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0" r:id="rId2"/>
    <p:sldId id="314" r:id="rId3"/>
    <p:sldId id="315" r:id="rId4"/>
    <p:sldId id="316" r:id="rId5"/>
    <p:sldId id="304" r:id="rId6"/>
    <p:sldId id="313" r:id="rId7"/>
    <p:sldId id="305" r:id="rId8"/>
    <p:sldId id="307" r:id="rId9"/>
    <p:sldId id="308" r:id="rId10"/>
    <p:sldId id="311" r:id="rId11"/>
    <p:sldId id="321" r:id="rId12"/>
    <p:sldId id="306" r:id="rId13"/>
    <p:sldId id="309" r:id="rId14"/>
    <p:sldId id="312" r:id="rId15"/>
    <p:sldId id="317" r:id="rId16"/>
    <p:sldId id="310" r:id="rId17"/>
    <p:sldId id="322" r:id="rId18"/>
    <p:sldId id="323" r:id="rId19"/>
    <p:sldId id="262" r:id="rId20"/>
    <p:sldId id="267" r:id="rId21"/>
    <p:sldId id="331" r:id="rId22"/>
    <p:sldId id="320" r:id="rId23"/>
    <p:sldId id="332" r:id="rId24"/>
    <p:sldId id="333" r:id="rId25"/>
    <p:sldId id="334" r:id="rId26"/>
    <p:sldId id="335" r:id="rId27"/>
    <p:sldId id="336" r:id="rId28"/>
    <p:sldId id="290" r:id="rId29"/>
    <p:sldId id="337" r:id="rId30"/>
    <p:sldId id="338" r:id="rId31"/>
    <p:sldId id="339" r:id="rId32"/>
    <p:sldId id="340" r:id="rId33"/>
    <p:sldId id="329" r:id="rId34"/>
    <p:sldId id="326" r:id="rId35"/>
    <p:sldId id="328"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ullivan" initials="MS" lastIdx="2" clrIdx="0">
    <p:extLst>
      <p:ext uri="{19B8F6BF-5375-455C-9EA6-DF929625EA0E}">
        <p15:presenceInfo xmlns:p15="http://schemas.microsoft.com/office/powerpoint/2012/main" userId="ac0e5696411e2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72155" autoAdjust="0"/>
  </p:normalViewPr>
  <p:slideViewPr>
    <p:cSldViewPr snapToGrid="0">
      <p:cViewPr varScale="1">
        <p:scale>
          <a:sx n="78" d="100"/>
          <a:sy n="78" d="100"/>
        </p:scale>
        <p:origin x="15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6T07:24:56.906" idx="2">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D55E0-1447-46E6-A62B-C3F4AC063E11}"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DC498-AB77-4F8F-AB42-ED4060E80B13}" type="slidenum">
              <a:rPr lang="en-US" smtClean="0"/>
              <a:t>‹#›</a:t>
            </a:fld>
            <a:endParaRPr lang="en-US"/>
          </a:p>
        </p:txBody>
      </p:sp>
    </p:spTree>
    <p:extLst>
      <p:ext uri="{BB962C8B-B14F-4D97-AF65-F5344CB8AC3E}">
        <p14:creationId xmlns:p14="http://schemas.microsoft.com/office/powerpoint/2010/main" val="360740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hypothesis testing, the null hypothesis is a statement of “no change” or “no effect”. The idea behind hypothesis testing is to judge whether an observed difference is unusual under the assumption the statement in the null hypothesis is reality.  This is done via the P-value.  The P-value is the probability of observing an effect as extreme or more extreme than that observed assuming the statement in the null hypothesis is true.  A “small” P-value means one of two things: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statement in the null is true and we observed an unusual result.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statement in the null is not true.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2</a:t>
            </a:fld>
            <a:endParaRPr lang="en-US"/>
          </a:p>
        </p:txBody>
      </p:sp>
    </p:spTree>
    <p:extLst>
      <p:ext uri="{BB962C8B-B14F-4D97-AF65-F5344CB8AC3E}">
        <p14:creationId xmlns:p14="http://schemas.microsoft.com/office/powerpoint/2010/main" val="266059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same effect size as the example with a sample of size n = 20, the P-value is much smaller.  </a:t>
            </a:r>
          </a:p>
        </p:txBody>
      </p:sp>
      <p:sp>
        <p:nvSpPr>
          <p:cNvPr id="4" name="Slide Number Placeholder 3"/>
          <p:cNvSpPr>
            <a:spLocks noGrp="1"/>
          </p:cNvSpPr>
          <p:nvPr>
            <p:ph type="sldNum" sz="quarter" idx="5"/>
          </p:nvPr>
        </p:nvSpPr>
        <p:spPr/>
        <p:txBody>
          <a:bodyPr/>
          <a:lstStyle/>
          <a:p>
            <a:fld id="{60EDC498-AB77-4F8F-AB42-ED4060E80B13}" type="slidenum">
              <a:rPr lang="en-US" smtClean="0"/>
              <a:t>13</a:t>
            </a:fld>
            <a:endParaRPr lang="en-US"/>
          </a:p>
        </p:txBody>
      </p:sp>
    </p:spTree>
    <p:extLst>
      <p:ext uri="{BB962C8B-B14F-4D97-AF65-F5344CB8AC3E}">
        <p14:creationId xmlns:p14="http://schemas.microsoft.com/office/powerpoint/2010/main" val="191963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(c), select Stat &gt; Summary Stats &gt; Highlight the mean and standard deviation. </a:t>
            </a:r>
          </a:p>
          <a:p>
            <a:endParaRPr lang="en-US" dirty="0"/>
          </a:p>
          <a:p>
            <a:r>
              <a:rPr lang="en-US" dirty="0"/>
              <a:t>For part (d), the theoretical mean is 0.12 and the theoretical standard error is sqrt(0.12*0.88/120) = 0.0297. </a:t>
            </a: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16</a:t>
            </a:fld>
            <a:endParaRPr lang="en-US"/>
          </a:p>
        </p:txBody>
      </p:sp>
    </p:spTree>
    <p:extLst>
      <p:ext uri="{BB962C8B-B14F-4D97-AF65-F5344CB8AC3E}">
        <p14:creationId xmlns:p14="http://schemas.microsoft.com/office/powerpoint/2010/main" val="3135389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17</a:t>
            </a:fld>
            <a:endParaRPr lang="en-US"/>
          </a:p>
        </p:txBody>
      </p:sp>
    </p:spTree>
    <p:extLst>
      <p:ext uri="{BB962C8B-B14F-4D97-AF65-F5344CB8AC3E}">
        <p14:creationId xmlns:p14="http://schemas.microsoft.com/office/powerpoint/2010/main" val="27390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Coor’s</a:t>
            </a:r>
            <a:r>
              <a:rPr lang="en-US" dirty="0"/>
              <a:t> Field is home to the Colorado Rockies.  It is consider to be the most “hitter-friendly” ballpark in Major League Baseball.  One reason, of course, is the altitude. So, do baseballs travel farther in Colorado?  Let’s see. </a:t>
            </a:r>
          </a:p>
        </p:txBody>
      </p:sp>
      <p:sp>
        <p:nvSpPr>
          <p:cNvPr id="4" name="Slide Number Placeholder 3"/>
          <p:cNvSpPr>
            <a:spLocks noGrp="1"/>
          </p:cNvSpPr>
          <p:nvPr>
            <p:ph type="sldNum" sz="quarter" idx="5"/>
          </p:nvPr>
        </p:nvSpPr>
        <p:spPr/>
        <p:txBody>
          <a:bodyPr/>
          <a:lstStyle/>
          <a:p>
            <a:fld id="{60EDC498-AB77-4F8F-AB42-ED4060E80B13}" type="slidenum">
              <a:rPr lang="en-US" smtClean="0"/>
              <a:t>19</a:t>
            </a:fld>
            <a:endParaRPr lang="en-US"/>
          </a:p>
        </p:txBody>
      </p:sp>
    </p:spTree>
    <p:extLst>
      <p:ext uri="{BB962C8B-B14F-4D97-AF65-F5344CB8AC3E}">
        <p14:creationId xmlns:p14="http://schemas.microsoft.com/office/powerpoint/2010/main" val="418238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represents the distance all “traditional” home runs hit during the 2019 Major League Baseball season.  Note the shape of the distribution.  The mean distance is 400.3 feet.   </a:t>
            </a:r>
          </a:p>
          <a:p>
            <a:endParaRPr lang="en-US" dirty="0"/>
          </a:p>
          <a:p>
            <a:r>
              <a:rPr lang="en-US" dirty="0"/>
              <a:t>Our research question is “Do baseballs travel farther in </a:t>
            </a:r>
            <a:r>
              <a:rPr lang="en-US" dirty="0" err="1"/>
              <a:t>Coor’s</a:t>
            </a:r>
            <a:r>
              <a:rPr lang="en-US" dirty="0"/>
              <a:t> Field?”</a:t>
            </a:r>
          </a:p>
        </p:txBody>
      </p:sp>
      <p:sp>
        <p:nvSpPr>
          <p:cNvPr id="4" name="Slide Number Placeholder 3"/>
          <p:cNvSpPr>
            <a:spLocks noGrp="1"/>
          </p:cNvSpPr>
          <p:nvPr>
            <p:ph type="sldNum" sz="quarter" idx="5"/>
          </p:nvPr>
        </p:nvSpPr>
        <p:spPr/>
        <p:txBody>
          <a:bodyPr/>
          <a:lstStyle/>
          <a:p>
            <a:fld id="{60EDC498-AB77-4F8F-AB42-ED4060E80B13}" type="slidenum">
              <a:rPr lang="en-US" smtClean="0"/>
              <a:t>20</a:t>
            </a:fld>
            <a:endParaRPr lang="en-US"/>
          </a:p>
        </p:txBody>
      </p:sp>
    </p:spTree>
    <p:extLst>
      <p:ext uri="{BB962C8B-B14F-4D97-AF65-F5344CB8AC3E}">
        <p14:creationId xmlns:p14="http://schemas.microsoft.com/office/powerpoint/2010/main" val="24504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data from </a:t>
            </a:r>
            <a:r>
              <a:rPr lang="en-US" dirty="0" err="1"/>
              <a:t>Coor’s</a:t>
            </a:r>
            <a:r>
              <a:rPr lang="en-US" dirty="0"/>
              <a:t> Field only.   Notice the effect size is 417.8 – 400.3 = 17.5 feet. </a:t>
            </a:r>
          </a:p>
          <a:p>
            <a:endParaRPr lang="en-US" dirty="0"/>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22</a:t>
            </a:fld>
            <a:endParaRPr lang="en-US"/>
          </a:p>
        </p:txBody>
      </p:sp>
    </p:spTree>
    <p:extLst>
      <p:ext uri="{BB962C8B-B14F-4D97-AF65-F5344CB8AC3E}">
        <p14:creationId xmlns:p14="http://schemas.microsoft.com/office/powerpoint/2010/main" val="381871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Why do the students get different P-values?  The P-value is a random variable whose value is dependent upon the sample obtained.  Therefore, P-values vary from sample to sample.  </a:t>
            </a: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23</a:t>
            </a:fld>
            <a:endParaRPr lang="en-US"/>
          </a:p>
        </p:txBody>
      </p:sp>
    </p:spTree>
    <p:extLst>
      <p:ext uri="{BB962C8B-B14F-4D97-AF65-F5344CB8AC3E}">
        <p14:creationId xmlns:p14="http://schemas.microsoft.com/office/powerpoint/2010/main" val="384937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StatCrunch, select   Data &gt; Sample</a:t>
            </a:r>
          </a:p>
        </p:txBody>
      </p:sp>
      <p:sp>
        <p:nvSpPr>
          <p:cNvPr id="4" name="Slide Number Placeholder 3"/>
          <p:cNvSpPr>
            <a:spLocks noGrp="1"/>
          </p:cNvSpPr>
          <p:nvPr>
            <p:ph type="sldNum" sz="quarter" idx="5"/>
          </p:nvPr>
        </p:nvSpPr>
        <p:spPr/>
        <p:txBody>
          <a:bodyPr/>
          <a:lstStyle/>
          <a:p>
            <a:fld id="{60EDC498-AB77-4F8F-AB42-ED4060E80B13}" type="slidenum">
              <a:rPr lang="en-US" smtClean="0"/>
              <a:t>24</a:t>
            </a:fld>
            <a:endParaRPr lang="en-US"/>
          </a:p>
        </p:txBody>
      </p:sp>
    </p:spTree>
    <p:extLst>
      <p:ext uri="{BB962C8B-B14F-4D97-AF65-F5344CB8AC3E}">
        <p14:creationId xmlns:p14="http://schemas.microsoft.com/office/powerpoint/2010/main" val="4044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second SRS of n = 10</a:t>
            </a:r>
          </a:p>
        </p:txBody>
      </p:sp>
      <p:sp>
        <p:nvSpPr>
          <p:cNvPr id="4" name="Slide Number Placeholder 3"/>
          <p:cNvSpPr>
            <a:spLocks noGrp="1"/>
          </p:cNvSpPr>
          <p:nvPr>
            <p:ph type="sldNum" sz="quarter" idx="5"/>
          </p:nvPr>
        </p:nvSpPr>
        <p:spPr/>
        <p:txBody>
          <a:bodyPr/>
          <a:lstStyle/>
          <a:p>
            <a:fld id="{60EDC498-AB77-4F8F-AB42-ED4060E80B13}" type="slidenum">
              <a:rPr lang="en-US" smtClean="0"/>
              <a:t>25</a:t>
            </a:fld>
            <a:endParaRPr lang="en-US"/>
          </a:p>
        </p:txBody>
      </p:sp>
    </p:spTree>
    <p:extLst>
      <p:ext uri="{BB962C8B-B14F-4D97-AF65-F5344CB8AC3E}">
        <p14:creationId xmlns:p14="http://schemas.microsoft.com/office/powerpoint/2010/main" val="344977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find 2000 independent SRS of n = 10.  For each sample, run a T-Test.  Save the P-values.  Draw a histogram of the P-values. </a:t>
            </a:r>
          </a:p>
        </p:txBody>
      </p:sp>
      <p:sp>
        <p:nvSpPr>
          <p:cNvPr id="4" name="Slide Number Placeholder 3"/>
          <p:cNvSpPr>
            <a:spLocks noGrp="1"/>
          </p:cNvSpPr>
          <p:nvPr>
            <p:ph type="sldNum" sz="quarter" idx="5"/>
          </p:nvPr>
        </p:nvSpPr>
        <p:spPr/>
        <p:txBody>
          <a:bodyPr/>
          <a:lstStyle/>
          <a:p>
            <a:fld id="{60EDC498-AB77-4F8F-AB42-ED4060E80B13}" type="slidenum">
              <a:rPr lang="en-US" smtClean="0"/>
              <a:t>26</a:t>
            </a:fld>
            <a:endParaRPr lang="en-US"/>
          </a:p>
        </p:txBody>
      </p:sp>
    </p:spTree>
    <p:extLst>
      <p:ext uri="{BB962C8B-B14F-4D97-AF65-F5344CB8AC3E}">
        <p14:creationId xmlns:p14="http://schemas.microsoft.com/office/powerpoint/2010/main" val="271493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According to Ron Fisher, the smaller the P-value, the stronger the evidence against the statement in the null hypothesis.  How small should the P-value be to reject the statement in the null – that is up to the researcher (and should be decided prior to the data collection/data analysis phase of the study process).  In 1926 Fisher suggested levels of significance of 1% or 5% depending on the goals of the research (or the consequences of making a Type I Error).  The only reason the 1% or 5% level of significance is in use is because these values were printed in his book (due to constraints of the printed page).  In 1956 Fisher elaborated by saying, ““no scientific worker has a fixed level of significance at which from year to year, and in all circumstances, he rejects (null) hypotheses; he rather gives his mind to each particular case in the light of his evidence and his ideas.”   Fisher also indicated that a small P-value warrants further investigation – not that a small P-value means the case is closed. </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EDC498-AB77-4F8F-AB42-ED4060E80B13}" type="slidenum">
              <a:rPr lang="en-US" smtClean="0"/>
              <a:t>3</a:t>
            </a:fld>
            <a:endParaRPr lang="en-US"/>
          </a:p>
        </p:txBody>
      </p:sp>
    </p:spTree>
    <p:extLst>
      <p:ext uri="{BB962C8B-B14F-4D97-AF65-F5344CB8AC3E}">
        <p14:creationId xmlns:p14="http://schemas.microsoft.com/office/powerpoint/2010/main" val="1717774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0.44 + 0.15 = 0.59 or 59% of samples led to a P-value &lt; 0.05.  That is, 59% of samples lead to the conclusion that the mean distance of a home run in </a:t>
            </a:r>
            <a:r>
              <a:rPr lang="en-US" dirty="0" err="1"/>
              <a:t>Coor’s</a:t>
            </a:r>
            <a:r>
              <a:rPr lang="en-US" dirty="0"/>
              <a:t> Field is greater than 400.3 feet. </a:t>
            </a:r>
          </a:p>
        </p:txBody>
      </p:sp>
      <p:sp>
        <p:nvSpPr>
          <p:cNvPr id="4" name="Slide Number Placeholder 3"/>
          <p:cNvSpPr>
            <a:spLocks noGrp="1"/>
          </p:cNvSpPr>
          <p:nvPr>
            <p:ph type="sldNum" sz="quarter" idx="5"/>
          </p:nvPr>
        </p:nvSpPr>
        <p:spPr/>
        <p:txBody>
          <a:bodyPr/>
          <a:lstStyle/>
          <a:p>
            <a:fld id="{60EDC498-AB77-4F8F-AB42-ED4060E80B13}" type="slidenum">
              <a:rPr lang="en-US" smtClean="0"/>
              <a:t>27</a:t>
            </a:fld>
            <a:endParaRPr lang="en-US"/>
          </a:p>
        </p:txBody>
      </p:sp>
    </p:spTree>
    <p:extLst>
      <p:ext uri="{BB962C8B-B14F-4D97-AF65-F5344CB8AC3E}">
        <p14:creationId xmlns:p14="http://schemas.microsoft.com/office/powerpoint/2010/main" val="346256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repeat this exercises for a sample of size n = 20, fully 90% of the SRS result in a P-value &lt; 0.05.   Why does this happen?  It is due to the fact that the standard error has decreased.  Therefore, a higher proportion of sample means are going to fall into the “rejection region”.   Very, very important to emphasize to your students that “all other things equal”, a higher sample size results in a higher proportion of samples that lead to rejection.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Distributions of P-values tend to be right skewed.   The results of the last activity tell us that distribution of P-values depend upon the sample size.  The distribution also depends on the effect size.   If you want to explore this, work with a different stadium where the effect size is much smaller.   No time for that today. </a:t>
            </a:r>
          </a:p>
          <a:p>
            <a:endParaRPr lang="en-US" dirty="0"/>
          </a:p>
          <a:p>
            <a:endParaRPr lang="en-US" dirty="0"/>
          </a:p>
          <a:p>
            <a:r>
              <a:rPr lang="en-US" dirty="0"/>
              <a:t>For example, for sigma = 26 feet, the standard error with n = 10 is 26/sqrt(10) = 8.2 feet.  So, any sample mean that is about 16.4 feet from 400.3 will lead to rejection of the statement in the null.  However, for n = 20, the standard error is 26/sqrt(20) = 5.8 feet, so any sample mean that is about 11.6 feet from 400.3 feet will lead to rejection.    The moral of the story – watch out for studies with large samples sizes.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B425-8AA9-42C4-BA6E-87AB46649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62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2.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2015, the Open Science Collaboration repeated 100 experiments take from the psychology literature. Of the 100, only 39 produced results that replicated the original findings. https://ink.library.smu.edu.sg/cgi/viewcontent.cgi?article=6256&amp;context=lkcsb_research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34</a:t>
            </a:fld>
            <a:endParaRPr lang="en-US"/>
          </a:p>
        </p:txBody>
      </p:sp>
    </p:spTree>
    <p:extLst>
      <p:ext uri="{BB962C8B-B14F-4D97-AF65-F5344CB8AC3E}">
        <p14:creationId xmlns:p14="http://schemas.microsoft.com/office/powerpoint/2010/main" val="1973251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B89216-E42E-45E2-806A-B5368EB44E08}"/>
              </a:ext>
            </a:extLst>
          </p:cNvPr>
          <p:cNvSpPr>
            <a:spLocks noGrp="1"/>
          </p:cNvSpPr>
          <p:nvPr>
            <p:ph type="body" idx="1"/>
          </p:nvPr>
        </p:nvSpPr>
        <p:spPr/>
        <p:txBody>
          <a:bodyPr/>
          <a:lstStyle/>
          <a:p>
            <a:r>
              <a:rPr lang="en-US" dirty="0"/>
              <a:t>The second article is extremely interesting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As Ron </a:t>
            </a:r>
            <a:r>
              <a:rPr lang="en-US" sz="1800" dirty="0" err="1">
                <a:effectLst/>
                <a:latin typeface="Times New Roman" panose="02020603050405020304" pitchFamily="18" charset="0"/>
                <a:ea typeface="Times New Roman" panose="02020603050405020304" pitchFamily="18" charset="0"/>
              </a:rPr>
              <a:t>Wassertein</a:t>
            </a:r>
            <a:r>
              <a:rPr lang="en-US" sz="1800" dirty="0">
                <a:effectLst/>
                <a:latin typeface="Times New Roman" panose="02020603050405020304" pitchFamily="18" charset="0"/>
                <a:ea typeface="Times New Roman" panose="02020603050405020304" pitchFamily="18" charset="0"/>
              </a:rPr>
              <a:t> (former president of the American Statistical Association) so aptly put it, a small P-value is like a good first date.  You are not ready for a wedding but are certainly willing to investigate the relationship further.  </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H0: Statement of no change (no wedding)</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H1: Statement looking to gather evidence in support of (wedding)</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That is, more dates mean more data.  Hopefully, each date leads to data that allows for rejection of the null hypothesis. </a:t>
            </a: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4</a:t>
            </a:fld>
            <a:endParaRPr lang="en-US"/>
          </a:p>
        </p:txBody>
      </p:sp>
    </p:spTree>
    <p:extLst>
      <p:ext uri="{BB962C8B-B14F-4D97-AF65-F5344CB8AC3E}">
        <p14:creationId xmlns:p14="http://schemas.microsoft.com/office/powerpoint/2010/main" val="190315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If you asked your students to define a </a:t>
            </a:r>
            <a:r>
              <a:rPr lang="en-US" i="1" dirty="0"/>
              <a:t>P­</a:t>
            </a:r>
            <a:r>
              <a:rPr lang="en-US" dirty="0"/>
              <a:t>-value, what type of response would you get?  Do you believe your students have a solid grasp of what a </a:t>
            </a:r>
            <a:r>
              <a:rPr lang="en-US" i="1" dirty="0"/>
              <a:t>P­</a:t>
            </a:r>
            <a:r>
              <a:rPr lang="en-US" dirty="0"/>
              <a:t>-value represents?  Do you believe that students truly understand what the models we use to obtain a </a:t>
            </a:r>
            <a:r>
              <a:rPr lang="en-US" i="1" dirty="0"/>
              <a:t>P</a:t>
            </a:r>
            <a:r>
              <a:rPr lang="en-US" dirty="0"/>
              <a:t>-value actually represent?  </a:t>
            </a:r>
          </a:p>
          <a:p>
            <a:pPr defTabSz="932871">
              <a:defRPr/>
            </a:pPr>
            <a:endParaRPr lang="en-US" dirty="0"/>
          </a:p>
          <a:p>
            <a:pPr defTabSz="932871">
              <a:defRPr/>
            </a:pPr>
            <a:r>
              <a:rPr lang="en-US" dirty="0"/>
              <a:t>If the answer to your question is “no”.  Don’t feel bad.  Watch this.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BB61D-1372-4573-BBEF-F1956E699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Okay. So, is there anything we could do to increase our students' conceptual understanding of a </a:t>
            </a:r>
            <a:r>
              <a:rPr lang="en-US" i="1" dirty="0"/>
              <a:t>P</a:t>
            </a:r>
            <a:r>
              <a:rPr lang="en-US" dirty="0"/>
              <a:t>-value?  Yes!!</a:t>
            </a:r>
          </a:p>
          <a:p>
            <a:pPr defTabSz="932871">
              <a:defRPr/>
            </a:pPr>
            <a:endParaRPr lang="en-US" dirty="0"/>
          </a:p>
          <a:p>
            <a:pPr defTabSz="932871">
              <a:defRPr/>
            </a:pPr>
            <a:r>
              <a:rPr lang="en-US" dirty="0"/>
              <a:t>Let’s go through an example where we use simulation to approximate a P-value.   From this type of simulation, students will get a real sense as to what the P-value is measuring and how it can be used to judge the statements made in the null and alternative hypothesis.  Finally, this approach will allow students to see why models such as the normal model might be useful in finding P-values.  </a:t>
            </a:r>
          </a:p>
          <a:p>
            <a:endParaRPr lang="en-US" dirty="0"/>
          </a:p>
        </p:txBody>
      </p:sp>
      <p:sp>
        <p:nvSpPr>
          <p:cNvPr id="4" name="Slide Number Placeholder 3"/>
          <p:cNvSpPr>
            <a:spLocks noGrp="1"/>
          </p:cNvSpPr>
          <p:nvPr>
            <p:ph type="sldNum" sz="quarter" idx="5"/>
          </p:nvPr>
        </p:nvSpPr>
        <p:spPr/>
        <p:txBody>
          <a:bodyPr/>
          <a:lstStyle/>
          <a:p>
            <a:fld id="{60EDC498-AB77-4F8F-AB42-ED4060E80B13}" type="slidenum">
              <a:rPr lang="en-US" smtClean="0"/>
              <a:t>6</a:t>
            </a:fld>
            <a:endParaRPr lang="en-US"/>
          </a:p>
        </p:txBody>
      </p:sp>
    </p:spTree>
    <p:extLst>
      <p:ext uri="{BB962C8B-B14F-4D97-AF65-F5344CB8AC3E}">
        <p14:creationId xmlns:p14="http://schemas.microsoft.com/office/powerpoint/2010/main" val="239353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(c). In StatCrunch, select  Applets &gt; Simulation &gt; Urn sampling. </a:t>
            </a:r>
          </a:p>
          <a:p>
            <a:r>
              <a:rPr lang="en-US" dirty="0"/>
              <a:t>For part (d), click 1 Run.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2EF4A-73B3-480D-B391-AED5C6802D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8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6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binomial probability, select Stat &gt; Calculators &gt; Binomial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“absolute effect size” is the difference between the mean outcomes in two different groups.  In the single sample case for a proportion, the absolute effect size is the difference between the population proportion stated in the null hypothesis and the sample proportion.  The absolute effect size in the two scenarios presented is the same.  </a:t>
            </a:r>
          </a:p>
          <a:p>
            <a:endParaRPr lang="en-US" dirty="0"/>
          </a:p>
          <a:p>
            <a:r>
              <a:rPr lang="en-US" dirty="0"/>
              <a:t>Absolute Effect Size = 0.2 – 0.12 = 0.08</a:t>
            </a:r>
          </a:p>
          <a:p>
            <a:endParaRPr lang="en-US" dirty="0"/>
          </a:p>
          <a:p>
            <a:r>
              <a:rPr lang="en-US" dirty="0"/>
              <a:t>It is very difficult to reject the statement in the null hypothesis (even for large absolute effect sizes) when the sample size is small.  Put another way, a small sample size leads to studies with weak power – the ability to correctly identify an effect (that is, correctly reject the statement in the null hypothesis). </a:t>
            </a:r>
          </a:p>
          <a:p>
            <a:endParaRPr lang="en-US" dirty="0"/>
          </a:p>
          <a:p>
            <a:r>
              <a:rPr lang="en-US" dirty="0"/>
              <a:t>Encourage you to have students do this and share their estimate of the P-value.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7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(c), select Stat &gt; Summary Stats &gt; Highlight the mean and standard deviation. </a:t>
            </a:r>
          </a:p>
          <a:p>
            <a:endParaRPr lang="en-US" dirty="0"/>
          </a:p>
          <a:p>
            <a:r>
              <a:rPr lang="en-US" dirty="0"/>
              <a:t>For part (d), the theoretical mean is 0.12 and the theoretical standard error is sqrt(0.12*0.88/120) = 0.0297.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287E3-CA42-476D-B0DD-75892B521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2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844977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9129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9615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759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453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36539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1287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177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372613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599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402671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8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95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193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568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069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C04E684-10F4-4CC3-A0B9-F03AA7BE37CF}" type="datetimeFigureOut">
              <a:rPr lang="en-US" smtClean="0"/>
              <a:t>11/9/2020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598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04E684-10F4-4CC3-A0B9-F03AA7BE37CF}" type="datetimeFigureOut">
              <a:rPr lang="en-US" smtClean="0"/>
              <a:t>11/9/2020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802130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sulliva@jjc.edu"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sullystats@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llystats.com/wp-content/uploads/2020/07/Simulation_HypTest_Prop.html" TargetMode="External"/><Relationship Id="rId2" Type="http://schemas.openxmlformats.org/officeDocument/2006/relationships/hyperlink" Target="https://www.youtube.com/watch?v=Z9wP1y0gJvM&amp;list=PL5T0D0AF1s_Pm1Mrba6e0QDAhX83dYQ1c&amp;index=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baseballsavant.mlb.com/statcast_search"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tandfonline.com/doi/full/10.1080/00031305.2019.1583913"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journals.plos.org/plosmedicine/article?id=10.1371/journal.pmed.0020124" TargetMode="External"/><Relationship Id="rId4" Type="http://schemas.openxmlformats.org/officeDocument/2006/relationships/hyperlink" Target="https://doi.org/10.1080/19466315.2020.172456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fivethirtyeight.com/features/not-even-scientists-can-easily-explain-p-valu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138B-37AF-46C2-9A1E-AF7B86A5A408}"/>
              </a:ext>
            </a:extLst>
          </p:cNvPr>
          <p:cNvSpPr>
            <a:spLocks noGrp="1"/>
          </p:cNvSpPr>
          <p:nvPr>
            <p:ph type="title"/>
          </p:nvPr>
        </p:nvSpPr>
        <p:spPr>
          <a:xfrm>
            <a:off x="7300209" y="1479029"/>
            <a:ext cx="4392119" cy="3642851"/>
          </a:xfrm>
        </p:spPr>
        <p:txBody>
          <a:bodyPr vert="horz" lIns="91440" tIns="45720" rIns="91440" bIns="45720" rtlCol="0" anchor="b">
            <a:normAutofit fontScale="90000"/>
          </a:bodyPr>
          <a:lstStyle/>
          <a:p>
            <a:pPr algn="ctr"/>
            <a:r>
              <a:rPr lang="en-US" sz="6000" dirty="0">
                <a:effectLst>
                  <a:glow rad="38100">
                    <a:schemeClr val="bg1">
                      <a:lumMod val="65000"/>
                      <a:lumOff val="35000"/>
                      <a:alpha val="50000"/>
                    </a:schemeClr>
                  </a:glow>
                  <a:outerShdw blurRad="28575" dist="31750" dir="13200000" algn="tl" rotWithShape="0">
                    <a:srgbClr val="000000">
                      <a:alpha val="25000"/>
                    </a:srgbClr>
                  </a:outerShdw>
                </a:effectLst>
              </a:rPr>
              <a:t>What is a </a:t>
            </a:r>
            <a:br>
              <a:rPr lang="en-US" sz="60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6000" dirty="0">
                <a:effectLst>
                  <a:glow rad="38100">
                    <a:schemeClr val="bg1">
                      <a:lumMod val="65000"/>
                      <a:lumOff val="35000"/>
                      <a:alpha val="50000"/>
                    </a:schemeClr>
                  </a:glow>
                  <a:outerShdw blurRad="28575" dist="31750" dir="13200000" algn="tl" rotWithShape="0">
                    <a:srgbClr val="000000">
                      <a:alpha val="25000"/>
                    </a:srgbClr>
                  </a:outerShdw>
                </a:effectLst>
              </a:rPr>
              <a:t>P-value?</a:t>
            </a:r>
            <a:b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br>
            <a:b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t>Michael Sullivan</a:t>
            </a:r>
            <a:b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t>Joliet Junior College</a:t>
            </a:r>
            <a:b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700" dirty="0">
                <a:effectLst>
                  <a:glow rad="38100">
                    <a:schemeClr val="bg1">
                      <a:lumMod val="65000"/>
                      <a:lumOff val="35000"/>
                      <a:alpha val="50000"/>
                    </a:schemeClr>
                  </a:glow>
                  <a:outerShdw blurRad="28575" dist="31750" dir="13200000" algn="tl" rotWithShape="0">
                    <a:srgbClr val="000000">
                      <a:alpha val="25000"/>
                    </a:srgbClr>
                  </a:outerShdw>
                </a:effectLst>
                <a:hlinkClick r:id="rId3"/>
              </a:rPr>
              <a:t>msulliva@jjc.edu</a:t>
            </a:r>
            <a:b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700" dirty="0">
                <a:effectLst>
                  <a:glow rad="38100">
                    <a:schemeClr val="bg1">
                      <a:lumMod val="65000"/>
                      <a:lumOff val="35000"/>
                      <a:alpha val="50000"/>
                    </a:schemeClr>
                  </a:glow>
                  <a:outerShdw blurRad="28575" dist="31750" dir="13200000" algn="tl" rotWithShape="0">
                    <a:srgbClr val="000000">
                      <a:alpha val="25000"/>
                    </a:srgbClr>
                  </a:outerShdw>
                </a:effectLst>
                <a:hlinkClick r:id="rId4"/>
              </a:rPr>
              <a:t>sullystats@gmail.com</a:t>
            </a:r>
            <a:b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700" dirty="0">
                <a:effectLst>
                  <a:glow rad="38100">
                    <a:schemeClr val="bg1">
                      <a:lumMod val="65000"/>
                      <a:lumOff val="35000"/>
                      <a:alpha val="50000"/>
                    </a:schemeClr>
                  </a:glow>
                  <a:outerShdw blurRad="28575" dist="31750" dir="13200000" algn="tl" rotWithShape="0">
                    <a:srgbClr val="000000">
                      <a:alpha val="25000"/>
                    </a:srgbClr>
                  </a:outerShdw>
                </a:effectLst>
              </a:rPr>
              <a:t>www.sullystats.com</a:t>
            </a:r>
            <a:endParaRPr lang="en-US" sz="40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6" name="Graphic 5" descr="Fingerprint">
            <a:extLst>
              <a:ext uri="{FF2B5EF4-FFF2-40B4-BE49-F238E27FC236}">
                <a16:creationId xmlns:a16="http://schemas.microsoft.com/office/drawing/2014/main" id="{A95C6F68-39D4-4E69-885F-79C3DA781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3807" y="639905"/>
            <a:ext cx="5581878"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964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24D0B5-933A-45AB-AE93-F6D91BFEE1F1}"/>
              </a:ext>
            </a:extLst>
          </p:cNvPr>
          <p:cNvPicPr>
            <a:picLocks noChangeAspect="1"/>
          </p:cNvPicPr>
          <p:nvPr/>
        </p:nvPicPr>
        <p:blipFill>
          <a:blip r:embed="rId2"/>
          <a:stretch>
            <a:fillRect/>
          </a:stretch>
        </p:blipFill>
        <p:spPr>
          <a:xfrm>
            <a:off x="1662666" y="62333"/>
            <a:ext cx="8866667" cy="6733333"/>
          </a:xfrm>
          <a:prstGeom prst="rect">
            <a:avLst/>
          </a:prstGeom>
        </p:spPr>
      </p:pic>
      <p:sp>
        <p:nvSpPr>
          <p:cNvPr id="4" name="TextBox 3">
            <a:extLst>
              <a:ext uri="{FF2B5EF4-FFF2-40B4-BE49-F238E27FC236}">
                <a16:creationId xmlns:a16="http://schemas.microsoft.com/office/drawing/2014/main" id="{A858A024-659C-419A-9663-6663D5B81FA0}"/>
              </a:ext>
            </a:extLst>
          </p:cNvPr>
          <p:cNvSpPr txBox="1"/>
          <p:nvPr/>
        </p:nvSpPr>
        <p:spPr>
          <a:xfrm>
            <a:off x="5522026" y="3252866"/>
            <a:ext cx="4311522" cy="923330"/>
          </a:xfrm>
          <a:prstGeom prst="rect">
            <a:avLst/>
          </a:prstGeom>
          <a:noFill/>
        </p:spPr>
        <p:txBody>
          <a:bodyPr wrap="square" rtlCol="0">
            <a:spAutoFit/>
          </a:bodyPr>
          <a:lstStyle/>
          <a:p>
            <a:r>
              <a:rPr lang="en-US" dirty="0">
                <a:solidFill>
                  <a:srgbClr val="FF0000"/>
                </a:solidFill>
              </a:rPr>
              <a:t>Approximate P-value </a:t>
            </a:r>
          </a:p>
          <a:p>
            <a:r>
              <a:rPr lang="en-US" dirty="0">
                <a:solidFill>
                  <a:srgbClr val="FF0000"/>
                </a:solidFill>
              </a:rPr>
              <a:t>= 0.135 + 0.057 + 0.015 + 0.006 + 0.001 = 0.214</a:t>
            </a:r>
          </a:p>
        </p:txBody>
      </p:sp>
      <p:pic>
        <p:nvPicPr>
          <p:cNvPr id="5" name="Picture 4">
            <a:extLst>
              <a:ext uri="{FF2B5EF4-FFF2-40B4-BE49-F238E27FC236}">
                <a16:creationId xmlns:a16="http://schemas.microsoft.com/office/drawing/2014/main" id="{DE9E173E-AAE3-416B-986C-BA309A05A1DD}"/>
              </a:ext>
            </a:extLst>
          </p:cNvPr>
          <p:cNvPicPr>
            <a:picLocks noChangeAspect="1"/>
          </p:cNvPicPr>
          <p:nvPr/>
        </p:nvPicPr>
        <p:blipFill>
          <a:blip r:embed="rId3"/>
          <a:stretch>
            <a:fillRect/>
          </a:stretch>
        </p:blipFill>
        <p:spPr>
          <a:xfrm>
            <a:off x="5203633" y="4417016"/>
            <a:ext cx="6786889" cy="441983"/>
          </a:xfrm>
          <a:prstGeom prst="rect">
            <a:avLst/>
          </a:prstGeom>
        </p:spPr>
      </p:pic>
    </p:spTree>
    <p:extLst>
      <p:ext uri="{BB962C8B-B14F-4D97-AF65-F5344CB8AC3E}">
        <p14:creationId xmlns:p14="http://schemas.microsoft.com/office/powerpoint/2010/main" val="345986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7404DB-0274-492F-9119-3D55B0DF12E8}"/>
              </a:ext>
            </a:extLst>
          </p:cNvPr>
          <p:cNvSpPr>
            <a:spLocks noGrp="1"/>
          </p:cNvSpPr>
          <p:nvPr>
            <p:ph type="title"/>
          </p:nvPr>
        </p:nvSpPr>
        <p:spPr>
          <a:xfrm>
            <a:off x="542441" y="865974"/>
            <a:ext cx="11236271" cy="3643822"/>
          </a:xfrm>
        </p:spPr>
        <p:txBody>
          <a:bodyPr vert="horz" lIns="91440" tIns="45720" rIns="91440" bIns="45720" rtlCol="0" anchor="ctr">
            <a:normAutofit fontScale="90000"/>
          </a:bodyPr>
          <a:lstStyle/>
          <a:p>
            <a:pPr algn="ctr"/>
            <a:r>
              <a:rPr lang="en-US" sz="5400" dirty="0">
                <a:effectLst>
                  <a:glow rad="38100">
                    <a:schemeClr val="bg1">
                      <a:lumMod val="65000"/>
                      <a:lumOff val="35000"/>
                      <a:alpha val="50000"/>
                    </a:schemeClr>
                  </a:glow>
                  <a:outerShdw blurRad="28575" dist="31750" dir="13200000" algn="tl" rotWithShape="0">
                    <a:srgbClr val="000000">
                      <a:alpha val="25000"/>
                    </a:srgbClr>
                  </a:outerShdw>
                </a:effectLst>
              </a:rPr>
              <a:t>Visit</a:t>
            </a: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100" dirty="0">
                <a:solidFill>
                  <a:srgbClr val="0070C0"/>
                </a:solidFill>
                <a:effectLst>
                  <a:glow rad="38100">
                    <a:schemeClr val="bg1">
                      <a:lumMod val="65000"/>
                      <a:lumOff val="35000"/>
                      <a:alpha val="50000"/>
                    </a:schemeClr>
                  </a:glow>
                  <a:outerShdw blurRad="28575" dist="31750" dir="13200000" algn="tl" rotWithShape="0">
                    <a:srgbClr val="000000">
                      <a:alpha val="25000"/>
                    </a:srgbClr>
                  </a:outerShdw>
                </a:effectLst>
              </a:rPr>
              <a:t>https://www.sullystats.com/statistics-6e/r-guidebook/</a:t>
            </a:r>
            <a:br>
              <a:rPr lang="en-US" sz="3100" dirty="0">
                <a:solidFill>
                  <a:srgbClr val="0070C0"/>
                </a:solidFill>
                <a:effectLst>
                  <a:glow rad="38100">
                    <a:schemeClr val="bg1">
                      <a:lumMod val="65000"/>
                      <a:lumOff val="35000"/>
                      <a:alpha val="50000"/>
                    </a:schemeClr>
                  </a:glow>
                  <a:outerShdw blurRad="28575" dist="31750" dir="13200000" algn="tl" rotWithShape="0">
                    <a:srgbClr val="000000">
                      <a:alpha val="25000"/>
                    </a:srgbClr>
                  </a:outerShdw>
                </a:effectLst>
              </a:rPr>
            </a:br>
            <a:br>
              <a:rPr lang="en-US" sz="3100" dirty="0">
                <a:solidFill>
                  <a:srgbClr val="0070C0"/>
                </a:soli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solidFill>
                  <a:srgbClr val="0070C0"/>
                </a:solidFill>
                <a:effectLst>
                  <a:glow rad="38100">
                    <a:schemeClr val="bg1">
                      <a:lumMod val="65000"/>
                      <a:lumOff val="35000"/>
                      <a:alpha val="50000"/>
                    </a:schemeClr>
                  </a:glow>
                  <a:outerShdw blurRad="28575" dist="31750" dir="13200000" algn="tl" rotWithShape="0">
                    <a:srgbClr val="000000">
                      <a:alpha val="25000"/>
                    </a:srgbClr>
                  </a:outerShdw>
                </a:effectLst>
              </a:rPr>
            </a:b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To Learn some R Code</a:t>
            </a:r>
            <a:endParaRPr lang="en-US" sz="66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223538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43" y="402566"/>
            <a:ext cx="7579744" cy="1096373"/>
          </a:xfrm>
        </p:spPr>
        <p:txBody>
          <a:bodyPr>
            <a:normAutofit/>
          </a:bodyPr>
          <a:lstStyle/>
          <a:p>
            <a:r>
              <a:rPr lang="en-US" sz="4000" b="1" dirty="0"/>
              <a:t>The Role of Sample Size</a:t>
            </a:r>
          </a:p>
        </p:txBody>
      </p:sp>
      <p:sp>
        <p:nvSpPr>
          <p:cNvPr id="6" name="Rectangle 5"/>
          <p:cNvSpPr/>
          <p:nvPr/>
        </p:nvSpPr>
        <p:spPr>
          <a:xfrm>
            <a:off x="650929" y="1705973"/>
            <a:ext cx="10770445" cy="42453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proportion of the human population that is left-handed is 0.12.  Mensa is an organization of high-IQ individuals (to qualify to be a member of Mensa one’s IQ must be at the 98</a:t>
            </a:r>
            <a:r>
              <a:rPr kumimoji="0" lang="en-US" sz="20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percentile).   In a random sample of 120 members of Mensa, it was found that 24 were left-handed.   Does this result suggest that a higher proportion of Mensa members are left-handed that the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Build the Urn applet again and run 5000 simulations.  Be sure to select proportions.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Click Analyze.  Find the mean and standard deviation of the 5000 sample proportions.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Determine the mean and standard deviation of the sample proportion assuming </a:t>
            </a:r>
            <a:r>
              <a:rPr kumimoji="0" lang="en-US" sz="20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 0.12.  Compare to part (b). </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Use the normal model to find the probability of observing 24 or more left-handers from a population whose proportion is 0.12.  </a:t>
            </a:r>
          </a:p>
        </p:txBody>
      </p:sp>
    </p:spTree>
    <p:extLst>
      <p:ext uri="{BB962C8B-B14F-4D97-AF65-F5344CB8AC3E}">
        <p14:creationId xmlns:p14="http://schemas.microsoft.com/office/powerpoint/2010/main" val="31722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808-47A4-4406-A674-ABBF3C24F6A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9DA6DDB-0932-47C8-8D29-51B1DEA4BE3C}"/>
              </a:ext>
            </a:extLst>
          </p:cNvPr>
          <p:cNvPicPr>
            <a:picLocks noChangeAspect="1"/>
          </p:cNvPicPr>
          <p:nvPr/>
        </p:nvPicPr>
        <p:blipFill>
          <a:blip r:embed="rId3"/>
          <a:stretch>
            <a:fillRect/>
          </a:stretch>
        </p:blipFill>
        <p:spPr>
          <a:xfrm>
            <a:off x="403577" y="609600"/>
            <a:ext cx="4924530" cy="5460533"/>
          </a:xfrm>
          <a:prstGeom prst="rect">
            <a:avLst/>
          </a:prstGeom>
        </p:spPr>
      </p:pic>
      <p:pic>
        <p:nvPicPr>
          <p:cNvPr id="5" name="Picture 4">
            <a:extLst>
              <a:ext uri="{FF2B5EF4-FFF2-40B4-BE49-F238E27FC236}">
                <a16:creationId xmlns:a16="http://schemas.microsoft.com/office/drawing/2014/main" id="{EA11499D-1DFD-49D5-B2B2-8E0B2031F398}"/>
              </a:ext>
            </a:extLst>
          </p:cNvPr>
          <p:cNvPicPr>
            <a:picLocks noChangeAspect="1"/>
          </p:cNvPicPr>
          <p:nvPr/>
        </p:nvPicPr>
        <p:blipFill>
          <a:blip r:embed="rId4"/>
          <a:stretch>
            <a:fillRect/>
          </a:stretch>
        </p:blipFill>
        <p:spPr>
          <a:xfrm>
            <a:off x="5889757" y="660465"/>
            <a:ext cx="5719304" cy="5216236"/>
          </a:xfrm>
          <a:prstGeom prst="rect">
            <a:avLst/>
          </a:prstGeom>
        </p:spPr>
      </p:pic>
    </p:spTree>
    <p:extLst>
      <p:ext uri="{BB962C8B-B14F-4D97-AF65-F5344CB8AC3E}">
        <p14:creationId xmlns:p14="http://schemas.microsoft.com/office/powerpoint/2010/main" val="302550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21A7C9-C620-4039-93F6-3F9E0A64BDCE}"/>
              </a:ext>
            </a:extLst>
          </p:cNvPr>
          <p:cNvPicPr>
            <a:picLocks noChangeAspect="1"/>
          </p:cNvPicPr>
          <p:nvPr/>
        </p:nvPicPr>
        <p:blipFill>
          <a:blip r:embed="rId2"/>
          <a:stretch>
            <a:fillRect/>
          </a:stretch>
        </p:blipFill>
        <p:spPr>
          <a:xfrm>
            <a:off x="2688620" y="643467"/>
            <a:ext cx="6814759" cy="5571066"/>
          </a:xfrm>
          <a:prstGeom prst="rect">
            <a:avLst/>
          </a:prstGeom>
        </p:spPr>
      </p:pic>
    </p:spTree>
    <p:extLst>
      <p:ext uri="{BB962C8B-B14F-4D97-AF65-F5344CB8AC3E}">
        <p14:creationId xmlns:p14="http://schemas.microsoft.com/office/powerpoint/2010/main" val="393961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41DE11-C363-487C-BEEB-E304A3FC93A1}"/>
              </a:ext>
            </a:extLst>
          </p:cNvPr>
          <p:cNvPicPr>
            <a:picLocks noChangeAspect="1"/>
          </p:cNvPicPr>
          <p:nvPr/>
        </p:nvPicPr>
        <p:blipFill>
          <a:blip r:embed="rId2"/>
          <a:stretch>
            <a:fillRect/>
          </a:stretch>
        </p:blipFill>
        <p:spPr>
          <a:xfrm>
            <a:off x="643467" y="1534245"/>
            <a:ext cx="10905066" cy="3789510"/>
          </a:xfrm>
          <a:prstGeom prst="rect">
            <a:avLst/>
          </a:prstGeom>
        </p:spPr>
      </p:pic>
    </p:spTree>
    <p:extLst>
      <p:ext uri="{BB962C8B-B14F-4D97-AF65-F5344CB8AC3E}">
        <p14:creationId xmlns:p14="http://schemas.microsoft.com/office/powerpoint/2010/main" val="294843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E5FA1-C92D-480E-854D-91C4DB024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9B760"/>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ounded Rectangle 7">
            <a:extLst>
              <a:ext uri="{FF2B5EF4-FFF2-40B4-BE49-F238E27FC236}">
                <a16:creationId xmlns:a16="http://schemas.microsoft.com/office/drawing/2014/main" id="{C3B99355-AB5C-473C-AD09-E151232C0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799063"/>
            <a:ext cx="7325537" cy="5260058"/>
          </a:xfrm>
          <a:prstGeom prst="roundRect">
            <a:avLst>
              <a:gd name="adj" fmla="val 3812"/>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33507BAE-0537-4562-9110-34D3F82E7336}"/>
              </a:ext>
            </a:extLst>
          </p:cNvPr>
          <p:cNvPicPr>
            <a:picLocks noChangeAspect="1"/>
          </p:cNvPicPr>
          <p:nvPr/>
        </p:nvPicPr>
        <p:blipFill>
          <a:blip r:embed="rId3"/>
          <a:stretch>
            <a:fillRect/>
          </a:stretch>
        </p:blipFill>
        <p:spPr>
          <a:xfrm>
            <a:off x="1104058" y="1123525"/>
            <a:ext cx="6404353" cy="4611134"/>
          </a:xfrm>
          <a:prstGeom prst="rect">
            <a:avLst/>
          </a:prstGeom>
        </p:spPr>
      </p:pic>
      <p:sp useBgFill="1">
        <p:nvSpPr>
          <p:cNvPr id="13" name="Rounded Rectangle 7">
            <a:extLst>
              <a:ext uri="{FF2B5EF4-FFF2-40B4-BE49-F238E27FC236}">
                <a16:creationId xmlns:a16="http://schemas.microsoft.com/office/drawing/2014/main" id="{CF50C020-4FFB-4799-8764-2B7274AE7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799063"/>
            <a:ext cx="3418661" cy="5260058"/>
          </a:xfrm>
          <a:prstGeom prst="roundRect">
            <a:avLst>
              <a:gd name="adj" fmla="val 3812"/>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794E564F-F4D7-4D9C-BDA2-42DEE677B02F}"/>
              </a:ext>
            </a:extLst>
          </p:cNvPr>
          <p:cNvPicPr>
            <a:picLocks noChangeAspect="1"/>
          </p:cNvPicPr>
          <p:nvPr/>
        </p:nvPicPr>
        <p:blipFill>
          <a:blip r:embed="rId4"/>
          <a:stretch>
            <a:fillRect/>
          </a:stretch>
        </p:blipFill>
        <p:spPr>
          <a:xfrm>
            <a:off x="8245810" y="1597515"/>
            <a:ext cx="3186784" cy="3662970"/>
          </a:xfrm>
          <a:prstGeom prst="rect">
            <a:avLst/>
          </a:prstGeom>
        </p:spPr>
      </p:pic>
    </p:spTree>
    <p:extLst>
      <p:ext uri="{BB962C8B-B14F-4D97-AF65-F5344CB8AC3E}">
        <p14:creationId xmlns:p14="http://schemas.microsoft.com/office/powerpoint/2010/main" val="200984479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63D54C-5F36-400C-B99C-1ADE08D2A876}"/>
              </a:ext>
            </a:extLst>
          </p:cNvPr>
          <p:cNvPicPr>
            <a:picLocks noChangeAspect="1"/>
          </p:cNvPicPr>
          <p:nvPr/>
        </p:nvPicPr>
        <p:blipFill>
          <a:blip r:embed="rId3"/>
          <a:stretch>
            <a:fillRect/>
          </a:stretch>
        </p:blipFill>
        <p:spPr>
          <a:xfrm>
            <a:off x="3190417" y="0"/>
            <a:ext cx="5811166" cy="6858000"/>
          </a:xfrm>
          <a:prstGeom prst="rect">
            <a:avLst/>
          </a:prstGeom>
        </p:spPr>
      </p:pic>
    </p:spTree>
    <p:extLst>
      <p:ext uri="{BB962C8B-B14F-4D97-AF65-F5344CB8AC3E}">
        <p14:creationId xmlns:p14="http://schemas.microsoft.com/office/powerpoint/2010/main" val="78320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84BE4C-F14B-42A0-B73C-95FED5C73D8A}"/>
              </a:ext>
            </a:extLst>
          </p:cNvPr>
          <p:cNvSpPr txBox="1"/>
          <p:nvPr/>
        </p:nvSpPr>
        <p:spPr>
          <a:xfrm>
            <a:off x="1499616" y="797510"/>
            <a:ext cx="9192768" cy="5262979"/>
          </a:xfrm>
          <a:prstGeom prst="rect">
            <a:avLst/>
          </a:prstGeom>
          <a:noFill/>
        </p:spPr>
        <p:txBody>
          <a:bodyPr wrap="square" rtlCol="0">
            <a:spAutoFit/>
          </a:bodyPr>
          <a:lstStyle/>
          <a:p>
            <a:r>
              <a:rPr lang="en-US" sz="2800" dirty="0"/>
              <a:t>Besides using an Urn to simulate for proportions, a coin may be used.  The coin need not be fair.   </a:t>
            </a:r>
          </a:p>
          <a:p>
            <a:endParaRPr lang="en-US" sz="2800" dirty="0"/>
          </a:p>
          <a:p>
            <a:r>
              <a:rPr lang="en-US" sz="2800" dirty="0"/>
              <a:t>Go to </a:t>
            </a:r>
            <a:r>
              <a:rPr lang="en-US" sz="2800" dirty="0">
                <a:hlinkClick r:id="rId2"/>
              </a:rPr>
              <a:t>YouTube</a:t>
            </a:r>
            <a:r>
              <a:rPr lang="en-US" sz="2800" dirty="0"/>
              <a:t> to see an example of this.   I also have R code for </a:t>
            </a:r>
            <a:r>
              <a:rPr lang="en-US" sz="2800" dirty="0">
                <a:hlinkClick r:id="rId3"/>
              </a:rPr>
              <a:t>simulating using a coin</a:t>
            </a:r>
            <a:r>
              <a:rPr lang="en-US" sz="2800" dirty="0"/>
              <a:t>. </a:t>
            </a:r>
          </a:p>
          <a:p>
            <a:endParaRPr lang="en-US" sz="2800" dirty="0"/>
          </a:p>
          <a:p>
            <a:r>
              <a:rPr lang="en-US" sz="2800" dirty="0"/>
              <a:t>When does each make sense? </a:t>
            </a:r>
          </a:p>
          <a:p>
            <a:endParaRPr lang="en-US" sz="2800" dirty="0"/>
          </a:p>
          <a:p>
            <a:pPr marL="285750" indent="-285750">
              <a:buFont typeface="Arial" panose="020B0604020202020204" pitchFamily="34" charset="0"/>
              <a:buChar char="•"/>
            </a:pPr>
            <a:r>
              <a:rPr lang="en-US" sz="2800" dirty="0"/>
              <a:t>Is the scenario a sequence of events?   Use the coin-flipping approach</a:t>
            </a:r>
          </a:p>
          <a:p>
            <a:pPr marL="285750" indent="-285750">
              <a:buFont typeface="Arial" panose="020B0604020202020204" pitchFamily="34" charset="0"/>
              <a:buChar char="•"/>
            </a:pPr>
            <a:r>
              <a:rPr lang="en-US" sz="2800" dirty="0"/>
              <a:t>Is it easy to build a population?  Use the urn approach. </a:t>
            </a:r>
          </a:p>
        </p:txBody>
      </p:sp>
    </p:spTree>
    <p:extLst>
      <p:ext uri="{BB962C8B-B14F-4D97-AF65-F5344CB8AC3E}">
        <p14:creationId xmlns:p14="http://schemas.microsoft.com/office/powerpoint/2010/main" val="282430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0745-2257-41CC-AD85-153FDDAE1654}"/>
              </a:ext>
            </a:extLst>
          </p:cNvPr>
          <p:cNvSpPr>
            <a:spLocks noGrp="1"/>
          </p:cNvSpPr>
          <p:nvPr>
            <p:ph type="title"/>
          </p:nvPr>
        </p:nvSpPr>
        <p:spPr>
          <a:xfrm>
            <a:off x="1742873" y="782782"/>
            <a:ext cx="9008254" cy="3410475"/>
          </a:xfrm>
        </p:spPr>
        <p:txBody>
          <a:bodyPr vert="horz" lIns="91440" tIns="45720" rIns="91440" bIns="45720" rtlCol="0" anchor="ctr">
            <a:normAutofit/>
          </a:bodyPr>
          <a:lstStyle/>
          <a:p>
            <a:r>
              <a:rPr lang="en-US" sz="6000" dirty="0"/>
              <a:t>Do baseballs travel farther in Colorado?</a:t>
            </a:r>
          </a:p>
        </p:txBody>
      </p:sp>
      <p:sp>
        <p:nvSpPr>
          <p:cNvPr id="3" name="Content Placeholder 2">
            <a:extLst>
              <a:ext uri="{FF2B5EF4-FFF2-40B4-BE49-F238E27FC236}">
                <a16:creationId xmlns:a16="http://schemas.microsoft.com/office/drawing/2014/main" id="{A2CB3E29-5D5E-4968-9651-FBA5FF10645F}"/>
              </a:ext>
            </a:extLst>
          </p:cNvPr>
          <p:cNvSpPr>
            <a:spLocks noGrp="1"/>
          </p:cNvSpPr>
          <p:nvPr>
            <p:ph type="body" idx="1"/>
          </p:nvPr>
        </p:nvSpPr>
        <p:spPr>
          <a:xfrm>
            <a:off x="1794165" y="4709627"/>
            <a:ext cx="8956962" cy="1126283"/>
          </a:xfrm>
        </p:spPr>
        <p:txBody>
          <a:bodyPr vert="horz" lIns="91440" tIns="45720" rIns="91440" bIns="45720" rtlCol="0" anchor="ctr">
            <a:normAutofit/>
          </a:bodyPr>
          <a:lstStyle/>
          <a:p>
            <a:r>
              <a:rPr lang="en-US" sz="2800" dirty="0">
                <a:solidFill>
                  <a:schemeClr val="bg1"/>
                </a:solidFill>
                <a:hlinkClick r:id="rId3"/>
              </a:rPr>
              <a:t>https://baseballsavant.mlb.com/statcast_search</a:t>
            </a:r>
            <a:endParaRPr lang="en-US" sz="2800" dirty="0">
              <a:solidFill>
                <a:schemeClr val="bg1"/>
              </a:solidFill>
            </a:endParaRPr>
          </a:p>
        </p:txBody>
      </p:sp>
    </p:spTree>
    <p:extLst>
      <p:ext uri="{BB962C8B-B14F-4D97-AF65-F5344CB8AC3E}">
        <p14:creationId xmlns:p14="http://schemas.microsoft.com/office/powerpoint/2010/main" val="362179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7596-BF91-4EF9-B901-A791EF20EE9F}"/>
              </a:ext>
            </a:extLst>
          </p:cNvPr>
          <p:cNvSpPr>
            <a:spLocks noGrp="1"/>
          </p:cNvSpPr>
          <p:nvPr>
            <p:ph type="title"/>
          </p:nvPr>
        </p:nvSpPr>
        <p:spPr>
          <a:xfrm>
            <a:off x="1141413" y="609600"/>
            <a:ext cx="10389326" cy="1451758"/>
          </a:xfrm>
        </p:spPr>
        <p:txBody>
          <a:bodyPr>
            <a:normAutofit/>
          </a:bodyPr>
          <a:lstStyle/>
          <a:p>
            <a:pPr marL="0" marR="0">
              <a:spcBef>
                <a:spcPts val="0"/>
              </a:spcBef>
              <a:spcAft>
                <a:spcPts val="0"/>
              </a:spcAft>
            </a:pPr>
            <a:b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Small p-value suggests one of two things: </a:t>
            </a:r>
            <a:endParaRPr lang="en-US" sz="4800" dirty="0">
              <a:solidFill>
                <a:srgbClr val="FF0000"/>
              </a:solidFill>
            </a:endParaRPr>
          </a:p>
        </p:txBody>
      </p:sp>
      <p:sp>
        <p:nvSpPr>
          <p:cNvPr id="4" name="Content Placeholder 3">
            <a:extLst>
              <a:ext uri="{FF2B5EF4-FFF2-40B4-BE49-F238E27FC236}">
                <a16:creationId xmlns:a16="http://schemas.microsoft.com/office/drawing/2014/main" id="{9144A20E-35D1-49AA-B77F-B4FAFFF3EA0E}"/>
              </a:ext>
            </a:extLst>
          </p:cNvPr>
          <p:cNvSpPr>
            <a:spLocks noGrp="1"/>
          </p:cNvSpPr>
          <p:nvPr>
            <p:ph sz="half" idx="1"/>
          </p:nvPr>
        </p:nvSpPr>
        <p:spPr>
          <a:xfrm>
            <a:off x="1141413" y="2065233"/>
            <a:ext cx="9905998" cy="1625436"/>
          </a:xfrm>
        </p:spPr>
        <p:txBody>
          <a:bodyPr>
            <a:normAutofit/>
          </a:bodyPr>
          <a:lstStyle/>
          <a:p>
            <a:r>
              <a:rPr lang="en-US" sz="2800" dirty="0"/>
              <a:t>The statement in the null hypothesis is true and we observed an unusual result</a:t>
            </a:r>
          </a:p>
        </p:txBody>
      </p:sp>
      <p:sp>
        <p:nvSpPr>
          <p:cNvPr id="5" name="Content Placeholder 4">
            <a:extLst>
              <a:ext uri="{FF2B5EF4-FFF2-40B4-BE49-F238E27FC236}">
                <a16:creationId xmlns:a16="http://schemas.microsoft.com/office/drawing/2014/main" id="{1EBF09D5-A3CF-44A4-92C1-DF3796E683E9}"/>
              </a:ext>
            </a:extLst>
          </p:cNvPr>
          <p:cNvSpPr>
            <a:spLocks noGrp="1"/>
          </p:cNvSpPr>
          <p:nvPr>
            <p:ph sz="half" idx="2"/>
          </p:nvPr>
        </p:nvSpPr>
        <p:spPr>
          <a:xfrm>
            <a:off x="1141413" y="3429000"/>
            <a:ext cx="8070662" cy="1451758"/>
          </a:xfrm>
        </p:spPr>
        <p:txBody>
          <a:bodyPr>
            <a:normAutofit/>
          </a:bodyPr>
          <a:lstStyle/>
          <a:p>
            <a:r>
              <a:rPr lang="en-US" sz="2800" dirty="0"/>
              <a:t>The statement in the null hypothesis is not true</a:t>
            </a:r>
          </a:p>
        </p:txBody>
      </p:sp>
    </p:spTree>
    <p:extLst>
      <p:ext uri="{BB962C8B-B14F-4D97-AF65-F5344CB8AC3E}">
        <p14:creationId xmlns:p14="http://schemas.microsoft.com/office/powerpoint/2010/main" val="26824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C43FA-7EDB-4A62-ACA9-1FDE6175F036}"/>
              </a:ext>
            </a:extLst>
          </p:cNvPr>
          <p:cNvPicPr>
            <a:picLocks noChangeAspect="1"/>
          </p:cNvPicPr>
          <p:nvPr/>
        </p:nvPicPr>
        <p:blipFill>
          <a:blip r:embed="rId3"/>
          <a:stretch>
            <a:fillRect/>
          </a:stretch>
        </p:blipFill>
        <p:spPr>
          <a:xfrm>
            <a:off x="2667342" y="591785"/>
            <a:ext cx="6857316" cy="5674429"/>
          </a:xfrm>
          <a:prstGeom prst="rect">
            <a:avLst/>
          </a:prstGeom>
        </p:spPr>
      </p:pic>
      <p:pic>
        <p:nvPicPr>
          <p:cNvPr id="3" name="Picture 2">
            <a:extLst>
              <a:ext uri="{FF2B5EF4-FFF2-40B4-BE49-F238E27FC236}">
                <a16:creationId xmlns:a16="http://schemas.microsoft.com/office/drawing/2014/main" id="{4024BF07-FE01-460C-9195-EE6D9CFEED4C}"/>
              </a:ext>
            </a:extLst>
          </p:cNvPr>
          <p:cNvPicPr>
            <a:picLocks noChangeAspect="1"/>
          </p:cNvPicPr>
          <p:nvPr/>
        </p:nvPicPr>
        <p:blipFill>
          <a:blip r:embed="rId4"/>
          <a:stretch>
            <a:fillRect/>
          </a:stretch>
        </p:blipFill>
        <p:spPr>
          <a:xfrm>
            <a:off x="7140500" y="1035000"/>
            <a:ext cx="4113660" cy="1224106"/>
          </a:xfrm>
          <a:prstGeom prst="rect">
            <a:avLst/>
          </a:prstGeom>
        </p:spPr>
      </p:pic>
      <p:pic>
        <p:nvPicPr>
          <p:cNvPr id="4" name="Picture 3">
            <a:extLst>
              <a:ext uri="{FF2B5EF4-FFF2-40B4-BE49-F238E27FC236}">
                <a16:creationId xmlns:a16="http://schemas.microsoft.com/office/drawing/2014/main" id="{5E20C4E5-4FD2-452F-AAF1-18483503095F}"/>
              </a:ext>
            </a:extLst>
          </p:cNvPr>
          <p:cNvPicPr>
            <a:picLocks noChangeAspect="1"/>
          </p:cNvPicPr>
          <p:nvPr/>
        </p:nvPicPr>
        <p:blipFill>
          <a:blip r:embed="rId5"/>
          <a:stretch>
            <a:fillRect/>
          </a:stretch>
        </p:blipFill>
        <p:spPr>
          <a:xfrm>
            <a:off x="8294829" y="2418856"/>
            <a:ext cx="1805001" cy="814393"/>
          </a:xfrm>
          <a:prstGeom prst="rect">
            <a:avLst/>
          </a:prstGeom>
        </p:spPr>
      </p:pic>
    </p:spTree>
    <p:extLst>
      <p:ext uri="{BB962C8B-B14F-4D97-AF65-F5344CB8AC3E}">
        <p14:creationId xmlns:p14="http://schemas.microsoft.com/office/powerpoint/2010/main" val="23090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973A6-C862-4FA4-91F7-69B454EC4CC4}"/>
              </a:ext>
            </a:extLst>
          </p:cNvPr>
          <p:cNvSpPr txBox="1"/>
          <p:nvPr/>
        </p:nvSpPr>
        <p:spPr>
          <a:xfrm>
            <a:off x="696036" y="573206"/>
            <a:ext cx="10740788" cy="5150513"/>
          </a:xfrm>
          <a:prstGeom prst="rect">
            <a:avLst/>
          </a:prstGeom>
          <a:noFill/>
        </p:spPr>
        <p:txBody>
          <a:bodyPr wrap="square" rtlCol="0">
            <a:spAutoFit/>
          </a:bodyPr>
          <a:lstStyle/>
          <a:p>
            <a:r>
              <a:rPr lang="en-US" sz="2400" b="1" dirty="0"/>
              <a:t>In Words: </a:t>
            </a:r>
          </a:p>
          <a:p>
            <a:endParaRPr lang="en-US" sz="2400" dirty="0"/>
          </a:p>
          <a:p>
            <a:r>
              <a:rPr lang="en-US" sz="2400" dirty="0"/>
              <a:t>	H</a:t>
            </a:r>
            <a:r>
              <a:rPr lang="en-US" sz="2400" baseline="-25000" dirty="0"/>
              <a:t>o</a:t>
            </a:r>
            <a:r>
              <a:rPr lang="en-US" sz="2400" dirty="0"/>
              <a:t>: baseballs do not travel farther in </a:t>
            </a:r>
            <a:r>
              <a:rPr lang="en-US" sz="2400" dirty="0" err="1"/>
              <a:t>Coor’s</a:t>
            </a:r>
            <a:r>
              <a:rPr lang="en-US" sz="2400" dirty="0"/>
              <a:t> Field</a:t>
            </a:r>
          </a:p>
          <a:p>
            <a:r>
              <a:rPr lang="en-US" sz="2400" dirty="0"/>
              <a:t>	H</a:t>
            </a:r>
            <a:r>
              <a:rPr lang="en-US" sz="2400" baseline="-25000" dirty="0"/>
              <a:t>1</a:t>
            </a:r>
            <a:r>
              <a:rPr lang="en-US" sz="2400" dirty="0"/>
              <a:t>: baseballs travel farther in </a:t>
            </a:r>
            <a:r>
              <a:rPr lang="en-US" sz="2400" dirty="0" err="1"/>
              <a:t>Coor’s</a:t>
            </a:r>
            <a:r>
              <a:rPr lang="en-US" sz="2400" dirty="0"/>
              <a:t> Field</a:t>
            </a:r>
          </a:p>
          <a:p>
            <a:endParaRPr lang="en-US" sz="2400" dirty="0"/>
          </a:p>
          <a:p>
            <a:endParaRPr lang="en-US" sz="2400" dirty="0"/>
          </a:p>
          <a:p>
            <a:endParaRPr lang="en-US" sz="2400" dirty="0"/>
          </a:p>
          <a:p>
            <a:r>
              <a:rPr lang="en-US" sz="2400" b="1" dirty="0"/>
              <a:t>Symbolically:  </a:t>
            </a:r>
          </a:p>
          <a:p>
            <a:endParaRPr lang="en-US" sz="2400" dirty="0"/>
          </a:p>
          <a:p>
            <a:pPr marL="0" marR="0">
              <a:lnSpc>
                <a:spcPct val="107000"/>
              </a:lnSpc>
              <a:spcBef>
                <a:spcPts val="0"/>
              </a:spcBef>
              <a:spcAft>
                <a:spcPts val="800"/>
              </a:spcAft>
            </a:pPr>
            <a:r>
              <a:rPr lang="en-US" sz="2400" dirty="0">
                <a:effectLst/>
                <a:ea typeface="Times New Roman" panose="02020603050405020304" pitchFamily="18" charset="0"/>
                <a:cs typeface="Times New Roman" panose="02020603050405020304" pitchFamily="18" charset="0"/>
              </a:rPr>
              <a:t>	H</a:t>
            </a:r>
            <a:r>
              <a:rPr lang="en-US" sz="2400" baseline="-25000" dirty="0">
                <a:effectLst/>
                <a:ea typeface="Times New Roman" panose="02020603050405020304" pitchFamily="18" charset="0"/>
                <a:cs typeface="Times New Roman" panose="02020603050405020304" pitchFamily="18" charset="0"/>
              </a:rPr>
              <a:t>o</a:t>
            </a:r>
            <a:r>
              <a:rPr lang="en-US" sz="2400" dirty="0">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Calibri" panose="020F0502020204030204" pitchFamily="34" charset="0"/>
              </a:rPr>
              <a:t>µ = 400.3 feet</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ea typeface="Times New Roman" panose="02020603050405020304" pitchFamily="18" charset="0"/>
                <a:cs typeface="Calibri" panose="020F0502020204030204" pitchFamily="34" charset="0"/>
              </a:rPr>
              <a:t>	H</a:t>
            </a:r>
            <a:r>
              <a:rPr lang="en-US" sz="2400" baseline="-25000" dirty="0">
                <a:effectLst/>
                <a:ea typeface="Times New Roman" panose="02020603050405020304" pitchFamily="18" charset="0"/>
                <a:cs typeface="Calibri" panose="020F0502020204030204" pitchFamily="34" charset="0"/>
              </a:rPr>
              <a:t>1</a:t>
            </a:r>
            <a:r>
              <a:rPr lang="en-US" sz="2400" dirty="0">
                <a:effectLst/>
                <a:ea typeface="Times New Roman" panose="02020603050405020304" pitchFamily="18" charset="0"/>
                <a:cs typeface="Calibri" panose="020F0502020204030204" pitchFamily="34" charset="0"/>
              </a:rPr>
              <a:t>: µ &gt; 400.3 feet</a:t>
            </a:r>
            <a:endParaRPr lang="en-US" sz="2400" dirty="0">
              <a:effectLst/>
              <a:ea typeface="Calibri" panose="020F0502020204030204" pitchFamily="34" charset="0"/>
              <a:cs typeface="Times New Roman" panose="02020603050405020304" pitchFamily="18" charset="0"/>
            </a:endParaRPr>
          </a:p>
          <a:p>
            <a:endParaRPr lang="en-US" sz="2400" dirty="0"/>
          </a:p>
          <a:p>
            <a:endParaRPr lang="en-US" sz="2400" dirty="0"/>
          </a:p>
        </p:txBody>
      </p:sp>
    </p:spTree>
    <p:extLst>
      <p:ext uri="{BB962C8B-B14F-4D97-AF65-F5344CB8AC3E}">
        <p14:creationId xmlns:p14="http://schemas.microsoft.com/office/powerpoint/2010/main" val="71389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FE2AE0-8452-4557-B878-0222DAA924EA}"/>
              </a:ext>
            </a:extLst>
          </p:cNvPr>
          <p:cNvPicPr>
            <a:picLocks noChangeAspect="1"/>
          </p:cNvPicPr>
          <p:nvPr/>
        </p:nvPicPr>
        <p:blipFill>
          <a:blip r:embed="rId3"/>
          <a:stretch>
            <a:fillRect/>
          </a:stretch>
        </p:blipFill>
        <p:spPr>
          <a:xfrm>
            <a:off x="1383883" y="643467"/>
            <a:ext cx="7452930" cy="5571066"/>
          </a:xfrm>
          <a:prstGeom prst="rect">
            <a:avLst/>
          </a:prstGeom>
        </p:spPr>
      </p:pic>
    </p:spTree>
    <p:extLst>
      <p:ext uri="{BB962C8B-B14F-4D97-AF65-F5344CB8AC3E}">
        <p14:creationId xmlns:p14="http://schemas.microsoft.com/office/powerpoint/2010/main" val="114685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7B944-B4C0-44C9-918B-E6996566D85F}"/>
              </a:ext>
            </a:extLst>
          </p:cNvPr>
          <p:cNvSpPr txBox="1"/>
          <p:nvPr/>
        </p:nvSpPr>
        <p:spPr>
          <a:xfrm>
            <a:off x="917811" y="740939"/>
            <a:ext cx="9440839" cy="38048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mj-lt"/>
                <a:ea typeface="+mn-ea"/>
                <a:cs typeface="+mn-cs"/>
              </a:rPr>
              <a:t>Have each of your students obtain a SRS of size n = 10 from this data.  Compute the P-value for the data 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a:lnSpc>
                <a:spcPct val="107000"/>
              </a:lnSpc>
              <a:spcBef>
                <a:spcPts val="0"/>
              </a:spcBef>
              <a:spcAft>
                <a:spcPts val="800"/>
              </a:spcAft>
            </a:pPr>
            <a:r>
              <a:rPr lang="en-US" sz="2800" dirty="0">
                <a:effectLst/>
                <a:latin typeface="+mj-lt"/>
                <a:ea typeface="Times New Roman" panose="02020603050405020304" pitchFamily="18" charset="0"/>
                <a:cs typeface="Times New Roman" panose="02020603050405020304" pitchFamily="18" charset="0"/>
              </a:rPr>
              <a:t>	H</a:t>
            </a:r>
            <a:r>
              <a:rPr lang="en-US" sz="2800" baseline="-25000" dirty="0">
                <a:effectLst/>
                <a:latin typeface="+mj-lt"/>
                <a:ea typeface="Times New Roman" panose="02020603050405020304" pitchFamily="18" charset="0"/>
                <a:cs typeface="Times New Roman" panose="02020603050405020304" pitchFamily="18" charset="0"/>
              </a:rPr>
              <a:t>o</a:t>
            </a:r>
            <a:r>
              <a:rPr lang="en-US" sz="2800" dirty="0">
                <a:effectLst/>
                <a:latin typeface="+mj-lt"/>
                <a:ea typeface="Times New Roman" panose="02020603050405020304" pitchFamily="18" charset="0"/>
                <a:cs typeface="Times New Roman" panose="02020603050405020304" pitchFamily="18" charset="0"/>
              </a:rPr>
              <a:t>: </a:t>
            </a:r>
            <a:r>
              <a:rPr lang="en-US" sz="2800" dirty="0">
                <a:effectLst/>
                <a:latin typeface="+mj-lt"/>
                <a:ea typeface="Times New Roman" panose="02020603050405020304" pitchFamily="18" charset="0"/>
                <a:cs typeface="Calibri" panose="020F0502020204030204" pitchFamily="34" charset="0"/>
              </a:rPr>
              <a:t>µ = 400.3 feet</a:t>
            </a:r>
            <a:endParaRPr lang="en-US" sz="2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mj-lt"/>
                <a:ea typeface="Times New Roman" panose="02020603050405020304" pitchFamily="18" charset="0"/>
                <a:cs typeface="Calibri" panose="020F0502020204030204" pitchFamily="34" charset="0"/>
              </a:rPr>
              <a:t>	H</a:t>
            </a:r>
            <a:r>
              <a:rPr lang="en-US" sz="2800" baseline="-25000" dirty="0">
                <a:effectLst/>
                <a:latin typeface="+mj-lt"/>
                <a:ea typeface="Times New Roman" panose="02020603050405020304" pitchFamily="18" charset="0"/>
                <a:cs typeface="Calibri" panose="020F0502020204030204" pitchFamily="34" charset="0"/>
              </a:rPr>
              <a:t>1</a:t>
            </a:r>
            <a:r>
              <a:rPr lang="en-US" sz="2800" dirty="0">
                <a:effectLst/>
                <a:latin typeface="+mj-lt"/>
                <a:ea typeface="Times New Roman" panose="02020603050405020304" pitchFamily="18" charset="0"/>
                <a:cs typeface="Calibri" panose="020F0502020204030204" pitchFamily="34" charset="0"/>
              </a:rPr>
              <a:t>: µ &gt; 400.3 feet</a:t>
            </a:r>
            <a:endParaRPr lang="en-US" sz="28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mj-lt"/>
                <a:ea typeface="+mn-ea"/>
                <a:cs typeface="+mn-cs"/>
              </a:rPr>
              <a:t>Ask the students to share their P-values.    </a:t>
            </a:r>
          </a:p>
        </p:txBody>
      </p:sp>
    </p:spTree>
    <p:extLst>
      <p:ext uri="{BB962C8B-B14F-4D97-AF65-F5344CB8AC3E}">
        <p14:creationId xmlns:p14="http://schemas.microsoft.com/office/powerpoint/2010/main" val="46789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CC932-006B-4038-AC7F-DE6DB89DB760}"/>
              </a:ext>
            </a:extLst>
          </p:cNvPr>
          <p:cNvPicPr>
            <a:picLocks noChangeAspect="1"/>
          </p:cNvPicPr>
          <p:nvPr/>
        </p:nvPicPr>
        <p:blipFill>
          <a:blip r:embed="rId3"/>
          <a:stretch>
            <a:fillRect/>
          </a:stretch>
        </p:blipFill>
        <p:spPr>
          <a:xfrm>
            <a:off x="368949" y="317241"/>
            <a:ext cx="4520898" cy="4655976"/>
          </a:xfrm>
          <a:prstGeom prst="rect">
            <a:avLst/>
          </a:prstGeom>
        </p:spPr>
      </p:pic>
      <p:pic>
        <p:nvPicPr>
          <p:cNvPr id="3" name="Picture 2">
            <a:extLst>
              <a:ext uri="{FF2B5EF4-FFF2-40B4-BE49-F238E27FC236}">
                <a16:creationId xmlns:a16="http://schemas.microsoft.com/office/drawing/2014/main" id="{E62421A1-CBB4-42ED-BE6C-F2F5872D762F}"/>
              </a:ext>
            </a:extLst>
          </p:cNvPr>
          <p:cNvPicPr>
            <a:picLocks noChangeAspect="1"/>
          </p:cNvPicPr>
          <p:nvPr/>
        </p:nvPicPr>
        <p:blipFill>
          <a:blip r:embed="rId4"/>
          <a:stretch>
            <a:fillRect/>
          </a:stretch>
        </p:blipFill>
        <p:spPr>
          <a:xfrm>
            <a:off x="2809330" y="2127378"/>
            <a:ext cx="8985649" cy="4147819"/>
          </a:xfrm>
          <a:prstGeom prst="rect">
            <a:avLst/>
          </a:prstGeom>
        </p:spPr>
      </p:pic>
    </p:spTree>
    <p:extLst>
      <p:ext uri="{BB962C8B-B14F-4D97-AF65-F5344CB8AC3E}">
        <p14:creationId xmlns:p14="http://schemas.microsoft.com/office/powerpoint/2010/main" val="336654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2EA0B6EA-C412-4C5B-8B78-3B9CA3395CDF}"/>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286177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FF75B659-9197-49F8-92B5-56FBC5B98E78}"/>
              </a:ext>
            </a:extLst>
          </p:cNvPr>
          <p:cNvPicPr>
            <a:picLocks noChangeAspect="1"/>
          </p:cNvPicPr>
          <p:nvPr/>
        </p:nvPicPr>
        <p:blipFill>
          <a:blip r:embed="rId4"/>
          <a:stretch>
            <a:fillRect/>
          </a:stretch>
        </p:blipFill>
        <p:spPr>
          <a:xfrm>
            <a:off x="804334" y="895732"/>
            <a:ext cx="4948242" cy="5075120"/>
          </a:xfrm>
          <a:prstGeom prst="rect">
            <a:avLst/>
          </a:prstGeom>
        </p:spPr>
      </p:pic>
      <p:sp>
        <p:nvSpPr>
          <p:cNvPr id="10" name="Rectangle 9">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Word&#10;&#10;Description automatically generated">
            <a:extLst>
              <a:ext uri="{FF2B5EF4-FFF2-40B4-BE49-F238E27FC236}">
                <a16:creationId xmlns:a16="http://schemas.microsoft.com/office/drawing/2014/main" id="{D342C3B3-0E36-4663-A4B7-836201B9D239}"/>
              </a:ext>
            </a:extLst>
          </p:cNvPr>
          <p:cNvPicPr>
            <a:picLocks noChangeAspect="1"/>
          </p:cNvPicPr>
          <p:nvPr/>
        </p:nvPicPr>
        <p:blipFill>
          <a:blip r:embed="rId5"/>
          <a:stretch>
            <a:fillRect/>
          </a:stretch>
        </p:blipFill>
        <p:spPr>
          <a:xfrm>
            <a:off x="6417732" y="902222"/>
            <a:ext cx="4948242" cy="5062140"/>
          </a:xfrm>
          <a:prstGeom prst="rect">
            <a:avLst/>
          </a:prstGeom>
        </p:spPr>
      </p:pic>
    </p:spTree>
    <p:extLst>
      <p:ext uri="{BB962C8B-B14F-4D97-AF65-F5344CB8AC3E}">
        <p14:creationId xmlns:p14="http://schemas.microsoft.com/office/powerpoint/2010/main" val="318995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791ADA2-DD77-44DB-A5A4-5B03ECD84347}"/>
              </a:ext>
            </a:extLst>
          </p:cNvPr>
          <p:cNvPicPr>
            <a:picLocks noChangeAspect="1"/>
          </p:cNvPicPr>
          <p:nvPr/>
        </p:nvPicPr>
        <p:blipFill>
          <a:blip r:embed="rId3"/>
          <a:stretch>
            <a:fillRect/>
          </a:stretch>
        </p:blipFill>
        <p:spPr>
          <a:xfrm>
            <a:off x="643467" y="961728"/>
            <a:ext cx="10905066" cy="4934543"/>
          </a:xfrm>
          <a:prstGeom prst="rect">
            <a:avLst/>
          </a:prstGeom>
        </p:spPr>
      </p:pic>
    </p:spTree>
    <p:extLst>
      <p:ext uri="{BB962C8B-B14F-4D97-AF65-F5344CB8AC3E}">
        <p14:creationId xmlns:p14="http://schemas.microsoft.com/office/powerpoint/2010/main" val="64678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1319B-E09F-4EB7-A258-39D20976B4AF}"/>
              </a:ext>
            </a:extLst>
          </p:cNvPr>
          <p:cNvPicPr>
            <a:picLocks noChangeAspect="1"/>
          </p:cNvPicPr>
          <p:nvPr/>
        </p:nvPicPr>
        <p:blipFill>
          <a:blip r:embed="rId3"/>
          <a:stretch>
            <a:fillRect/>
          </a:stretch>
        </p:blipFill>
        <p:spPr>
          <a:xfrm>
            <a:off x="643467" y="1275248"/>
            <a:ext cx="10905066" cy="4307503"/>
          </a:xfrm>
          <a:prstGeom prst="rect">
            <a:avLst/>
          </a:prstGeom>
        </p:spPr>
      </p:pic>
    </p:spTree>
    <p:extLst>
      <p:ext uri="{BB962C8B-B14F-4D97-AF65-F5344CB8AC3E}">
        <p14:creationId xmlns:p14="http://schemas.microsoft.com/office/powerpoint/2010/main" val="3226974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D82A7942-5631-47FC-9908-0E14371AE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0720"/>
            <a:ext cx="10928687"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2C8064B-16A5-4FE3-BFB0-48604894E3A4}"/>
              </a:ext>
            </a:extLst>
          </p:cNvPr>
          <p:cNvPicPr>
            <a:picLocks noChangeAspect="1"/>
          </p:cNvPicPr>
          <p:nvPr/>
        </p:nvPicPr>
        <p:blipFill>
          <a:blip r:embed="rId3"/>
          <a:stretch>
            <a:fillRect/>
          </a:stretch>
        </p:blipFill>
        <p:spPr>
          <a:xfrm>
            <a:off x="1127344" y="2310155"/>
            <a:ext cx="9960933" cy="2216309"/>
          </a:xfrm>
          <a:prstGeom prst="rect">
            <a:avLst/>
          </a:prstGeom>
        </p:spPr>
      </p:pic>
    </p:spTree>
    <p:extLst>
      <p:ext uri="{BB962C8B-B14F-4D97-AF65-F5344CB8AC3E}">
        <p14:creationId xmlns:p14="http://schemas.microsoft.com/office/powerpoint/2010/main" val="375141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nald A. Fisher - 42">
            <a:extLst>
              <a:ext uri="{FF2B5EF4-FFF2-40B4-BE49-F238E27FC236}">
                <a16:creationId xmlns:a16="http://schemas.microsoft.com/office/drawing/2014/main" id="{DB573527-404F-4114-9E6F-B1ADD28E0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240" y="0"/>
            <a:ext cx="4435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14E93A-5CC7-4D8D-AB47-E7CC3E19EAB2}"/>
              </a:ext>
            </a:extLst>
          </p:cNvPr>
          <p:cNvSpPr txBox="1"/>
          <p:nvPr/>
        </p:nvSpPr>
        <p:spPr>
          <a:xfrm>
            <a:off x="7658100" y="1800225"/>
            <a:ext cx="4157663" cy="440120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“No scientific worker has a fixed level of significance at which from year to year, and in all circumstances, he rejects (null) hypotheses; he rather gives his mind to each particular case in the light of his evidence and his ideas.” </a:t>
            </a:r>
          </a:p>
          <a:p>
            <a:r>
              <a:rPr lang="en-US" sz="2800" dirty="0">
                <a:latin typeface="Times New Roman" panose="02020603050405020304" pitchFamily="18" charset="0"/>
              </a:rPr>
              <a:t>-Ron Fisher (1956)</a:t>
            </a:r>
            <a:endParaRPr lang="en-US" sz="2800" dirty="0"/>
          </a:p>
        </p:txBody>
      </p:sp>
    </p:spTree>
    <p:extLst>
      <p:ext uri="{BB962C8B-B14F-4D97-AF65-F5344CB8AC3E}">
        <p14:creationId xmlns:p14="http://schemas.microsoft.com/office/powerpoint/2010/main" val="796194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rt, histogram&#10;&#10;Description automatically generated">
            <a:extLst>
              <a:ext uri="{FF2B5EF4-FFF2-40B4-BE49-F238E27FC236}">
                <a16:creationId xmlns:a16="http://schemas.microsoft.com/office/drawing/2014/main" id="{1B5E2360-82BB-4ABF-BEE2-2C50F3C7600C}"/>
              </a:ext>
            </a:extLst>
          </p:cNvPr>
          <p:cNvPicPr>
            <a:picLocks noChangeAspect="1"/>
          </p:cNvPicPr>
          <p:nvPr/>
        </p:nvPicPr>
        <p:blipFill>
          <a:blip r:embed="rId2"/>
          <a:stretch>
            <a:fillRect/>
          </a:stretch>
        </p:blipFill>
        <p:spPr>
          <a:xfrm>
            <a:off x="3108832" y="643467"/>
            <a:ext cx="5974335" cy="5571066"/>
          </a:xfrm>
          <a:prstGeom prst="rect">
            <a:avLst/>
          </a:prstGeom>
        </p:spPr>
      </p:pic>
    </p:spTree>
    <p:extLst>
      <p:ext uri="{BB962C8B-B14F-4D97-AF65-F5344CB8AC3E}">
        <p14:creationId xmlns:p14="http://schemas.microsoft.com/office/powerpoint/2010/main" val="268421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B7237351-F2FF-4F1A-9484-19AD8D36308C}"/>
              </a:ext>
            </a:extLst>
          </p:cNvPr>
          <p:cNvPicPr>
            <a:picLocks noChangeAspect="1"/>
          </p:cNvPicPr>
          <p:nvPr/>
        </p:nvPicPr>
        <p:blipFill rotWithShape="1">
          <a:blip r:embed="rId3"/>
          <a:srcRect r="3057" b="-1"/>
          <a:stretch/>
        </p:blipFill>
        <p:spPr>
          <a:xfrm>
            <a:off x="1180739" y="720348"/>
            <a:ext cx="9884439"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4791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087EE8-E883-4775-9F77-C013165F2308}"/>
              </a:ext>
            </a:extLst>
          </p:cNvPr>
          <p:cNvPicPr>
            <a:picLocks noChangeAspect="1"/>
          </p:cNvPicPr>
          <p:nvPr/>
        </p:nvPicPr>
        <p:blipFill>
          <a:blip r:embed="rId2"/>
          <a:stretch>
            <a:fillRect/>
          </a:stretch>
        </p:blipFill>
        <p:spPr>
          <a:xfrm>
            <a:off x="1054310" y="643467"/>
            <a:ext cx="10083379" cy="5571066"/>
          </a:xfrm>
          <a:prstGeom prst="rect">
            <a:avLst/>
          </a:prstGeom>
        </p:spPr>
      </p:pic>
    </p:spTree>
    <p:extLst>
      <p:ext uri="{BB962C8B-B14F-4D97-AF65-F5344CB8AC3E}">
        <p14:creationId xmlns:p14="http://schemas.microsoft.com/office/powerpoint/2010/main" val="364811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354ED-E1D2-4B4A-9FF2-5BB2B22DCE8F}"/>
              </a:ext>
            </a:extLst>
          </p:cNvPr>
          <p:cNvSpPr txBox="1"/>
          <p:nvPr/>
        </p:nvSpPr>
        <p:spPr>
          <a:xfrm>
            <a:off x="1078173" y="815581"/>
            <a:ext cx="8570794" cy="4401205"/>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THE ROLE OF SAMPLE SIZE</a:t>
            </a:r>
          </a:p>
          <a:p>
            <a:pPr marL="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 real-life example of this was the Physician’s Health Study in which 22,000 subjects were followed over 5 years.  The question – does an aspirin a day prevent myocardial infarction.  P-value &lt; 0.00001.  Led to recommendation of aspirin use for general prevention.  The effect size showed a risk difference of 0.77%.  Aspirin no longer recommended. Source:  </a:t>
            </a:r>
            <a:r>
              <a:rPr lang="en-US" sz="2000" dirty="0" err="1">
                <a:effectLst/>
                <a:latin typeface="Times New Roman" panose="02020603050405020304" pitchFamily="18" charset="0"/>
                <a:ea typeface="Times New Roman" panose="02020603050405020304" pitchFamily="18" charset="0"/>
              </a:rPr>
              <a:t>Bartolucci</a:t>
            </a:r>
            <a:r>
              <a:rPr lang="en-US" sz="2000" dirty="0">
                <a:effectLst/>
                <a:latin typeface="Times New Roman" panose="02020603050405020304" pitchFamily="18" charset="0"/>
                <a:ea typeface="Times New Roman" panose="02020603050405020304" pitchFamily="18" charset="0"/>
              </a:rPr>
              <a:t>, AA, </a:t>
            </a:r>
            <a:r>
              <a:rPr lang="en-US" sz="2000" dirty="0" err="1">
                <a:effectLst/>
                <a:latin typeface="Times New Roman" panose="02020603050405020304" pitchFamily="18" charset="0"/>
                <a:ea typeface="Times New Roman" panose="02020603050405020304" pitchFamily="18" charset="0"/>
              </a:rPr>
              <a:t>Tendera</a:t>
            </a:r>
            <a:r>
              <a:rPr lang="en-US" sz="2000" dirty="0">
                <a:effectLst/>
                <a:latin typeface="Times New Roman" panose="02020603050405020304" pitchFamily="18" charset="0"/>
                <a:ea typeface="Times New Roman" panose="02020603050405020304" pitchFamily="18" charset="0"/>
              </a:rPr>
              <a:t> M, Howard G  “Meta-analysis of multiple primary prevention trials of cardiovascular events using aspirin  Am J </a:t>
            </a:r>
            <a:r>
              <a:rPr lang="en-US" sz="2000" dirty="0" err="1">
                <a:effectLst/>
                <a:latin typeface="Times New Roman" panose="02020603050405020304" pitchFamily="18" charset="0"/>
                <a:ea typeface="Times New Roman" panose="02020603050405020304" pitchFamily="18" charset="0"/>
              </a:rPr>
              <a:t>Cardiol</a:t>
            </a:r>
            <a:r>
              <a:rPr lang="en-US" sz="2000" dirty="0">
                <a:effectLst/>
                <a:latin typeface="Times New Roman" panose="02020603050405020304" pitchFamily="18" charset="0"/>
                <a:ea typeface="Times New Roman" panose="02020603050405020304" pitchFamily="18" charset="0"/>
              </a:rPr>
              <a:t> 2011; 107(12); 1796-801</a:t>
            </a:r>
          </a:p>
          <a:p>
            <a:pPr marL="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See Ioannidis – The opposite of the study above is true as well – the smaller the effect size, the less likely the research findings are to be true. So, identifying a “true finding” in diseases with small relative risks is very difficult.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9577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0C7F06-E61B-4E2D-8790-F13DDBFDE2B4}"/>
              </a:ext>
            </a:extLst>
          </p:cNvPr>
          <p:cNvSpPr txBox="1"/>
          <p:nvPr/>
        </p:nvSpPr>
        <p:spPr>
          <a:xfrm>
            <a:off x="559559" y="341193"/>
            <a:ext cx="10140287" cy="5816977"/>
          </a:xfrm>
          <a:prstGeom prst="rect">
            <a:avLst/>
          </a:prstGeom>
          <a:noFill/>
        </p:spPr>
        <p:txBody>
          <a:bodyPr wrap="square" rtlCol="0">
            <a:spAutoFit/>
          </a:bodyPr>
          <a:lstStyle/>
          <a:p>
            <a:r>
              <a:rPr lang="en-US" sz="3600" b="1" dirty="0">
                <a:solidFill>
                  <a:srgbClr val="FFFF00"/>
                </a:solidFill>
              </a:rPr>
              <a:t>KEY TAKE-AWAYS</a:t>
            </a:r>
          </a:p>
          <a:p>
            <a:endParaRPr lang="en-US" sz="2400" dirty="0"/>
          </a:p>
          <a:p>
            <a:endParaRPr lang="en-US" sz="2400" dirty="0"/>
          </a:p>
          <a:p>
            <a:r>
              <a:rPr lang="en-US" sz="2400" dirty="0"/>
              <a:t>1. It is not THE P-Value.  Rather, it is the P-Value for this particular set of data. </a:t>
            </a:r>
          </a:p>
          <a:p>
            <a:endParaRPr lang="en-US" sz="2400" dirty="0"/>
          </a:p>
          <a:p>
            <a:r>
              <a:rPr lang="en-US" sz="2400" dirty="0"/>
              <a:t>2. A P-value &lt; 0.05 does not guarantee “statistical significance”.  It is a first step.  Replication of results is vital to validating a claim of association.   Researchers and the media are motivated by small P-values.  This allows for “ground-breaking” headlines like “Science Says a Glass of Red Wine Can Replace One Hour of Exercising”.  </a:t>
            </a:r>
          </a:p>
          <a:p>
            <a:endParaRPr lang="en-US" sz="2400" dirty="0"/>
          </a:p>
          <a:p>
            <a:endParaRPr lang="en-US" sz="2400" dirty="0"/>
          </a:p>
          <a:p>
            <a:pPr lvl="1"/>
            <a:endParaRPr lang="en-US" sz="2400" dirty="0"/>
          </a:p>
          <a:p>
            <a:endParaRPr lang="en-US" sz="2400" dirty="0"/>
          </a:p>
        </p:txBody>
      </p:sp>
    </p:spTree>
    <p:extLst>
      <p:ext uri="{BB962C8B-B14F-4D97-AF65-F5344CB8AC3E}">
        <p14:creationId xmlns:p14="http://schemas.microsoft.com/office/powerpoint/2010/main" val="147916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D0F6B-3AC5-4593-8462-E5FC9B48754B}"/>
              </a:ext>
            </a:extLst>
          </p:cNvPr>
          <p:cNvSpPr txBox="1"/>
          <p:nvPr/>
        </p:nvSpPr>
        <p:spPr>
          <a:xfrm>
            <a:off x="1021481" y="797510"/>
            <a:ext cx="9430603" cy="5262979"/>
          </a:xfrm>
          <a:prstGeom prst="rect">
            <a:avLst/>
          </a:prstGeom>
          <a:noFill/>
        </p:spPr>
        <p:txBody>
          <a:bodyPr wrap="square">
            <a:spAutoFit/>
          </a:bodyPr>
          <a:lstStyle/>
          <a:p>
            <a:r>
              <a:rPr lang="en-US" sz="2400" dirty="0"/>
              <a:t>3. Beware of “p-hacking”.  From the urban dictionary, p-hacking is “exploiting – perhaps unconsciously – researcher degrees of freedom until p &lt; 0.05.  Some examples of p-hacking include</a:t>
            </a:r>
          </a:p>
          <a:p>
            <a:pPr marL="285750" indent="-285750">
              <a:buFont typeface="Arial" panose="020B0604020202020204" pitchFamily="34" charset="0"/>
              <a:buChar char="•"/>
            </a:pPr>
            <a:r>
              <a:rPr lang="en-US" sz="2400" dirty="0"/>
              <a:t>the treatment of outliers</a:t>
            </a:r>
          </a:p>
          <a:p>
            <a:pPr marL="285750" indent="-285750">
              <a:buFont typeface="Arial" panose="020B0604020202020204" pitchFamily="34" charset="0"/>
              <a:buChar char="•"/>
            </a:pPr>
            <a:r>
              <a:rPr lang="en-US" sz="2400" dirty="0"/>
              <a:t>Collecting data until a significant result is found</a:t>
            </a:r>
          </a:p>
          <a:p>
            <a:pPr marL="285750" indent="-285750">
              <a:buFont typeface="Arial" panose="020B0604020202020204" pitchFamily="34" charset="0"/>
              <a:buChar char="•"/>
            </a:pPr>
            <a:r>
              <a:rPr lang="en-US" sz="2400" dirty="0"/>
              <a:t>Selectively choosing explanatory variables.</a:t>
            </a:r>
          </a:p>
          <a:p>
            <a:pPr marL="285750" indent="-285750">
              <a:buFont typeface="Arial" panose="020B0604020202020204" pitchFamily="34" charset="0"/>
              <a:buChar char="•"/>
            </a:pPr>
            <a:r>
              <a:rPr lang="en-US" sz="2400" dirty="0"/>
              <a:t>Elimination of observations</a:t>
            </a:r>
          </a:p>
          <a:p>
            <a:pPr marL="285750" indent="-285750">
              <a:buFont typeface="Arial" panose="020B0604020202020204" pitchFamily="34" charset="0"/>
              <a:buChar char="•"/>
            </a:pPr>
            <a:endParaRPr lang="en-US" sz="2400" dirty="0"/>
          </a:p>
          <a:p>
            <a:r>
              <a:rPr lang="en-US" sz="2400" dirty="0"/>
              <a:t>4. Consider the sample size in the study.</a:t>
            </a:r>
          </a:p>
          <a:p>
            <a:pPr marL="285750" indent="-285750">
              <a:buFont typeface="Arial" panose="020B0604020202020204" pitchFamily="34" charset="0"/>
              <a:buChar char="•"/>
            </a:pPr>
            <a:r>
              <a:rPr lang="en-US" sz="2400" dirty="0"/>
              <a:t>Small sample sizes means small power – the likelihood of correctly identifying an effect. </a:t>
            </a:r>
          </a:p>
          <a:p>
            <a:pPr marL="285750" indent="-285750">
              <a:buFont typeface="Arial" panose="020B0604020202020204" pitchFamily="34" charset="0"/>
              <a:buChar char="•"/>
            </a:pPr>
            <a:r>
              <a:rPr lang="en-US" sz="2400" dirty="0"/>
              <a:t>Large sample sizes do not require a large effect size to identify an effect.  </a:t>
            </a:r>
          </a:p>
        </p:txBody>
      </p:sp>
    </p:spTree>
    <p:extLst>
      <p:ext uri="{BB962C8B-B14F-4D97-AF65-F5344CB8AC3E}">
        <p14:creationId xmlns:p14="http://schemas.microsoft.com/office/powerpoint/2010/main" val="1196221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780C-A20A-4868-90D4-4A10B51CB516}"/>
              </a:ext>
            </a:extLst>
          </p:cNvPr>
          <p:cNvSpPr>
            <a:spLocks noGrp="1"/>
          </p:cNvSpPr>
          <p:nvPr>
            <p:ph type="title"/>
          </p:nvPr>
        </p:nvSpPr>
        <p:spPr>
          <a:xfrm>
            <a:off x="446571" y="114300"/>
            <a:ext cx="11143281" cy="1905000"/>
          </a:xfrm>
        </p:spPr>
        <p:txBody>
          <a:bodyPr vert="horz" lIns="91440" tIns="45720" rIns="91440" bIns="45720" rtlCol="0" anchor="ctr">
            <a:normAutofit/>
          </a:bodyPr>
          <a:lstStyle/>
          <a:p>
            <a:r>
              <a:rPr lang="en-US" sz="5400" kern="1200" dirty="0">
                <a:solidFill>
                  <a:srgbClr val="FFFFFF"/>
                </a:solidFill>
                <a:latin typeface="+mj-lt"/>
                <a:ea typeface="+mj-ea"/>
                <a:cs typeface="+mj-cs"/>
              </a:rPr>
              <a:t>Sources/Additional Reading</a:t>
            </a:r>
          </a:p>
        </p:txBody>
      </p:sp>
      <p:sp>
        <p:nvSpPr>
          <p:cNvPr id="4" name="Content Placeholder 3">
            <a:extLst>
              <a:ext uri="{FF2B5EF4-FFF2-40B4-BE49-F238E27FC236}">
                <a16:creationId xmlns:a16="http://schemas.microsoft.com/office/drawing/2014/main" id="{8EE378E7-7B51-4BE6-86F5-D72C5F61B20A}"/>
              </a:ext>
            </a:extLst>
          </p:cNvPr>
          <p:cNvSpPr>
            <a:spLocks noGrp="1"/>
          </p:cNvSpPr>
          <p:nvPr>
            <p:ph sz="half" idx="1"/>
          </p:nvPr>
        </p:nvSpPr>
        <p:spPr>
          <a:xfrm>
            <a:off x="1141412" y="2666999"/>
            <a:ext cx="10036104" cy="3124201"/>
          </a:xfrm>
        </p:spPr>
        <p:txBody>
          <a:bodyPr>
            <a:normAutofit/>
          </a:bodyPr>
          <a:lstStyle/>
          <a:p>
            <a:r>
              <a:rPr lang="en-US" sz="2400" dirty="0">
                <a:solidFill>
                  <a:srgbClr val="FFFF00"/>
                </a:solidFill>
                <a:hlinkClick r:id="rId3">
                  <a:extLst>
                    <a:ext uri="{A12FA001-AC4F-418D-AE19-62706E023703}">
                      <ahyp:hlinkClr xmlns:ahyp="http://schemas.microsoft.com/office/drawing/2018/hyperlinkcolor" val="tx"/>
                    </a:ext>
                  </a:extLst>
                </a:hlinkClick>
              </a:rPr>
              <a:t>Moving to a World Beyond P-values</a:t>
            </a:r>
            <a:endParaRPr lang="en-US" sz="2400" dirty="0">
              <a:solidFill>
                <a:srgbClr val="FFFF00"/>
              </a:solidFill>
            </a:endParaRPr>
          </a:p>
          <a:p>
            <a:r>
              <a:rPr lang="en-US" sz="2400" b="0" i="0" dirty="0">
                <a:solidFill>
                  <a:srgbClr val="FFFF00"/>
                </a:solidFill>
                <a:effectLst/>
                <a:latin typeface="ArialUnicodeMS"/>
                <a:hlinkClick r:id="rId4">
                  <a:extLst>
                    <a:ext uri="{A12FA001-AC4F-418D-AE19-62706E023703}">
                      <ahyp:hlinkClr xmlns:ahyp="http://schemas.microsoft.com/office/drawing/2018/hyperlinkcolor" val="tx"/>
                    </a:ext>
                  </a:extLst>
                </a:hlinkClick>
              </a:rPr>
              <a:t>The Role of </a:t>
            </a:r>
            <a:r>
              <a:rPr lang="en-US" sz="2400" b="0" i="0" dirty="0">
                <a:solidFill>
                  <a:srgbClr val="FFFF00"/>
                </a:solidFill>
                <a:effectLst/>
                <a:latin typeface="ArialUnicodeMSItalic"/>
                <a:hlinkClick r:id="rId4">
                  <a:extLst>
                    <a:ext uri="{A12FA001-AC4F-418D-AE19-62706E023703}">
                      <ahyp:hlinkClr xmlns:ahyp="http://schemas.microsoft.com/office/drawing/2018/hyperlinkcolor" val="tx"/>
                    </a:ext>
                  </a:extLst>
                </a:hlinkClick>
              </a:rPr>
              <a:t>p</a:t>
            </a:r>
            <a:r>
              <a:rPr lang="en-US" sz="2400" b="0" i="0" dirty="0">
                <a:solidFill>
                  <a:srgbClr val="FFFF00"/>
                </a:solidFill>
                <a:effectLst/>
                <a:latin typeface="ArialUnicodeMS"/>
                <a:hlinkClick r:id="rId4">
                  <a:extLst>
                    <a:ext uri="{A12FA001-AC4F-418D-AE19-62706E023703}">
                      <ahyp:hlinkClr xmlns:ahyp="http://schemas.microsoft.com/office/drawing/2018/hyperlinkcolor" val="tx"/>
                    </a:ext>
                  </a:extLst>
                </a:hlinkClick>
              </a:rPr>
              <a:t>-Values in Judging the Strength of Evidence and Realistic Replication Expectations</a:t>
            </a:r>
            <a:endParaRPr lang="en-US" sz="2400" b="0" i="0" dirty="0">
              <a:solidFill>
                <a:srgbClr val="FFFF00"/>
              </a:solidFill>
              <a:effectLst/>
              <a:latin typeface="ArialUnicodeMS"/>
            </a:endParaRPr>
          </a:p>
          <a:p>
            <a:r>
              <a:rPr lang="en-US" sz="2400" dirty="0">
                <a:solidFill>
                  <a:srgbClr val="FFFF00"/>
                </a:solidFill>
                <a:effectLst/>
                <a:latin typeface="ArialUnicodeMS"/>
                <a:hlinkClick r:id="rId5"/>
              </a:rPr>
              <a:t>Why Most Published Research Findings Are False</a:t>
            </a:r>
            <a:endParaRPr lang="en-US" sz="2400" dirty="0">
              <a:solidFill>
                <a:srgbClr val="FFFF00"/>
              </a:solidFill>
            </a:endParaRPr>
          </a:p>
        </p:txBody>
      </p:sp>
      <p:sp>
        <p:nvSpPr>
          <p:cNvPr id="3" name="Rectangle 2">
            <a:extLst>
              <a:ext uri="{FF2B5EF4-FFF2-40B4-BE49-F238E27FC236}">
                <a16:creationId xmlns:a16="http://schemas.microsoft.com/office/drawing/2014/main" id="{75F77B8E-5F68-4D24-AF83-A9065E4A6B14}"/>
              </a:ext>
            </a:extLst>
          </p:cNvPr>
          <p:cNvSpPr/>
          <p:nvPr/>
        </p:nvSpPr>
        <p:spPr>
          <a:xfrm>
            <a:off x="144172" y="4766964"/>
            <a:ext cx="11564292" cy="523220"/>
          </a:xfrm>
          <a:prstGeom prst="rect">
            <a:avLst/>
          </a:prstGeom>
        </p:spPr>
        <p:txBody>
          <a:bodyPr wrap="square">
            <a:spAutoFit/>
          </a:bodyPr>
          <a:lstStyle/>
          <a:p>
            <a:endParaRPr lang="en-US" sz="2800" dirty="0"/>
          </a:p>
        </p:txBody>
      </p:sp>
    </p:spTree>
    <p:extLst>
      <p:ext uri="{BB962C8B-B14F-4D97-AF65-F5344CB8AC3E}">
        <p14:creationId xmlns:p14="http://schemas.microsoft.com/office/powerpoint/2010/main" val="63188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346B6A-4A1F-4E78-BEF5-D0B8A15381A0}"/>
              </a:ext>
            </a:extLst>
          </p:cNvPr>
          <p:cNvSpPr txBox="1"/>
          <p:nvPr/>
        </p:nvSpPr>
        <p:spPr>
          <a:xfrm>
            <a:off x="588937" y="4896671"/>
            <a:ext cx="11267266" cy="1066801"/>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2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H</a:t>
            </a:r>
            <a:r>
              <a:rPr lang="en-US" sz="2400" cap="all" baseline="-250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o</a:t>
            </a:r>
            <a:r>
              <a:rPr lang="en-US" sz="2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Statement of no change (no wedding)</a:t>
            </a:r>
          </a:p>
          <a:p>
            <a:pPr defTabSz="457200">
              <a:lnSpc>
                <a:spcPct val="90000"/>
              </a:lnSpc>
              <a:spcBef>
                <a:spcPct val="0"/>
              </a:spcBef>
              <a:spcAft>
                <a:spcPts val="600"/>
              </a:spcAft>
            </a:pPr>
            <a:r>
              <a:rPr lang="en-US" sz="2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H</a:t>
            </a:r>
            <a:r>
              <a:rPr lang="en-US" sz="2400" cap="all" baseline="-250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1</a:t>
            </a:r>
            <a:r>
              <a:rPr lang="en-US" sz="2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Statement looking to gather evidence in support of (wedding)</a:t>
            </a:r>
          </a:p>
        </p:txBody>
      </p:sp>
      <p:pic>
        <p:nvPicPr>
          <p:cNvPr id="2050" name="Picture 2" descr="A Wedding Day Timeline Template &amp; Rules to Follow - WeddingWire">
            <a:extLst>
              <a:ext uri="{FF2B5EF4-FFF2-40B4-BE49-F238E27FC236}">
                <a16:creationId xmlns:a16="http://schemas.microsoft.com/office/drawing/2014/main" id="{C0EAA399-1AD5-4701-B773-2D12B0680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294" b="26967"/>
          <a:stretch/>
        </p:blipFill>
        <p:spPr bwMode="auto">
          <a:xfrm>
            <a:off x="20" y="622855"/>
            <a:ext cx="12191980" cy="42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3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itle 2">
            <a:extLst>
              <a:ext uri="{FF2B5EF4-FFF2-40B4-BE49-F238E27FC236}">
                <a16:creationId xmlns:a16="http://schemas.microsoft.com/office/drawing/2014/main" id="{867E3471-EF4A-464E-850D-3635BD2A5F09}"/>
              </a:ext>
            </a:extLst>
          </p:cNvPr>
          <p:cNvSpPr>
            <a:spLocks noGrp="1"/>
          </p:cNvSpPr>
          <p:nvPr>
            <p:ph type="title"/>
          </p:nvPr>
        </p:nvSpPr>
        <p:spPr>
          <a:xfrm>
            <a:off x="1751012" y="2007703"/>
            <a:ext cx="8676222" cy="1802297"/>
          </a:xfrm>
        </p:spPr>
        <p:txBody>
          <a:bodyPr vert="horz" lIns="91440" tIns="45720" rIns="91440" bIns="45720" rtlCol="0" anchor="b">
            <a:normAutofit/>
          </a:bodyPr>
          <a:lstStyle/>
          <a:p>
            <a:pPr algn="ctr">
              <a:lnSpc>
                <a:spcPct val="90000"/>
              </a:lnSpc>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Do your students understand what a </a:t>
            </a:r>
            <a:r>
              <a:rPr lang="en-US" sz="4100" i="1">
                <a:effectLst>
                  <a:glow rad="38100">
                    <a:schemeClr val="bg1">
                      <a:lumMod val="65000"/>
                      <a:lumOff val="35000"/>
                      <a:alpha val="50000"/>
                    </a:schemeClr>
                  </a:glow>
                  <a:outerShdw blurRad="28575" dist="31750" dir="13200000" algn="tl" rotWithShape="0">
                    <a:srgbClr val="000000">
                      <a:alpha val="25000"/>
                    </a:srgbClr>
                  </a:outerShdw>
                </a:effectLst>
              </a:rPr>
              <a:t>P</a:t>
            </a:r>
            <a:r>
              <a:rPr lang="en-US" sz="4100">
                <a:effectLst>
                  <a:glow rad="38100">
                    <a:schemeClr val="bg1">
                      <a:lumMod val="65000"/>
                      <a:lumOff val="35000"/>
                      <a:alpha val="50000"/>
                    </a:schemeClr>
                  </a:glow>
                  <a:outerShdw blurRad="28575" dist="31750" dir="13200000" algn="tl" rotWithShape="0">
                    <a:srgbClr val="000000">
                      <a:alpha val="25000"/>
                    </a:srgbClr>
                  </a:outerShdw>
                </a:effectLst>
              </a:rPr>
              <a:t>-value measures?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0C2A-649A-4152-95CF-E4E59014DE80}"/>
              </a:ext>
            </a:extLst>
          </p:cNvPr>
          <p:cNvSpPr>
            <a:spLocks noGrp="1"/>
          </p:cNvSpPr>
          <p:nvPr>
            <p:ph type="title"/>
          </p:nvPr>
        </p:nvSpPr>
        <p:spPr/>
        <p:txBody>
          <a:bodyPr>
            <a:normAutofit/>
          </a:bodyPr>
          <a:lstStyle/>
          <a:p>
            <a:r>
              <a:rPr lang="en-US" sz="4000" dirty="0"/>
              <a:t>FiveThirtyEight.com</a:t>
            </a:r>
          </a:p>
        </p:txBody>
      </p:sp>
      <p:sp>
        <p:nvSpPr>
          <p:cNvPr id="6" name="TextBox 5">
            <a:extLst>
              <a:ext uri="{FF2B5EF4-FFF2-40B4-BE49-F238E27FC236}">
                <a16:creationId xmlns:a16="http://schemas.microsoft.com/office/drawing/2014/main" id="{9E3447C9-27DB-48DB-A68D-FEC4543B8DF5}"/>
              </a:ext>
            </a:extLst>
          </p:cNvPr>
          <p:cNvSpPr txBox="1"/>
          <p:nvPr/>
        </p:nvSpPr>
        <p:spPr>
          <a:xfrm>
            <a:off x="1141413" y="3728852"/>
            <a:ext cx="8857610" cy="523220"/>
          </a:xfrm>
          <a:prstGeom prst="rect">
            <a:avLst/>
          </a:prstGeom>
          <a:noFill/>
        </p:spPr>
        <p:txBody>
          <a:bodyPr wrap="square" rtlCol="0">
            <a:spAutoFit/>
          </a:bodyPr>
          <a:lstStyle/>
          <a:p>
            <a:r>
              <a:rPr lang="en-US" sz="2800" dirty="0">
                <a:hlinkClick r:id="rId3"/>
              </a:rPr>
              <a:t>Not Even Scientists Can Easily Explain P-Values</a:t>
            </a:r>
            <a:endParaRPr lang="en-US" sz="2800" dirty="0"/>
          </a:p>
        </p:txBody>
      </p:sp>
    </p:spTree>
    <p:extLst>
      <p:ext uri="{BB962C8B-B14F-4D97-AF65-F5344CB8AC3E}">
        <p14:creationId xmlns:p14="http://schemas.microsoft.com/office/powerpoint/2010/main" val="22952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2" y="94892"/>
            <a:ext cx="7598569" cy="971909"/>
          </a:xfrm>
        </p:spPr>
        <p:txBody>
          <a:bodyPr>
            <a:normAutofit/>
          </a:bodyPr>
          <a:lstStyle/>
          <a:p>
            <a:pPr algn="ctr"/>
            <a:r>
              <a:rPr lang="en-US" b="1" dirty="0"/>
              <a:t>Using an Urn</a:t>
            </a:r>
          </a:p>
        </p:txBody>
      </p:sp>
      <p:sp>
        <p:nvSpPr>
          <p:cNvPr id="3" name="TextBox 2"/>
          <p:cNvSpPr txBox="1"/>
          <p:nvPr/>
        </p:nvSpPr>
        <p:spPr>
          <a:xfrm>
            <a:off x="272845" y="1120878"/>
            <a:ext cx="11786419"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The proportion of the human population that is left-handed is 0.12.  Mensa is an organization of high-IQ individuals (to qualify to be a member of Mensa one’s IQ must be at the 98</a:t>
            </a:r>
            <a:r>
              <a:rPr kumimoji="0" lang="en-US" sz="22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percentile).   In a random sample of 20 members of Mensa, it was found that 4 were left-handed.   Does this result suggest that a higher proportion of Mensa members are left-handed that the general population?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What is the variable of interest in this study?  Is it qualitative or quantitative?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What are the null and alternative hypotheses?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Build a null model that could be used to simulate the outcomes of the study. Hint:  There are approximately 120,000 members of Mensa worldwide.  Under the assumption the null hypothesis from part (b) is true, how many of the 120,000 Mensa members would be left-handed?  How many would not be left-handed?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Simulate 5000 repetitions of this study.  What does the result suggest?  </a:t>
            </a:r>
          </a:p>
          <a:p>
            <a:pPr marL="457200" marR="0" lvl="0" indent="-457200" algn="l" defTabSz="914400" rtl="0" eaLnBrk="1" fontAlgn="auto" latinLnBrk="0" hangingPunct="1">
              <a:lnSpc>
                <a:spcPct val="100000"/>
              </a:lnSpc>
              <a:spcBef>
                <a:spcPts val="0"/>
              </a:spcBef>
              <a:spcAft>
                <a:spcPts val="0"/>
              </a:spcAft>
              <a:buClrTx/>
              <a:buSzTx/>
              <a:buFontTx/>
              <a:buAutoNum type="alphaLcParenBoth"/>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Use the binomial probability distribution function to find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X </a:t>
            </a:r>
            <a:r>
              <a:rPr kumimoji="0" lang="en-US" sz="2200" b="0" i="1" u="sng" strike="noStrike" kern="1200" cap="none" spc="0" normalizeH="0" baseline="0" noProof="0" dirty="0">
                <a:ln>
                  <a:noFill/>
                </a:ln>
                <a:solidFill>
                  <a:prstClr val="white"/>
                </a:solidFill>
                <a:effectLst/>
                <a:uLnTx/>
                <a:uFillTx/>
                <a:latin typeface="Century Gothic" panose="020B0502020202020204"/>
                <a:ea typeface="+mn-ea"/>
                <a:cs typeface="+mn-cs"/>
              </a:rPr>
              <a:t>&gt;</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4) where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n</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 20 and </a:t>
            </a:r>
            <a:r>
              <a:rPr kumimoji="0" lang="en-US" sz="2200" b="0" i="1"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 = 0.12. </a:t>
            </a:r>
          </a:p>
        </p:txBody>
      </p:sp>
    </p:spTree>
    <p:extLst>
      <p:ext uri="{BB962C8B-B14F-4D97-AF65-F5344CB8AC3E}">
        <p14:creationId xmlns:p14="http://schemas.microsoft.com/office/powerpoint/2010/main" val="428686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D2FBFAE1-95AC-4904-9097-86DFB9F707DA}"/>
              </a:ext>
            </a:extLst>
          </p:cNvPr>
          <p:cNvPicPr>
            <a:picLocks noChangeAspect="1"/>
          </p:cNvPicPr>
          <p:nvPr/>
        </p:nvPicPr>
        <p:blipFill>
          <a:blip r:embed="rId4"/>
          <a:stretch>
            <a:fillRect/>
          </a:stretch>
        </p:blipFill>
        <p:spPr>
          <a:xfrm>
            <a:off x="925401" y="811505"/>
            <a:ext cx="4706107" cy="5243574"/>
          </a:xfrm>
          <a:prstGeom prst="rect">
            <a:avLst/>
          </a:prstGeom>
        </p:spPr>
      </p:pic>
      <p:sp>
        <p:nvSpPr>
          <p:cNvPr id="19" name="Rectangle 18">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C5A8305D-4B27-43FA-8649-262FCA3960D4}"/>
              </a:ext>
            </a:extLst>
          </p:cNvPr>
          <p:cNvPicPr>
            <a:picLocks noChangeAspect="1"/>
          </p:cNvPicPr>
          <p:nvPr/>
        </p:nvPicPr>
        <p:blipFill>
          <a:blip r:embed="rId5"/>
          <a:stretch>
            <a:fillRect/>
          </a:stretch>
        </p:blipFill>
        <p:spPr>
          <a:xfrm>
            <a:off x="6417732" y="1268436"/>
            <a:ext cx="4948242" cy="4329711"/>
          </a:xfrm>
          <a:prstGeom prst="rect">
            <a:avLst/>
          </a:prstGeom>
        </p:spPr>
      </p:pic>
    </p:spTree>
    <p:extLst>
      <p:ext uri="{BB962C8B-B14F-4D97-AF65-F5344CB8AC3E}">
        <p14:creationId xmlns:p14="http://schemas.microsoft.com/office/powerpoint/2010/main" val="369664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CD4699F-394D-47A6-A98E-D23D4E08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3A986249-A60A-4AC5-A87C-EDCCE41491DD}"/>
              </a:ext>
            </a:extLst>
          </p:cNvPr>
          <p:cNvPicPr>
            <a:picLocks noChangeAspect="1"/>
          </p:cNvPicPr>
          <p:nvPr/>
        </p:nvPicPr>
        <p:blipFill rotWithShape="1">
          <a:blip r:embed="rId4"/>
          <a:srcRect r="17487" b="2"/>
          <a:stretch/>
        </p:blipFill>
        <p:spPr>
          <a:xfrm>
            <a:off x="191862" y="129440"/>
            <a:ext cx="4282337" cy="5948192"/>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DAFFC0A2-C6CA-47DF-83B5-7528B7EF6597}"/>
              </a:ext>
            </a:extLst>
          </p:cNvPr>
          <p:cNvPicPr>
            <a:picLocks noChangeAspect="1"/>
          </p:cNvPicPr>
          <p:nvPr/>
        </p:nvPicPr>
        <p:blipFill rotWithShape="1">
          <a:blip r:embed="rId5"/>
          <a:srcRect t="6597" r="-2" b="-2"/>
          <a:stretch/>
        </p:blipFill>
        <p:spPr>
          <a:xfrm>
            <a:off x="5046847" y="55823"/>
            <a:ext cx="6572505" cy="55710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173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2536</Words>
  <Application>Microsoft Office PowerPoint</Application>
  <PresentationFormat>Widescreen</PresentationFormat>
  <Paragraphs>156</Paragraphs>
  <Slides>36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ArialUnicodeMS</vt:lpstr>
      <vt:lpstr>ArialUnicodeMSItalic</vt:lpstr>
      <vt:lpstr>Calibri</vt:lpstr>
      <vt:lpstr>Century Gothic</vt:lpstr>
      <vt:lpstr>Times New Roman</vt:lpstr>
      <vt:lpstr>Mesh</vt:lpstr>
      <vt:lpstr>What is a  P-value?  Michael Sullivan Joliet Junior College msulliva@jjc.edu sullystats@gmail.com www.sullystats.com</vt:lpstr>
      <vt:lpstr> A Small p-value suggests one of two things: </vt:lpstr>
      <vt:lpstr>PowerPoint Presentation</vt:lpstr>
      <vt:lpstr>PowerPoint Presentation</vt:lpstr>
      <vt:lpstr>Do your students understand what a P-value measures? </vt:lpstr>
      <vt:lpstr>FiveThirtyEight.com</vt:lpstr>
      <vt:lpstr>Using an Urn</vt:lpstr>
      <vt:lpstr>PowerPoint Presentation</vt:lpstr>
      <vt:lpstr>PowerPoint Presentation</vt:lpstr>
      <vt:lpstr>PowerPoint Presentation</vt:lpstr>
      <vt:lpstr>Visit  https://www.sullystats.com/statistics-6e/r-guidebook/   To Learn some R Code</vt:lpstr>
      <vt:lpstr>The Role of Sample Size</vt:lpstr>
      <vt:lpstr>PowerPoint Presentation</vt:lpstr>
      <vt:lpstr>PowerPoint Presentation</vt:lpstr>
      <vt:lpstr>PowerPoint Presentation</vt:lpstr>
      <vt:lpstr>PowerPoint Presentation</vt:lpstr>
      <vt:lpstr>PowerPoint Presentation</vt:lpstr>
      <vt:lpstr>PowerPoint Presentation</vt:lpstr>
      <vt:lpstr>Do baseballs travel farther in Colorado?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Sources/Additional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P-value?  Michael Sullivan Joliet Junior College msulliva@jjc.edu sullystats@gmail.com www.sullystats.com</dc:title>
  <dc:creator>Michael Sullivan</dc:creator>
  <cp:lastModifiedBy>Michael Sullivan</cp:lastModifiedBy>
  <cp:revision>2</cp:revision>
  <dcterms:created xsi:type="dcterms:W3CDTF">2020-11-09T15:02:42Z</dcterms:created>
  <dcterms:modified xsi:type="dcterms:W3CDTF">2020-11-09T17:31:18Z</dcterms:modified>
</cp:coreProperties>
</file>