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5143500" type="screen16x9"/>
  <p:notesSz cx="6858000" cy="9144000"/>
  <p:embeddedFontLst>
    <p:embeddedFont>
      <p:font typeface="Calibri" panose="020F0502020204030204" pitchFamily="34" charset="0"/>
      <p:regular r:id="rId51"/>
      <p:bold r:id="rId52"/>
      <p:italic r:id="rId53"/>
      <p:boldItalic r:id="rId54"/>
    </p:embeddedFont>
    <p:embeddedFont>
      <p:font typeface="Georgia" panose="02040502050405020303" pitchFamily="18" charset="0"/>
      <p:regular r:id="rId55"/>
      <p:bold r:id="rId56"/>
      <p:italic r:id="rId57"/>
      <p:boldItalic r:id="rId58"/>
    </p:embeddedFont>
    <p:embeddedFont>
      <p:font typeface="Mangal" panose="02040503050203030202" pitchFamily="18" charset="0"/>
      <p:regular r:id="rId59"/>
    </p:embeddedFont>
    <p:embeddedFont>
      <p:font typeface="Open Sans" panose="020B0604020202020204" charset="0"/>
      <p:regular r:id="rId60"/>
      <p:bold r:id="rId61"/>
      <p:italic r:id="rId62"/>
      <p:boldItalic r:id="rId63"/>
    </p:embeddedFont>
    <p:embeddedFont>
      <p:font typeface="Roboto" panose="020B060402020202020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53D927-FCD6-4B88-A7D8-052BF31F84A6}">
  <a:tblStyle styleId="{2353D927-FCD6-4B88-A7D8-052BF31F84A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crc.tc.columbia.edu/publications/unpacking-program-enrollments-completion-equity.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occrl.illinois.edu/tlc3"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ocuments.highline.edu/math/Mathematics-Curricular-Flowchart.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rive.google.com/file/d/1-JzK07Klh1ZQAhMxVFQuS2W9j1PRjE0U/view?usp=shari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rive.google.com/file/d/1-S9Y6jKo1LjUPb5oyc9V3IGR0qAfWwqo/view?usp=sharin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survey.az1.qualtrics.com/jfe/form/SV_73BIw6xBAzFfbeJ"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015f0dd5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015f0dd5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015f0dd5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015f0dd5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9bc99cb7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9bc99cb7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e38e9cd1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9e38e9cd1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e38e9cd1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e38e9cd1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e38e9cd1b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e38e9cd1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200" u="sng">
                <a:solidFill>
                  <a:schemeClr val="hlink"/>
                </a:solidFill>
                <a:hlinkClick r:id="rId3"/>
              </a:rPr>
              <a:t>https://ccrc.tc.columbia.edu/publications/unpacking-program-enrollments-completion-equity.html</a:t>
            </a:r>
            <a:endParaRPr sz="1200">
              <a:solidFill>
                <a:schemeClr val="dk1"/>
              </a:solidFill>
            </a:endParaRPr>
          </a:p>
          <a:p>
            <a:pPr marL="0" lvl="0" indent="0" algn="l" rtl="0">
              <a:lnSpc>
                <a:spcPct val="90000"/>
              </a:lnSpc>
              <a:spcBef>
                <a:spcPts val="100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9e38e9cd1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9e38e9cd1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e38e9cd1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e38e9cd1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e38e9cd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e38e9cd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messaging here and on the next slide is about ensuring that institutions and departments continue to attend to getting students into the appropriate math pathway that aligns with their aspirations. We can’t underestimate the importance of purpose and relevance in engaging students in their mathematical education rather than just “checking the box” of a math requirement.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e38e9cd1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e38e9cd1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It is important to note that this study was about “bubble” students - students very near the cut score. The importance of corequisites for students lower in the placement bands can be seen in the CUNY study by Logue and Watanabe-Rose.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e38e9cd1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9e38e9cd1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1f7af8241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1f7af8241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3ea6d8dd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a3ea6d8dd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a3ea6d8dd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a3ea6d8dd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3ea6d8dd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a3ea6d8dd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a4334cc8eb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a4334cc8eb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4334cc8e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a4334cc8e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a4334cc8eb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a4334cc8eb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a3ea6d8dd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a3ea6d8dd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3ea6d8dd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3ea6d8dd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Tie into PROWESS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4334cc8eb_4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4334cc8eb_4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Weekly contact hours | Coreq success rate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4 | 39%</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5 | 61%</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6 | 67%</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a3ea6d8d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a3ea6d8d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015f0dd54_2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g9015f0dd54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a3ea6d8dd7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a3ea6d8dd7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a4334cc8eb_4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a4334cc8eb_4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38ccc9c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a38ccc9c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Helen Burn is chair of AMATYC’s Pathways Joint Subcommittee. </a:t>
            </a:r>
            <a:br>
              <a:rPr lang="en-US"/>
            </a:br>
            <a:r>
              <a:rPr lang="en-US"/>
              <a:t>Describe Highline and your work there. </a:t>
            </a:r>
            <a:endParaRPr/>
          </a:p>
          <a:p>
            <a:pPr marL="0" lvl="0" indent="0" algn="l" rtl="0">
              <a:spcBef>
                <a:spcPts val="0"/>
              </a:spcBef>
              <a:spcAft>
                <a:spcPts val="0"/>
              </a:spcAft>
              <a:buNone/>
            </a:pPr>
            <a:r>
              <a:rPr lang="en-US"/>
              <a:t>ANNETTE, please post:  </a:t>
            </a:r>
            <a:r>
              <a:rPr lang="en-US" sz="1800" u="sng">
                <a:solidFill>
                  <a:srgbClr val="009CD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https://occrl.illinois.edu/tlc3</a:t>
            </a:r>
            <a:endParaRPr sz="1800">
              <a:solidFill>
                <a:schemeClr val="dk1"/>
              </a:solidFill>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a38ccc9c2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a38ccc9c2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How to take action based on disaggregated data</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38ccc9c2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38ccc9c2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 can’t do everything; but you can’t just do one thing.” </a:t>
            </a:r>
            <a:endParaRPr/>
          </a:p>
          <a:p>
            <a:pPr marL="0" lvl="0" indent="0" algn="l" rtl="0">
              <a:spcBef>
                <a:spcPts val="0"/>
              </a:spcBef>
              <a:spcAft>
                <a:spcPts val="0"/>
              </a:spcAft>
              <a:buNone/>
            </a:pPr>
            <a:r>
              <a:rPr lang="en-US"/>
              <a:t>What racially minoritized student groups are you focusing on at your college? </a:t>
            </a:r>
            <a:endParaRPr/>
          </a:p>
          <a:p>
            <a:pPr marL="0" lvl="0" indent="0" algn="l" rtl="0">
              <a:spcBef>
                <a:spcPts val="0"/>
              </a:spcBef>
              <a:spcAft>
                <a:spcPts val="0"/>
              </a:spcAft>
              <a:buNone/>
            </a:pPr>
            <a:r>
              <a:rPr lang="en-US" u="sng">
                <a:solidFill>
                  <a:schemeClr val="hlink"/>
                </a:solidFill>
                <a:hlinkClick r:id="rId3"/>
              </a:rPr>
              <a:t>https://documents.highline.edu/math/Mathematics-Curricular-Flowchart.pdf</a:t>
            </a:r>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a38ccc9c2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a38ccc9c2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ANNETTE, please post in chat: </a:t>
            </a:r>
            <a:r>
              <a:rPr lang="en-US" sz="1500" u="sng">
                <a:solidFill>
                  <a:srgbClr val="009CD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https://drive.google.com/file/d/1-JzK07Klh1ZQAhMxVFQuS2W9j1PRjE0U/view?usp=sharing</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a4334cc8e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a4334cc8e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a4334cc8e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a4334cc8e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US"/>
              <a:t>ANNETTE, please post</a:t>
            </a:r>
            <a:endParaRPr/>
          </a:p>
          <a:p>
            <a:pPr marL="0" lvl="0" indent="0" algn="l" rtl="0">
              <a:lnSpc>
                <a:spcPct val="110000"/>
              </a:lnSpc>
              <a:spcBef>
                <a:spcPts val="0"/>
              </a:spcBef>
              <a:spcAft>
                <a:spcPts val="0"/>
              </a:spcAft>
              <a:buNone/>
            </a:pPr>
            <a:r>
              <a:rPr lang="en-US" sz="1500" u="sng">
                <a:solidFill>
                  <a:srgbClr val="009CD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https://drive.google.com/file/d/1-S9Y6jKo1LjUPb5oyc9V3IGR0qAfWwqo/view?usp=sharing</a:t>
            </a:r>
            <a:endParaRPr/>
          </a:p>
          <a:p>
            <a:pPr marL="0" lvl="0" indent="0" algn="l" rtl="0">
              <a:lnSpc>
                <a:spcPct val="11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a38ccc9c2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a38ccc9c2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a:t>Community of Learners</a:t>
            </a:r>
            <a:endParaRPr/>
          </a:p>
          <a:p>
            <a:pPr marL="457200" lvl="0" indent="-298450" algn="l" rtl="0">
              <a:spcBef>
                <a:spcPts val="0"/>
              </a:spcBef>
              <a:spcAft>
                <a:spcPts val="0"/>
              </a:spcAft>
              <a:buSzPts val="1100"/>
              <a:buAutoNum type="arabicPeriod"/>
            </a:pPr>
            <a:r>
              <a:rPr lang="en-US"/>
              <a:t>Positive out of class faculty-student interactions  SEA</a:t>
            </a:r>
            <a:endParaRPr/>
          </a:p>
          <a:p>
            <a:pPr marL="457200" lvl="0" indent="-298450" algn="l" rtl="0">
              <a:spcBef>
                <a:spcPts val="0"/>
              </a:spcBef>
              <a:spcAft>
                <a:spcPts val="0"/>
              </a:spcAft>
              <a:buSzPts val="1100"/>
              <a:buAutoNum type="arabicPeriod"/>
            </a:pPr>
            <a:r>
              <a:rPr lang="en-US"/>
              <a:t>Space to work SEA</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a4334cc8e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a4334cc8e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ANNETTE, please post</a:t>
            </a:r>
            <a:endParaRPr/>
          </a:p>
          <a:p>
            <a:pPr marL="0" lvl="0" indent="0" algn="l" rtl="0">
              <a:lnSpc>
                <a:spcPct val="110000"/>
              </a:lnSpc>
              <a:spcBef>
                <a:spcPts val="0"/>
              </a:spcBef>
              <a:spcAft>
                <a:spcPts val="0"/>
              </a:spcAft>
              <a:buNone/>
            </a:pPr>
            <a:r>
              <a:rPr lang="en-US" sz="1700" u="sng">
                <a:solidFill>
                  <a:srgbClr val="009CD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https://survey.az1.qualtrics.com/jfe/form/SV_73BIw6xBAzFfbeJ</a:t>
            </a:r>
            <a:endParaRPr/>
          </a:p>
          <a:p>
            <a:pPr marL="0" lvl="0" indent="0" algn="l" rtl="0">
              <a:lnSpc>
                <a:spcPct val="110000"/>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91f7af82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91f7af82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9e7993707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9e7993707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 can’t do everything; but you can’t just do one thing.” </a:t>
            </a:r>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a38ccc9c2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a38ccc9c2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Put Laura Schueller’s report in the chat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a38ccc9c2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a38ccc9c2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Speak to first two. </a:t>
            </a:r>
            <a:endParaRPr/>
          </a:p>
          <a:p>
            <a:pPr marL="0" lvl="0" indent="0" algn="l" rtl="0">
              <a:spcBef>
                <a:spcPts val="0"/>
              </a:spcBef>
              <a:spcAft>
                <a:spcPts val="0"/>
              </a:spcAft>
              <a:buNone/>
            </a:pPr>
            <a:r>
              <a:rPr lang="en-US"/>
              <a:t>~75% of two-year faculty identify as white; gender parity</a:t>
            </a:r>
            <a:endParaRPr/>
          </a:p>
          <a:p>
            <a:pPr marL="0" lvl="0" indent="0" algn="l" rtl="0">
              <a:spcBef>
                <a:spcPts val="0"/>
              </a:spcBef>
              <a:spcAft>
                <a:spcPts val="0"/>
              </a:spcAft>
              <a:buNone/>
            </a:pPr>
            <a:r>
              <a:rPr lang="en-US"/>
              <a:t>The extent to which you can ground the practices in the context of math is beneficial</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a38ccc9c2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a38ccc9c2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Reminder:  This is one or many domains to focus on. </a:t>
            </a:r>
            <a:endParaRPr/>
          </a:p>
          <a:p>
            <a:pPr marL="0" lvl="0" indent="0" algn="l" rtl="0">
              <a:spcBef>
                <a:spcPts val="0"/>
              </a:spcBef>
              <a:spcAft>
                <a:spcPts val="0"/>
              </a:spcAft>
              <a:buNone/>
            </a:pPr>
            <a:r>
              <a:rPr lang="en-US"/>
              <a:t>What research says versus what we say:  These are realistic practices. </a:t>
            </a:r>
            <a:endParaRPr/>
          </a:p>
          <a:p>
            <a:pPr marL="0" lvl="0" indent="0" algn="l" rtl="0">
              <a:spcBef>
                <a:spcPts val="0"/>
              </a:spcBef>
              <a:spcAft>
                <a:spcPts val="0"/>
              </a:spcAft>
              <a:buNone/>
            </a:pPr>
            <a:r>
              <a:rPr lang="en-US"/>
              <a:t>Deal with the top two in each case. </a:t>
            </a:r>
            <a:br>
              <a:rPr lang="en-US"/>
            </a:br>
            <a:r>
              <a:rPr lang="en-US"/>
              <a:t>Math ed:  Active learning</a:t>
            </a:r>
            <a:endParaRPr/>
          </a:p>
          <a:p>
            <a:pPr marL="0" lvl="0" indent="0" algn="l" rtl="0">
              <a:spcBef>
                <a:spcPts val="0"/>
              </a:spcBef>
              <a:spcAft>
                <a:spcPts val="0"/>
              </a:spcAft>
              <a:buNone/>
            </a:pPr>
            <a:r>
              <a:rPr lang="en-US"/>
              <a:t>Equity research:  Students are skeptical and not trusting due to their lived experiences in education. </a:t>
            </a:r>
            <a:endParaRPr/>
          </a:p>
          <a:p>
            <a:pPr marL="0" lvl="0" indent="0" algn="l" rtl="0">
              <a:spcBef>
                <a:spcPts val="0"/>
              </a:spcBef>
              <a:spcAft>
                <a:spcPts val="0"/>
              </a:spcAft>
              <a:buNone/>
            </a:pPr>
            <a:r>
              <a:rPr lang="en-US"/>
              <a:t>What proportion of your full- and part-time faculty are doing this practice for URM students?  Are the majority of your URM experiencing this practice?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9e7993707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9e7993707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to chat window:</a:t>
            </a:r>
            <a:endParaRPr/>
          </a:p>
          <a:p>
            <a:pPr marL="0" lvl="0" indent="0" algn="l" rtl="0">
              <a:lnSpc>
                <a:spcPct val="110000"/>
              </a:lnSpc>
              <a:spcBef>
                <a:spcPts val="0"/>
              </a:spcBef>
              <a:spcAft>
                <a:spcPts val="0"/>
              </a:spcAft>
              <a:buNone/>
            </a:pPr>
            <a:r>
              <a:rPr lang="en-US" sz="2600">
                <a:solidFill>
                  <a:schemeClr val="dk1"/>
                </a:solidFill>
                <a:latin typeface="Calibri"/>
                <a:ea typeface="Calibri"/>
                <a:cs typeface="Calibri"/>
                <a:sym typeface="Calibri"/>
              </a:rPr>
              <a:t>hburn@highline.edu</a:t>
            </a:r>
            <a:endParaRPr sz="2600">
              <a:solidFill>
                <a:schemeClr val="dk1"/>
              </a:solidFill>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9015f0dd5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9015f0dd5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9015f0dd5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9015f0dd5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9015f0dd5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9015f0dd5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9015f0dd54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9015f0dd54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91f7af824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91f7af824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015f0dd5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015f0dd5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bc99cb7d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bc99cb7d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9bc99cb7d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9bc99cb7d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e38e9cd1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e38e9cd1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_MAA">
  <p:cSld name="Title Slide_MAA">
    <p:bg>
      <p:bgPr>
        <a:solidFill>
          <a:srgbClr val="93C47D"/>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body" idx="1"/>
          </p:nvPr>
        </p:nvSpPr>
        <p:spPr>
          <a:xfrm>
            <a:off x="44254" y="3722048"/>
            <a:ext cx="7886700" cy="6873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SzPts val="2400"/>
              <a:buNone/>
              <a:defRPr sz="2400">
                <a:solidFill>
                  <a:schemeClr val="lt2"/>
                </a:solidFill>
              </a:defRPr>
            </a:lvl1pPr>
            <a:lvl2pPr marL="914400" lvl="1" indent="-228600" algn="l" rtl="0">
              <a:lnSpc>
                <a:spcPct val="90000"/>
              </a:lnSpc>
              <a:spcBef>
                <a:spcPts val="500"/>
              </a:spcBef>
              <a:spcAft>
                <a:spcPts val="0"/>
              </a:spcAft>
              <a:buSzPts val="2000"/>
              <a:buNone/>
              <a:defRPr sz="2000">
                <a:solidFill>
                  <a:srgbClr val="888888"/>
                </a:solidFill>
              </a:defRPr>
            </a:lvl2pPr>
            <a:lvl3pPr marL="1371600" lvl="2" indent="-228600" algn="l" rtl="0">
              <a:lnSpc>
                <a:spcPct val="90000"/>
              </a:lnSpc>
              <a:spcBef>
                <a:spcPts val="500"/>
              </a:spcBef>
              <a:spcAft>
                <a:spcPts val="0"/>
              </a:spcAft>
              <a:buSzPts val="1800"/>
              <a:buNone/>
              <a:defRPr sz="1800">
                <a:solidFill>
                  <a:srgbClr val="888888"/>
                </a:solidFill>
              </a:defRPr>
            </a:lvl3pPr>
            <a:lvl4pPr marL="1828800" lvl="3" indent="-228600" algn="l" rtl="0">
              <a:lnSpc>
                <a:spcPct val="90000"/>
              </a:lnSpc>
              <a:spcBef>
                <a:spcPts val="500"/>
              </a:spcBef>
              <a:spcAft>
                <a:spcPts val="0"/>
              </a:spcAft>
              <a:buSzPts val="1600"/>
              <a:buNone/>
              <a:defRPr sz="1600">
                <a:solidFill>
                  <a:srgbClr val="888888"/>
                </a:solidFill>
              </a:defRPr>
            </a:lvl4pPr>
            <a:lvl5pPr marL="2286000" lvl="4" indent="-228600" algn="l" rtl="0">
              <a:lnSpc>
                <a:spcPct val="90000"/>
              </a:lnSpc>
              <a:spcBef>
                <a:spcPts val="500"/>
              </a:spcBef>
              <a:spcAft>
                <a:spcPts val="0"/>
              </a:spcAft>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 name="Google Shape;13;p2"/>
          <p:cNvSpPr/>
          <p:nvPr/>
        </p:nvSpPr>
        <p:spPr>
          <a:xfrm>
            <a:off x="0" y="2531427"/>
            <a:ext cx="8185345" cy="1067529"/>
          </a:xfrm>
          <a:prstGeom prst="rect">
            <a:avLst/>
          </a:prstGeom>
          <a:solidFill>
            <a:srgbClr val="F6B1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2"/>
          <p:cNvSpPr txBox="1">
            <a:spLocks noGrp="1"/>
          </p:cNvSpPr>
          <p:nvPr>
            <p:ph type="title"/>
          </p:nvPr>
        </p:nvSpPr>
        <p:spPr>
          <a:xfrm>
            <a:off x="-1" y="2531428"/>
            <a:ext cx="8185345" cy="1067528"/>
          </a:xfrm>
          <a:prstGeom prst="rect">
            <a:avLst/>
          </a:prstGeom>
          <a:solidFill>
            <a:schemeClr val="lt1"/>
          </a:solidFill>
          <a:ln w="9525" cap="flat" cmpd="sng">
            <a:solidFill>
              <a:srgbClr val="FEFE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lvl1pPr lvl="0" algn="ctr">
              <a:lnSpc>
                <a:spcPct val="90000"/>
              </a:lnSpc>
              <a:spcBef>
                <a:spcPts val="0"/>
              </a:spcBef>
              <a:spcAft>
                <a:spcPts val="0"/>
              </a:spcAft>
              <a:buClr>
                <a:srgbClr val="000000"/>
              </a:buClr>
              <a:buSzPts val="4500"/>
              <a:buFont typeface="Arial"/>
              <a:buNone/>
              <a:defRPr sz="45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p:nvPr/>
        </p:nvSpPr>
        <p:spPr>
          <a:xfrm>
            <a:off x="-201457" y="-144379"/>
            <a:ext cx="9769643" cy="10106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 name="Google Shape;16;p2"/>
          <p:cNvPicPr preferRelativeResize="0"/>
          <p:nvPr/>
        </p:nvPicPr>
        <p:blipFill rotWithShape="1">
          <a:blip r:embed="rId2">
            <a:alphaModFix/>
          </a:blip>
          <a:srcRect/>
          <a:stretch/>
        </p:blipFill>
        <p:spPr>
          <a:xfrm>
            <a:off x="1537690" y="128245"/>
            <a:ext cx="1491061" cy="580552"/>
          </a:xfrm>
          <a:prstGeom prst="rect">
            <a:avLst/>
          </a:prstGeom>
          <a:noFill/>
          <a:ln>
            <a:noFill/>
          </a:ln>
        </p:spPr>
      </p:pic>
      <p:pic>
        <p:nvPicPr>
          <p:cNvPr id="17" name="Google Shape;17;p2"/>
          <p:cNvPicPr preferRelativeResize="0"/>
          <p:nvPr/>
        </p:nvPicPr>
        <p:blipFill rotWithShape="1">
          <a:blip r:embed="rId3">
            <a:alphaModFix/>
          </a:blip>
          <a:srcRect/>
          <a:stretch/>
        </p:blipFill>
        <p:spPr>
          <a:xfrm>
            <a:off x="3141879" y="88535"/>
            <a:ext cx="1641309" cy="659965"/>
          </a:xfrm>
          <a:prstGeom prst="rect">
            <a:avLst/>
          </a:prstGeom>
          <a:noFill/>
          <a:ln>
            <a:noFill/>
          </a:ln>
        </p:spPr>
      </p:pic>
      <p:pic>
        <p:nvPicPr>
          <p:cNvPr id="18" name="Google Shape;18;p2"/>
          <p:cNvPicPr preferRelativeResize="0"/>
          <p:nvPr/>
        </p:nvPicPr>
        <p:blipFill rotWithShape="1">
          <a:blip r:embed="rId4">
            <a:alphaModFix/>
          </a:blip>
          <a:srcRect/>
          <a:stretch/>
        </p:blipFill>
        <p:spPr>
          <a:xfrm>
            <a:off x="44242" y="52462"/>
            <a:ext cx="1317826" cy="732126"/>
          </a:xfrm>
          <a:prstGeom prst="rect">
            <a:avLst/>
          </a:prstGeom>
          <a:noFill/>
          <a:ln>
            <a:noFill/>
          </a:ln>
        </p:spPr>
      </p:pic>
      <p:pic>
        <p:nvPicPr>
          <p:cNvPr id="19" name="Google Shape;19;p2"/>
          <p:cNvPicPr preferRelativeResize="0"/>
          <p:nvPr/>
        </p:nvPicPr>
        <p:blipFill rotWithShape="1">
          <a:blip r:embed="rId5">
            <a:alphaModFix/>
          </a:blip>
          <a:srcRect/>
          <a:stretch/>
        </p:blipFill>
        <p:spPr>
          <a:xfrm>
            <a:off x="6492527" y="213756"/>
            <a:ext cx="2525483" cy="409538"/>
          </a:xfrm>
          <a:prstGeom prst="rect">
            <a:avLst/>
          </a:prstGeom>
          <a:noFill/>
          <a:ln>
            <a:noFill/>
          </a:ln>
        </p:spPr>
      </p:pic>
      <p:pic>
        <p:nvPicPr>
          <p:cNvPr id="20" name="Google Shape;20;p2" descr="A close up of a logo&#10;&#10;Description automatically generated"/>
          <p:cNvPicPr preferRelativeResize="0"/>
          <p:nvPr/>
        </p:nvPicPr>
        <p:blipFill rotWithShape="1">
          <a:blip r:embed="rId6">
            <a:alphaModFix/>
          </a:blip>
          <a:srcRect/>
          <a:stretch/>
        </p:blipFill>
        <p:spPr>
          <a:xfrm>
            <a:off x="4896318" y="196305"/>
            <a:ext cx="1383255" cy="444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1">
  <p:cSld name="CUSTOM_2">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408842" y="239469"/>
            <a:ext cx="7886700" cy="993900"/>
          </a:xfrm>
          <a:prstGeom prst="rect">
            <a:avLst/>
          </a:prstGeom>
        </p:spPr>
        <p:txBody>
          <a:bodyPr spcFirstLastPara="1" wrap="square" lIns="91425" tIns="45700" rIns="91425" bIns="45700" anchor="t" anchorCtr="0">
            <a:no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12"/>
          <p:cNvSpPr txBox="1">
            <a:spLocks noGrp="1"/>
          </p:cNvSpPr>
          <p:nvPr>
            <p:ph type="title"/>
          </p:nvPr>
        </p:nvSpPr>
        <p:spPr>
          <a:xfrm>
            <a:off x="553226" y="359765"/>
            <a:ext cx="7779244" cy="89191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2"/>
          <p:cNvSpPr txBox="1">
            <a:spLocks noGrp="1"/>
          </p:cNvSpPr>
          <p:nvPr>
            <p:ph type="body" idx="1"/>
          </p:nvPr>
        </p:nvSpPr>
        <p:spPr>
          <a:xfrm>
            <a:off x="3887788" y="1364105"/>
            <a:ext cx="4444682" cy="3031683"/>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12"/>
          <p:cNvSpPr txBox="1">
            <a:spLocks noGrp="1"/>
          </p:cNvSpPr>
          <p:nvPr>
            <p:ph type="body" idx="2"/>
          </p:nvPr>
        </p:nvSpPr>
        <p:spPr>
          <a:xfrm>
            <a:off x="630238" y="1364105"/>
            <a:ext cx="2949575" cy="303803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 name="Google Shape;59;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0" name="Google Shape;60;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1" name="Google Shape;61;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100"/>
            </a:lvl1pPr>
            <a:lvl2pPr marL="0" lvl="1" indent="0" algn="r" rtl="0">
              <a:spcBef>
                <a:spcPts val="0"/>
              </a:spcBef>
              <a:buNone/>
              <a:defRPr sz="1100"/>
            </a:lvl2pPr>
            <a:lvl3pPr marL="0" lvl="2" indent="0" algn="r" rtl="0">
              <a:spcBef>
                <a:spcPts val="0"/>
              </a:spcBef>
              <a:buNone/>
              <a:defRPr sz="1100"/>
            </a:lvl3pPr>
            <a:lvl4pPr marL="0" lvl="3" indent="0" algn="r" rtl="0">
              <a:spcBef>
                <a:spcPts val="0"/>
              </a:spcBef>
              <a:buNone/>
              <a:defRPr sz="1100"/>
            </a:lvl4pPr>
            <a:lvl5pPr marL="0" lvl="4" indent="0" algn="r" rtl="0">
              <a:spcBef>
                <a:spcPts val="0"/>
              </a:spcBef>
              <a:buNone/>
              <a:defRPr sz="1100"/>
            </a:lvl5pPr>
            <a:lvl6pPr marL="0" lvl="5" indent="0" algn="r" rtl="0">
              <a:spcBef>
                <a:spcPts val="0"/>
              </a:spcBef>
              <a:buNone/>
              <a:defRPr sz="1100"/>
            </a:lvl6pPr>
            <a:lvl7pPr marL="0" lvl="6" indent="0" algn="r" rtl="0">
              <a:spcBef>
                <a:spcPts val="0"/>
              </a:spcBef>
              <a:buNone/>
              <a:defRPr sz="1100"/>
            </a:lvl7pPr>
            <a:lvl8pPr marL="0" lvl="7" indent="0" algn="r" rtl="0">
              <a:spcBef>
                <a:spcPts val="0"/>
              </a:spcBef>
              <a:buNone/>
              <a:defRPr sz="1100"/>
            </a:lvl8pPr>
            <a:lvl9pPr marL="0" lvl="8" indent="0" algn="r" rtl="0">
              <a:spcBef>
                <a:spcPts val="0"/>
              </a:spcBef>
              <a:buNone/>
              <a:defRPr sz="11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End Slide_MAA" type="secHead">
  <p:cSld name="SECTION_HEADER">
    <p:bg>
      <p:bgPr>
        <a:solidFill>
          <a:srgbClr val="93C47D"/>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1086787" y="2901755"/>
            <a:ext cx="7886700" cy="687265"/>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SzPts val="2400"/>
              <a:buNone/>
              <a:defRPr sz="2400">
                <a:solidFill>
                  <a:schemeClr val="lt2"/>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 name="Google Shape;23;p3"/>
          <p:cNvSpPr txBox="1">
            <a:spLocks noGrp="1"/>
          </p:cNvSpPr>
          <p:nvPr>
            <p:ph type="title"/>
          </p:nvPr>
        </p:nvSpPr>
        <p:spPr>
          <a:xfrm>
            <a:off x="1086787" y="1729935"/>
            <a:ext cx="7886700" cy="96354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000000"/>
              </a:buClr>
              <a:buSzPts val="4500"/>
              <a:buFont typeface="Arial"/>
              <a:buNone/>
              <a:defRPr sz="45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4" name="Google Shape;24;p3"/>
          <p:cNvCxnSpPr/>
          <p:nvPr/>
        </p:nvCxnSpPr>
        <p:spPr>
          <a:xfrm rot="10800000" flipH="1">
            <a:off x="938724" y="2811780"/>
            <a:ext cx="8229600" cy="3420"/>
          </a:xfrm>
          <a:prstGeom prst="straightConnector1">
            <a:avLst/>
          </a:prstGeom>
          <a:noFill/>
          <a:ln w="63500" cap="flat" cmpd="sng">
            <a:solidFill>
              <a:schemeClr val="accent5"/>
            </a:solidFill>
            <a:prstDash val="solid"/>
            <a:miter lim="800000"/>
            <a:headEnd type="none" w="sm" len="sm"/>
            <a:tailEnd type="none" w="sm" len="sm"/>
          </a:ln>
        </p:spPr>
      </p:cxnSp>
      <p:pic>
        <p:nvPicPr>
          <p:cNvPr id="25" name="Google Shape;25;p3"/>
          <p:cNvPicPr preferRelativeResize="0"/>
          <p:nvPr/>
        </p:nvPicPr>
        <p:blipFill>
          <a:blip r:embed="rId2">
            <a:alphaModFix/>
          </a:blip>
          <a:stretch>
            <a:fillRect/>
          </a:stretch>
        </p:blipFill>
        <p:spPr>
          <a:xfrm>
            <a:off x="0" y="4320275"/>
            <a:ext cx="9143999" cy="8286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408842" y="239469"/>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4"/>
          <p:cNvPicPr preferRelativeResize="0"/>
          <p:nvPr/>
        </p:nvPicPr>
        <p:blipFill>
          <a:blip r:embed="rId2">
            <a:alphaModFix/>
          </a:blip>
          <a:stretch>
            <a:fillRect/>
          </a:stretch>
        </p:blipFill>
        <p:spPr>
          <a:xfrm>
            <a:off x="0" y="0"/>
            <a:ext cx="9144000" cy="51713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44011" y="248261"/>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44011" y="1343635"/>
            <a:ext cx="7886700" cy="349213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92846" y="257053"/>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392846" y="1242890"/>
            <a:ext cx="3868737" cy="619125"/>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1000"/>
              </a:spcBef>
              <a:spcAft>
                <a:spcPts val="0"/>
              </a:spcAft>
              <a:buSzPts val="2000"/>
              <a:buNone/>
              <a:defRPr sz="20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6"/>
          <p:cNvSpPr txBox="1">
            <a:spLocks noGrp="1"/>
          </p:cNvSpPr>
          <p:nvPr>
            <p:ph type="body" idx="2"/>
          </p:nvPr>
        </p:nvSpPr>
        <p:spPr>
          <a:xfrm>
            <a:off x="392846" y="1862015"/>
            <a:ext cx="3868737" cy="2762250"/>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SzPts val="2000"/>
              <a:buChar char="•"/>
              <a:defRPr sz="20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sz="18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3"/>
          </p:nvPr>
        </p:nvSpPr>
        <p:spPr>
          <a:xfrm>
            <a:off x="4391758" y="1242890"/>
            <a:ext cx="3887788" cy="619125"/>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SzPts val="2000"/>
              <a:buNone/>
              <a:defRPr sz="20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6"/>
          <p:cNvSpPr txBox="1">
            <a:spLocks noGrp="1"/>
          </p:cNvSpPr>
          <p:nvPr>
            <p:ph type="body" idx="4"/>
          </p:nvPr>
        </p:nvSpPr>
        <p:spPr>
          <a:xfrm>
            <a:off x="4391758" y="1862015"/>
            <a:ext cx="3887788" cy="2762250"/>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SzPts val="1800"/>
              <a:buChar char="•"/>
              <a:defRPr sz="1800"/>
            </a:lvl2pPr>
            <a:lvl3pPr marL="1371600" lvl="2" indent="-330200" algn="l">
              <a:lnSpc>
                <a:spcPct val="90000"/>
              </a:lnSpc>
              <a:spcBef>
                <a:spcPts val="500"/>
              </a:spcBef>
              <a:spcAft>
                <a:spcPts val="0"/>
              </a:spcAft>
              <a:buSzPts val="1600"/>
              <a:buChar char="•"/>
              <a:defRPr sz="16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08842" y="257053"/>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408842" y="1352428"/>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4428392" y="1352428"/>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2"/>
        <p:cNvGrpSpPr/>
        <p:nvPr/>
      </p:nvGrpSpPr>
      <p:grpSpPr>
        <a:xfrm>
          <a:off x="0" y="0"/>
          <a:ext cx="0" cy="0"/>
          <a:chOff x="0" y="0"/>
          <a:chExt cx="0" cy="0"/>
        </a:xfrm>
      </p:grpSpPr>
      <p:sp>
        <p:nvSpPr>
          <p:cNvPr id="43" name="Google Shape;43;p8"/>
          <p:cNvSpPr/>
          <p:nvPr/>
        </p:nvSpPr>
        <p:spPr>
          <a:xfrm>
            <a:off x="-1" y="1"/>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506902" y="67456"/>
            <a:ext cx="767772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
          <p:cNvSpPr>
            <a:spLocks noGrp="1"/>
          </p:cNvSpPr>
          <p:nvPr>
            <p:ph type="pic" idx="2"/>
          </p:nvPr>
        </p:nvSpPr>
        <p:spPr>
          <a:xfrm>
            <a:off x="3669324" y="1386590"/>
            <a:ext cx="4629150" cy="301554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4"/>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accent3"/>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accent6"/>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7" name="Google Shape;47;p9"/>
          <p:cNvSpPr txBox="1">
            <a:spLocks noGrp="1"/>
          </p:cNvSpPr>
          <p:nvPr>
            <p:ph type="body" idx="1"/>
          </p:nvPr>
        </p:nvSpPr>
        <p:spPr>
          <a:xfrm>
            <a:off x="506902" y="1543050"/>
            <a:ext cx="2949575" cy="28590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408842" y="239469"/>
            <a:ext cx="7886700" cy="993900"/>
          </a:xfrm>
          <a:prstGeom prst="rect">
            <a:avLst/>
          </a:prstGeom>
        </p:spPr>
        <p:txBody>
          <a:bodyPr spcFirstLastPara="1" wrap="square" lIns="91425" tIns="45700" rIns="91425" bIns="45700" anchor="t" anchorCtr="0">
            <a:no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08842" y="239469"/>
            <a:ext cx="7886700" cy="9937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08417" y="1699225"/>
            <a:ext cx="7886700" cy="3128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accent4"/>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accent5"/>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accent6"/>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p:nvPr/>
        </p:nvSpPr>
        <p:spPr>
          <a:xfrm>
            <a:off x="8396654" y="1"/>
            <a:ext cx="747346" cy="51435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9" name="Google Shape;9;p1"/>
          <p:cNvCxnSpPr/>
          <p:nvPr/>
        </p:nvCxnSpPr>
        <p:spPr>
          <a:xfrm>
            <a:off x="525780" y="1233244"/>
            <a:ext cx="7746902" cy="0"/>
          </a:xfrm>
          <a:prstGeom prst="straightConnector1">
            <a:avLst/>
          </a:prstGeom>
          <a:noFill/>
          <a:ln w="63500" cap="flat" cmpd="sng">
            <a:solidFill>
              <a:schemeClr val="accent5"/>
            </a:solidFill>
            <a:prstDash val="solid"/>
            <a:miter lim="800000"/>
            <a:headEnd type="none" w="sm" len="sm"/>
            <a:tailEnd type="none" w="sm" len="sm"/>
          </a:ln>
        </p:spPr>
      </p:cxnSp>
      <p:sp>
        <p:nvSpPr>
          <p:cNvPr id="10" name="Google Shape;10;p1"/>
          <p:cNvSpPr txBox="1"/>
          <p:nvPr/>
        </p:nvSpPr>
        <p:spPr>
          <a:xfrm>
            <a:off x="8599325" y="38100"/>
            <a:ext cx="311400" cy="50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Georgia"/>
                <a:ea typeface="Georgia"/>
                <a:cs typeface="Georgia"/>
                <a:sym typeface="Georgia"/>
              </a:rPr>
              <a:t>NM  S</a:t>
            </a:r>
            <a:endParaRPr sz="1800" b="1">
              <a:latin typeface="Georgia"/>
              <a:ea typeface="Georgia"/>
              <a:cs typeface="Georgia"/>
              <a:sym typeface="Georgia"/>
            </a:endParaRPr>
          </a:p>
          <a:p>
            <a:pPr marL="0" lvl="0" indent="0" algn="l" rtl="0">
              <a:spcBef>
                <a:spcPts val="0"/>
              </a:spcBef>
              <a:spcAft>
                <a:spcPts val="0"/>
              </a:spcAft>
              <a:buNone/>
            </a:pPr>
            <a:endParaRPr sz="1800" b="1">
              <a:latin typeface="Georgia"/>
              <a:ea typeface="Georgia"/>
              <a:cs typeface="Georgia"/>
              <a:sym typeface="Georgia"/>
            </a:endParaRPr>
          </a:p>
          <a:p>
            <a:pPr marL="0" lvl="0" indent="0" algn="l" rtl="0">
              <a:spcBef>
                <a:spcPts val="0"/>
              </a:spcBef>
              <a:spcAft>
                <a:spcPts val="0"/>
              </a:spcAft>
              <a:buNone/>
            </a:pPr>
            <a:r>
              <a:rPr lang="en-US" sz="1800" b="1">
                <a:latin typeface="Georgia"/>
                <a:ea typeface="Georgia"/>
                <a:cs typeface="Georgia"/>
                <a:sym typeface="Georgia"/>
              </a:rPr>
              <a:t>WEBINAR</a:t>
            </a:r>
            <a:endParaRPr sz="1800" b="1">
              <a:latin typeface="Georgia"/>
              <a:ea typeface="Georgia"/>
              <a:cs typeface="Georgia"/>
              <a:sym typeface="Georgia"/>
            </a:endParaRPr>
          </a:p>
          <a:p>
            <a:pPr marL="0" lvl="0" indent="0" algn="l" rtl="0">
              <a:spcBef>
                <a:spcPts val="0"/>
              </a:spcBef>
              <a:spcAft>
                <a:spcPts val="0"/>
              </a:spcAft>
              <a:buNone/>
            </a:pPr>
            <a:r>
              <a:rPr lang="en-US" sz="1800" b="1">
                <a:latin typeface="Georgia"/>
                <a:ea typeface="Georgia"/>
                <a:cs typeface="Georgia"/>
                <a:sym typeface="Georgia"/>
              </a:rPr>
              <a:t> SERIES</a:t>
            </a:r>
            <a:endParaRPr sz="1800" b="1">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cbmsweb.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ccrc.tc.columbia.edu/publications/effects-corequisite-remediation-tennessee.html" TargetMode="External"/><Relationship Id="rId5" Type="http://schemas.openxmlformats.org/officeDocument/2006/relationships/hyperlink" Target="https://justequations.org/resource/redesigning-the-mathematics-of-opportunity-principles-for-equitable-math-pathways-to-and-through-college/" TargetMode="External"/><Relationship Id="rId4" Type="http://schemas.openxmlformats.org/officeDocument/2006/relationships/hyperlink" Target="http://www.ams.org/profession/data/cbms-survey/cbms2015-Repor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tbr.edu/sites/tbr.edu/files/media/2016/12/TBRCoRequisiteStudy-FullImplementation2015-2016.pdf" TargetMode="External"/><Relationship Id="rId7" Type="http://schemas.openxmlformats.org/officeDocument/2006/relationships/hyperlink" Target="https://academiccommons.columbia.edu/doi/10.7916/d8-46wx-k824"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dx.doi.org/10.26153/tsw/9560" TargetMode="External"/><Relationship Id="rId5" Type="http://schemas.openxmlformats.org/officeDocument/2006/relationships/hyperlink" Target="http://journals.sagepub.com/doi/10.3102/0162373716649056" TargetMode="External"/><Relationship Id="rId4" Type="http://schemas.openxmlformats.org/officeDocument/2006/relationships/hyperlink" Target="http://journals.sagepub.com/doi/10.3102/0162373719848777"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occrl.illinois.edu/tlc3"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drive.google.com/file/d/1-JzK07Klh1ZQAhMxVFQuS2W9j1PRjE0U/view?usp=sharing"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hyperlink" Target="https://drive.google.com/file/d/1-S9Y6jKo1LjUPb5oyc9V3IGR0qAfWwqo/view?usp=sharing"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survey.az1.qualtrics.com/jfe/form/SV_73BIw6xBAzFfbeJ"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hyperlink" Target="mailto:hburn@highline.edu"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hyperlink" Target="https://occrl.illinois.edu/docs/librariesprovider4/tlc3/tlc3-math-chairs-survey-summary.pdf" TargetMode="External"/><Relationship Id="rId4" Type="http://schemas.openxmlformats.org/officeDocument/2006/relationships/hyperlink" Target="https://www.nsf.gov/awardsearch/showAward?AWD_ID=1625918"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thenoss.org/Math-Summit/"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0" y="2495550"/>
            <a:ext cx="9144000" cy="106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a:t>Advancing Equity in Mathematics Pathways in the Era of the Pandemic</a:t>
            </a:r>
            <a:endParaRPr sz="3900"/>
          </a:p>
        </p:txBody>
      </p:sp>
      <p:sp>
        <p:nvSpPr>
          <p:cNvPr id="67" name="Google Shape;67;p14"/>
          <p:cNvSpPr txBox="1">
            <a:spLocks noGrp="1"/>
          </p:cNvSpPr>
          <p:nvPr>
            <p:ph type="body" idx="1"/>
          </p:nvPr>
        </p:nvSpPr>
        <p:spPr>
          <a:xfrm>
            <a:off x="609604" y="3786348"/>
            <a:ext cx="7886700" cy="6873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October 21,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Mathematics Pathways should...</a:t>
            </a:r>
            <a:endParaRPr sz="4200"/>
          </a:p>
        </p:txBody>
      </p:sp>
      <p:sp>
        <p:nvSpPr>
          <p:cNvPr id="134" name="Google Shape;134;p23"/>
          <p:cNvSpPr txBox="1">
            <a:spLocks noGrp="1"/>
          </p:cNvSpPr>
          <p:nvPr>
            <p:ph type="body" idx="2"/>
          </p:nvPr>
        </p:nvSpPr>
        <p:spPr>
          <a:xfrm>
            <a:off x="392850" y="1574350"/>
            <a:ext cx="7794900" cy="30501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en-US"/>
              <a:t>Provide students with math content that aligns with their academic and professional goals;</a:t>
            </a:r>
            <a:endParaRPr/>
          </a:p>
          <a:p>
            <a:pPr marL="457200" lvl="0" indent="-355600" algn="l" rtl="0">
              <a:spcBef>
                <a:spcPts val="1000"/>
              </a:spcBef>
              <a:spcAft>
                <a:spcPts val="0"/>
              </a:spcAft>
              <a:buSzPts val="2000"/>
              <a:buChar char="●"/>
            </a:pPr>
            <a:r>
              <a:rPr lang="en-US"/>
              <a:t>Accelerate students who have been underserved in the past;</a:t>
            </a:r>
            <a:endParaRPr/>
          </a:p>
          <a:p>
            <a:pPr marL="457200" lvl="0" indent="-355600" algn="l" rtl="0">
              <a:spcBef>
                <a:spcPts val="1000"/>
              </a:spcBef>
              <a:spcAft>
                <a:spcPts val="0"/>
              </a:spcAft>
              <a:buSzPts val="2000"/>
              <a:buChar char="●"/>
            </a:pPr>
            <a:r>
              <a:rPr lang="en-US"/>
              <a:t>Provide learning environments that: </a:t>
            </a:r>
            <a:endParaRPr/>
          </a:p>
          <a:p>
            <a:pPr marL="914400" lvl="1" indent="-355600" algn="l" rtl="0">
              <a:spcBef>
                <a:spcPts val="1000"/>
              </a:spcBef>
              <a:spcAft>
                <a:spcPts val="0"/>
              </a:spcAft>
              <a:buSzPts val="2000"/>
              <a:buChar char="○"/>
            </a:pPr>
            <a:r>
              <a:rPr lang="en-US"/>
              <a:t>support students’ identities as math learners and</a:t>
            </a:r>
            <a:endParaRPr/>
          </a:p>
          <a:p>
            <a:pPr marL="914400" lvl="1" indent="-355600" algn="l" rtl="0">
              <a:spcBef>
                <a:spcPts val="1000"/>
              </a:spcBef>
              <a:spcAft>
                <a:spcPts val="1000"/>
              </a:spcAft>
              <a:buSzPts val="2000"/>
              <a:buChar char="○"/>
            </a:pPr>
            <a:r>
              <a:rPr lang="en-US"/>
              <a:t>invite and engage students in the development of skills and dispositions that serve them broadly to achieve their academic and career aspirations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Equitable Mathematics Pathways</a:t>
            </a:r>
            <a:endParaRPr sz="4000"/>
          </a:p>
        </p:txBody>
      </p:sp>
      <p:sp>
        <p:nvSpPr>
          <p:cNvPr id="140" name="Google Shape;140;p24"/>
          <p:cNvSpPr txBox="1">
            <a:spLocks noGrp="1"/>
          </p:cNvSpPr>
          <p:nvPr>
            <p:ph type="body" idx="2"/>
          </p:nvPr>
        </p:nvSpPr>
        <p:spPr>
          <a:xfrm>
            <a:off x="392850" y="1345750"/>
            <a:ext cx="7794900" cy="30501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en-US"/>
              <a:t>K12 foundation:</a:t>
            </a:r>
            <a:endParaRPr/>
          </a:p>
          <a:p>
            <a:pPr marL="914400" lvl="1" indent="-336550" algn="l" rtl="0">
              <a:spcBef>
                <a:spcPts val="1000"/>
              </a:spcBef>
              <a:spcAft>
                <a:spcPts val="0"/>
              </a:spcAft>
              <a:buSzPts val="1700"/>
              <a:buChar char="○"/>
            </a:pPr>
            <a:r>
              <a:rPr lang="en-US" sz="1700"/>
              <a:t>Detracking, improved instruction and supports, pathways </a:t>
            </a:r>
            <a:endParaRPr sz="1700"/>
          </a:p>
          <a:p>
            <a:pPr marL="914400" lvl="0" indent="0" algn="l" rtl="0">
              <a:spcBef>
                <a:spcPts val="1000"/>
              </a:spcBef>
              <a:spcAft>
                <a:spcPts val="0"/>
              </a:spcAft>
              <a:buNone/>
            </a:pPr>
            <a:endParaRPr sz="1700"/>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0" lvl="0" indent="0" algn="l" rtl="0">
              <a:spcBef>
                <a:spcPts val="1000"/>
              </a:spcBef>
              <a:spcAft>
                <a:spcPts val="0"/>
              </a:spcAft>
              <a:buNone/>
            </a:pPr>
            <a:endParaRPr/>
          </a:p>
          <a:p>
            <a:pPr marL="0" lvl="0" indent="0" algn="r" rtl="0">
              <a:spcBef>
                <a:spcPts val="1000"/>
              </a:spcBef>
              <a:spcAft>
                <a:spcPts val="1000"/>
              </a:spcAft>
              <a:buNone/>
            </a:pPr>
            <a:r>
              <a:rPr lang="en-US" sz="1600"/>
              <a:t>Just Equations (2019)</a:t>
            </a:r>
            <a:endParaRPr sz="1600"/>
          </a:p>
        </p:txBody>
      </p:sp>
      <p:sp>
        <p:nvSpPr>
          <p:cNvPr id="141" name="Google Shape;141;p24"/>
          <p:cNvSpPr txBox="1"/>
          <p:nvPr/>
        </p:nvSpPr>
        <p:spPr>
          <a:xfrm>
            <a:off x="392850" y="2559200"/>
            <a:ext cx="7561800" cy="3000000"/>
          </a:xfrm>
          <a:prstGeom prst="rect">
            <a:avLst/>
          </a:prstGeom>
          <a:noFill/>
          <a:ln>
            <a:noFill/>
          </a:ln>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chemeClr val="accent2"/>
              </a:buClr>
              <a:buSzPts val="2000"/>
              <a:buChar char="●"/>
            </a:pPr>
            <a:r>
              <a:rPr lang="en-US" sz="2000">
                <a:solidFill>
                  <a:schemeClr val="dk1"/>
                </a:solidFill>
              </a:rPr>
              <a:t>Postsecondary math pathways</a:t>
            </a:r>
            <a:endParaRPr sz="2000">
              <a:solidFill>
                <a:schemeClr val="dk1"/>
              </a:solidFill>
            </a:endParaRPr>
          </a:p>
          <a:p>
            <a:pPr marL="914400" lvl="1" indent="-336550" algn="l" rtl="0">
              <a:lnSpc>
                <a:spcPct val="90000"/>
              </a:lnSpc>
              <a:spcBef>
                <a:spcPts val="1000"/>
              </a:spcBef>
              <a:spcAft>
                <a:spcPts val="0"/>
              </a:spcAft>
              <a:buClr>
                <a:schemeClr val="accent4"/>
              </a:buClr>
              <a:buSzPts val="1700"/>
              <a:buChar char="○"/>
            </a:pPr>
            <a:r>
              <a:rPr lang="en-US" sz="1700">
                <a:solidFill>
                  <a:schemeClr val="dk1"/>
                </a:solidFill>
              </a:rPr>
              <a:t>High-quality options</a:t>
            </a:r>
            <a:endParaRPr sz="1700">
              <a:solidFill>
                <a:schemeClr val="dk1"/>
              </a:solidFill>
            </a:endParaRPr>
          </a:p>
          <a:p>
            <a:pPr marL="914400" lvl="1" indent="-336550" algn="l" rtl="0">
              <a:lnSpc>
                <a:spcPct val="90000"/>
              </a:lnSpc>
              <a:spcBef>
                <a:spcPts val="1000"/>
              </a:spcBef>
              <a:spcAft>
                <a:spcPts val="0"/>
              </a:spcAft>
              <a:buClr>
                <a:schemeClr val="accent4"/>
              </a:buClr>
              <a:buSzPts val="1700"/>
              <a:buChar char="○"/>
            </a:pPr>
            <a:r>
              <a:rPr lang="en-US" sz="1700">
                <a:solidFill>
                  <a:schemeClr val="dk1"/>
                </a:solidFill>
              </a:rPr>
              <a:t>Transparency and awareness</a:t>
            </a:r>
            <a:endParaRPr sz="1700">
              <a:solidFill>
                <a:schemeClr val="dk1"/>
              </a:solidFill>
            </a:endParaRPr>
          </a:p>
          <a:p>
            <a:pPr marL="914400" lvl="1" indent="-336550" algn="l" rtl="0">
              <a:lnSpc>
                <a:spcPct val="90000"/>
              </a:lnSpc>
              <a:spcBef>
                <a:spcPts val="1000"/>
              </a:spcBef>
              <a:spcAft>
                <a:spcPts val="0"/>
              </a:spcAft>
              <a:buClr>
                <a:schemeClr val="accent4"/>
              </a:buClr>
              <a:buSzPts val="1700"/>
              <a:buChar char="○"/>
            </a:pPr>
            <a:r>
              <a:rPr lang="en-US" sz="1700">
                <a:solidFill>
                  <a:schemeClr val="dk1"/>
                </a:solidFill>
              </a:rPr>
              <a:t>Student-centered teaching</a:t>
            </a:r>
            <a:endParaRPr sz="1700">
              <a:solidFill>
                <a:schemeClr val="dk1"/>
              </a:solidFill>
            </a:endParaRPr>
          </a:p>
          <a:p>
            <a:pPr marL="914400" lvl="1" indent="-336550" algn="l" rtl="0">
              <a:lnSpc>
                <a:spcPct val="90000"/>
              </a:lnSpc>
              <a:spcBef>
                <a:spcPts val="1000"/>
              </a:spcBef>
              <a:spcAft>
                <a:spcPts val="0"/>
              </a:spcAft>
              <a:buClr>
                <a:schemeClr val="accent4"/>
              </a:buClr>
              <a:buSzPts val="1700"/>
              <a:buChar char="○"/>
            </a:pPr>
            <a:r>
              <a:rPr lang="en-US" sz="1700">
                <a:solidFill>
                  <a:schemeClr val="dk1"/>
                </a:solidFill>
              </a:rPr>
              <a:t>Rich content</a:t>
            </a:r>
            <a:endParaRPr sz="1700">
              <a:solidFill>
                <a:schemeClr val="dk1"/>
              </a:solidFill>
            </a:endParaRPr>
          </a:p>
          <a:p>
            <a:pPr marL="914400" lvl="1" indent="-336550" algn="l" rtl="0">
              <a:lnSpc>
                <a:spcPct val="90000"/>
              </a:lnSpc>
              <a:spcBef>
                <a:spcPts val="1000"/>
              </a:spcBef>
              <a:spcAft>
                <a:spcPts val="1000"/>
              </a:spcAft>
              <a:buClr>
                <a:schemeClr val="accent4"/>
              </a:buClr>
              <a:buSzPts val="1700"/>
              <a:buChar char="○"/>
            </a:pPr>
            <a:r>
              <a:rPr lang="en-US" sz="1700">
                <a:solidFill>
                  <a:schemeClr val="dk1"/>
                </a:solidFill>
              </a:rPr>
              <a:t>Evidence-based assessments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Are your math pathways...</a:t>
            </a:r>
            <a:endParaRPr sz="4200"/>
          </a:p>
        </p:txBody>
      </p:sp>
      <p:sp>
        <p:nvSpPr>
          <p:cNvPr id="147" name="Google Shape;147;p25"/>
          <p:cNvSpPr txBox="1">
            <a:spLocks noGrp="1"/>
          </p:cNvSpPr>
          <p:nvPr>
            <p:ph type="body" idx="2"/>
          </p:nvPr>
        </p:nvSpPr>
        <p:spPr>
          <a:xfrm>
            <a:off x="392850" y="1574350"/>
            <a:ext cx="7794900" cy="30501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en-US"/>
              <a:t>Serving the right students (i.e., are your students in the right math pathway)?</a:t>
            </a:r>
            <a:endParaRPr/>
          </a:p>
          <a:p>
            <a:pPr marL="457200" lvl="0" indent="-355600" algn="l" rtl="0">
              <a:spcBef>
                <a:spcPts val="1000"/>
              </a:spcBef>
              <a:spcAft>
                <a:spcPts val="0"/>
              </a:spcAft>
              <a:buSzPts val="2000"/>
              <a:buChar char="●"/>
            </a:pPr>
            <a:r>
              <a:rPr lang="en-US"/>
              <a:t>Serving students equitably?</a:t>
            </a:r>
            <a:endParaRPr/>
          </a:p>
          <a:p>
            <a:pPr marL="457200" lvl="0" indent="-355600" algn="l" rtl="0">
              <a:spcBef>
                <a:spcPts val="1000"/>
              </a:spcBef>
              <a:spcAft>
                <a:spcPts val="0"/>
              </a:spcAft>
              <a:buSzPts val="2000"/>
              <a:buChar char="●"/>
            </a:pPr>
            <a:r>
              <a:rPr lang="en-US"/>
              <a:t>Providing the supports needed, even when virtual?</a:t>
            </a:r>
            <a:endParaRPr/>
          </a:p>
          <a:p>
            <a:pPr marL="457200" lvl="0" indent="-355600" algn="l" rtl="0">
              <a:spcBef>
                <a:spcPts val="1000"/>
              </a:spcBef>
              <a:spcAft>
                <a:spcPts val="1000"/>
              </a:spcAft>
              <a:buSzPts val="2000"/>
              <a:buChar char="●"/>
            </a:pPr>
            <a:r>
              <a:rPr lang="en-US"/>
              <a:t>Contributing to a strong STEM pipeline?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Recent Research</a:t>
            </a:r>
            <a:endParaRPr sz="4200"/>
          </a:p>
        </p:txBody>
      </p:sp>
      <p:sp>
        <p:nvSpPr>
          <p:cNvPr id="153" name="Google Shape;153;p26"/>
          <p:cNvSpPr txBox="1">
            <a:spLocks noGrp="1"/>
          </p:cNvSpPr>
          <p:nvPr>
            <p:ph type="body" idx="2"/>
          </p:nvPr>
        </p:nvSpPr>
        <p:spPr>
          <a:xfrm>
            <a:off x="392850" y="1574350"/>
            <a:ext cx="7794900" cy="3050100"/>
          </a:xfrm>
          <a:prstGeom prst="rect">
            <a:avLst/>
          </a:prstGeom>
        </p:spPr>
        <p:txBody>
          <a:bodyPr spcFirstLastPara="1" wrap="square" lIns="91425" tIns="45700" rIns="91425" bIns="45700" anchor="t" anchorCtr="0">
            <a:noAutofit/>
          </a:bodyPr>
          <a:lstStyle/>
          <a:p>
            <a:pPr marL="457200" lvl="0" indent="-355600" algn="l" rtl="0">
              <a:spcBef>
                <a:spcPts val="0"/>
              </a:spcBef>
              <a:spcAft>
                <a:spcPts val="0"/>
              </a:spcAft>
              <a:buSzPts val="2000"/>
              <a:buChar char="●"/>
            </a:pPr>
            <a:r>
              <a:rPr lang="en-US"/>
              <a:t>Program analysis tools for equitable access</a:t>
            </a:r>
            <a:endParaRPr/>
          </a:p>
          <a:p>
            <a:pPr marL="457200" lvl="0" indent="-355600" algn="l" rtl="0">
              <a:spcBef>
                <a:spcPts val="1000"/>
              </a:spcBef>
              <a:spcAft>
                <a:spcPts val="0"/>
              </a:spcAft>
              <a:buSzPts val="2000"/>
              <a:buChar char="●"/>
            </a:pPr>
            <a:r>
              <a:rPr lang="en-US"/>
              <a:t>The relationship between math pathways and corequisites</a:t>
            </a:r>
            <a:endParaRPr/>
          </a:p>
          <a:p>
            <a:pPr marL="457200" lvl="0" indent="-355600" algn="l" rtl="0">
              <a:spcBef>
                <a:spcPts val="1000"/>
              </a:spcBef>
              <a:spcAft>
                <a:spcPts val="0"/>
              </a:spcAft>
              <a:buSzPts val="2000"/>
              <a:buChar char="●"/>
            </a:pPr>
            <a:r>
              <a:rPr lang="en-US"/>
              <a:t>What we know about corequisites: effectiveness, implementation, and design</a:t>
            </a:r>
            <a:endParaRPr/>
          </a:p>
          <a:p>
            <a:pPr marL="457200" lvl="0" indent="-368300" algn="l" rtl="0">
              <a:lnSpc>
                <a:spcPct val="110000"/>
              </a:lnSpc>
              <a:spcBef>
                <a:spcPts val="1000"/>
              </a:spcBef>
              <a:spcAft>
                <a:spcPts val="0"/>
              </a:spcAft>
              <a:buSzPts val="2200"/>
              <a:buChar char="●"/>
            </a:pPr>
            <a:r>
              <a:rPr lang="en-US"/>
              <a:t>Transitioning Learners to Calculus in Community Colleges</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92846" y="1046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700"/>
              <a:t>Equity View of Program Enrollments </a:t>
            </a:r>
            <a:endParaRPr sz="3700"/>
          </a:p>
        </p:txBody>
      </p:sp>
      <p:sp>
        <p:nvSpPr>
          <p:cNvPr id="159" name="Google Shape;159;p27"/>
          <p:cNvSpPr txBox="1">
            <a:spLocks noGrp="1"/>
          </p:cNvSpPr>
          <p:nvPr>
            <p:ph type="body" idx="2"/>
          </p:nvPr>
        </p:nvSpPr>
        <p:spPr>
          <a:xfrm>
            <a:off x="3437150" y="1288000"/>
            <a:ext cx="4596000" cy="3037500"/>
          </a:xfrm>
          <a:prstGeom prst="rect">
            <a:avLst/>
          </a:prstGeom>
        </p:spPr>
        <p:txBody>
          <a:bodyPr spcFirstLastPara="1" wrap="square" lIns="91425" tIns="45700" rIns="91425" bIns="45700" anchor="t" anchorCtr="0">
            <a:noAutofit/>
          </a:bodyPr>
          <a:lstStyle/>
          <a:p>
            <a:pPr marL="457200" lvl="0" indent="-311150" algn="l" rtl="0">
              <a:lnSpc>
                <a:spcPct val="115000"/>
              </a:lnSpc>
              <a:spcBef>
                <a:spcPts val="1400"/>
              </a:spcBef>
              <a:spcAft>
                <a:spcPts val="0"/>
              </a:spcAft>
              <a:buClr>
                <a:schemeClr val="dk1"/>
              </a:buClr>
              <a:buSzPts val="1300"/>
              <a:buFont typeface="Roboto"/>
              <a:buAutoNum type="arabicPeriod"/>
            </a:pPr>
            <a:r>
              <a:rPr lang="en-US" sz="1300">
                <a:latin typeface="Roboto"/>
                <a:ea typeface="Roboto"/>
                <a:cs typeface="Roboto"/>
                <a:sym typeface="Roboto"/>
              </a:rPr>
              <a:t>What programs are our students currently enrolled in?</a:t>
            </a:r>
            <a:endParaRPr sz="1300">
              <a:latin typeface="Roboto"/>
              <a:ea typeface="Roboto"/>
              <a:cs typeface="Roboto"/>
              <a:sym typeface="Roboto"/>
            </a:endParaRPr>
          </a:p>
          <a:p>
            <a:pPr marL="457200" lvl="0" indent="-311150" algn="l" rtl="0">
              <a:lnSpc>
                <a:spcPct val="115000"/>
              </a:lnSpc>
              <a:spcBef>
                <a:spcPts val="0"/>
              </a:spcBef>
              <a:spcAft>
                <a:spcPts val="0"/>
              </a:spcAft>
              <a:buClr>
                <a:schemeClr val="dk1"/>
              </a:buClr>
              <a:buSzPts val="1300"/>
              <a:buFont typeface="Roboto"/>
              <a:buAutoNum type="arabicPeriod"/>
            </a:pPr>
            <a:r>
              <a:rPr lang="en-US" sz="1300">
                <a:latin typeface="Roboto"/>
                <a:ea typeface="Roboto"/>
                <a:cs typeface="Roboto"/>
                <a:sym typeface="Roboto"/>
              </a:rPr>
              <a:t>What opportunity does each program lead to in terms of further education (e.g., transfer to bachelor’s programs or bridges into more advanced workforce credentials) and/or immediate job prospects and earnings. Which programs lead to greater or lesser opportunity?</a:t>
            </a:r>
            <a:endParaRPr sz="1300">
              <a:latin typeface="Roboto"/>
              <a:ea typeface="Roboto"/>
              <a:cs typeface="Roboto"/>
              <a:sym typeface="Roboto"/>
            </a:endParaRPr>
          </a:p>
          <a:p>
            <a:pPr marL="457200" lvl="0" indent="-311150" algn="l" rtl="0">
              <a:lnSpc>
                <a:spcPct val="115000"/>
              </a:lnSpc>
              <a:spcBef>
                <a:spcPts val="0"/>
              </a:spcBef>
              <a:spcAft>
                <a:spcPts val="0"/>
              </a:spcAft>
              <a:buClr>
                <a:schemeClr val="dk1"/>
              </a:buClr>
              <a:buSzPts val="1300"/>
              <a:buFont typeface="Roboto"/>
              <a:buAutoNum type="arabicPeriod"/>
            </a:pPr>
            <a:r>
              <a:rPr lang="en-US" sz="1300">
                <a:latin typeface="Roboto"/>
                <a:ea typeface="Roboto"/>
                <a:cs typeface="Roboto"/>
                <a:sym typeface="Roboto"/>
              </a:rPr>
              <a:t>Is student representation across programs proportionate? Which subgroups of students (by race/ethnicity, gender, socioeconomic status, and age) are underrepresented in higher-opportunity programs?</a:t>
            </a:r>
            <a:endParaRPr sz="1300">
              <a:latin typeface="Roboto"/>
              <a:ea typeface="Roboto"/>
              <a:cs typeface="Roboto"/>
              <a:sym typeface="Roboto"/>
            </a:endParaRPr>
          </a:p>
          <a:p>
            <a:pPr marL="0" lvl="0" indent="0" algn="l" rtl="0">
              <a:lnSpc>
                <a:spcPct val="115000"/>
              </a:lnSpc>
              <a:spcBef>
                <a:spcPts val="3100"/>
              </a:spcBef>
              <a:spcAft>
                <a:spcPts val="0"/>
              </a:spcAft>
              <a:buNone/>
            </a:pPr>
            <a:r>
              <a:rPr lang="en-US" sz="1400"/>
              <a:t>.</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pic>
        <p:nvPicPr>
          <p:cNvPr id="160" name="Google Shape;160;p27"/>
          <p:cNvPicPr preferRelativeResize="0"/>
          <p:nvPr/>
        </p:nvPicPr>
        <p:blipFill>
          <a:blip r:embed="rId3">
            <a:alphaModFix/>
          </a:blip>
          <a:stretch>
            <a:fillRect/>
          </a:stretch>
        </p:blipFill>
        <p:spPr>
          <a:xfrm>
            <a:off x="406850" y="1384350"/>
            <a:ext cx="2424782" cy="3169752"/>
          </a:xfrm>
          <a:prstGeom prst="rect">
            <a:avLst/>
          </a:prstGeom>
          <a:noFill/>
          <a:ln>
            <a:noFill/>
          </a:ln>
          <a:effectLst>
            <a:outerShdw blurRad="57150" dist="19050" dir="5400000" algn="bl" rotWithShape="0">
              <a:srgbClr val="000000">
                <a:alpha val="50000"/>
              </a:srgbClr>
            </a:outerShdw>
          </a:effectLst>
        </p:spPr>
      </p:pic>
      <p:sp>
        <p:nvSpPr>
          <p:cNvPr id="161" name="Google Shape;161;p27"/>
          <p:cNvSpPr txBox="1">
            <a:spLocks noGrp="1"/>
          </p:cNvSpPr>
          <p:nvPr>
            <p:ph type="body" idx="2"/>
          </p:nvPr>
        </p:nvSpPr>
        <p:spPr>
          <a:xfrm>
            <a:off x="392850" y="4554100"/>
            <a:ext cx="7886700" cy="693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200"/>
              <a:t>https://ccrc.tc.columbia.edu/publications/unpacking-program-enrollments-completion-equity.html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92846" y="1046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Program Enrollments and Opportunity Categories</a:t>
            </a:r>
            <a:endParaRPr sz="4000"/>
          </a:p>
        </p:txBody>
      </p:sp>
      <p:sp>
        <p:nvSpPr>
          <p:cNvPr id="167" name="Google Shape;167;p28"/>
          <p:cNvSpPr txBox="1">
            <a:spLocks noGrp="1"/>
          </p:cNvSpPr>
          <p:nvPr>
            <p:ph type="body" idx="2"/>
          </p:nvPr>
        </p:nvSpPr>
        <p:spPr>
          <a:xfrm>
            <a:off x="5375075" y="1828800"/>
            <a:ext cx="2783100" cy="1070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400"/>
              <a:t>Are most of your students preparing for high-wage or low wage jobs?</a:t>
            </a:r>
            <a:endParaRPr/>
          </a:p>
        </p:txBody>
      </p:sp>
      <p:pic>
        <p:nvPicPr>
          <p:cNvPr id="168" name="Google Shape;168;p28"/>
          <p:cNvPicPr preferRelativeResize="0"/>
          <p:nvPr/>
        </p:nvPicPr>
        <p:blipFill>
          <a:blip r:embed="rId3">
            <a:alphaModFix/>
          </a:blip>
          <a:stretch>
            <a:fillRect/>
          </a:stretch>
        </p:blipFill>
        <p:spPr>
          <a:xfrm>
            <a:off x="304800" y="1403350"/>
            <a:ext cx="4914226" cy="3313099"/>
          </a:xfrm>
          <a:prstGeom prst="rect">
            <a:avLst/>
          </a:prstGeom>
          <a:noFill/>
          <a:ln>
            <a:noFill/>
          </a:ln>
        </p:spPr>
      </p:pic>
      <p:sp>
        <p:nvSpPr>
          <p:cNvPr id="169" name="Google Shape;169;p28"/>
          <p:cNvSpPr txBox="1">
            <a:spLocks noGrp="1"/>
          </p:cNvSpPr>
          <p:nvPr>
            <p:ph type="body" idx="2"/>
          </p:nvPr>
        </p:nvSpPr>
        <p:spPr>
          <a:xfrm>
            <a:off x="392850" y="4554100"/>
            <a:ext cx="7886700" cy="693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200"/>
              <a:t>https://ccrc.tc.columbia.edu/publications/unpacking-program-enrollments-completion-equity.html</a:t>
            </a:r>
            <a:endParaRPr/>
          </a:p>
        </p:txBody>
      </p:sp>
      <p:sp>
        <p:nvSpPr>
          <p:cNvPr id="170" name="Google Shape;170;p28"/>
          <p:cNvSpPr txBox="1">
            <a:spLocks noGrp="1"/>
          </p:cNvSpPr>
          <p:nvPr>
            <p:ph type="body" idx="2"/>
          </p:nvPr>
        </p:nvSpPr>
        <p:spPr>
          <a:xfrm>
            <a:off x="5375075" y="3273925"/>
            <a:ext cx="2783100" cy="1070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400" u="sng"/>
              <a:t>Which</a:t>
            </a:r>
            <a:r>
              <a:rPr lang="en-US" sz="1400"/>
              <a:t> students are preparing for high-wage jobs?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392846" y="1046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Program Enrollments and Opportunity Categories</a:t>
            </a:r>
            <a:endParaRPr sz="4000"/>
          </a:p>
        </p:txBody>
      </p:sp>
      <p:pic>
        <p:nvPicPr>
          <p:cNvPr id="176" name="Google Shape;176;p29"/>
          <p:cNvPicPr preferRelativeResize="0"/>
          <p:nvPr/>
        </p:nvPicPr>
        <p:blipFill>
          <a:blip r:embed="rId3">
            <a:alphaModFix/>
          </a:blip>
          <a:stretch>
            <a:fillRect/>
          </a:stretch>
        </p:blipFill>
        <p:spPr>
          <a:xfrm>
            <a:off x="942175" y="1323049"/>
            <a:ext cx="6801107" cy="3892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Math pathways and corequisites</a:t>
            </a:r>
            <a:endParaRPr sz="4200"/>
          </a:p>
        </p:txBody>
      </p:sp>
      <p:sp>
        <p:nvSpPr>
          <p:cNvPr id="182" name="Google Shape;182;p30"/>
          <p:cNvSpPr txBox="1">
            <a:spLocks noGrp="1"/>
          </p:cNvSpPr>
          <p:nvPr>
            <p:ph type="body" idx="2"/>
          </p:nvPr>
        </p:nvSpPr>
        <p:spPr>
          <a:xfrm>
            <a:off x="3212325" y="1828800"/>
            <a:ext cx="4945800" cy="3037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The study found that enrolling students in corequisite courses resulted in large positive effects, and attributes these effects to state-wide efforts to enroll students in math courses aligned with the requirements of their program, i.e., enrolling more students in Statistics rather than placing them into algebra by default. </a:t>
            </a:r>
            <a:r>
              <a:rPr lang="en-US" sz="1400">
                <a:latin typeface="Mangal"/>
                <a:ea typeface="Mangal"/>
                <a:cs typeface="Mangal"/>
                <a:sym typeface="Mangal"/>
              </a:rPr>
              <a:t>…</a:t>
            </a:r>
            <a:r>
              <a:rPr lang="en-US" sz="1400"/>
              <a:t>[M]ath students placed into corequisite courses were 8 percentage points more likely to enroll in and pass an additional college-level math course compared with students placed into college-level directly.</a:t>
            </a:r>
            <a:endParaRPr sz="1400"/>
          </a:p>
          <a:p>
            <a:pPr marL="0" lvl="0" indent="0" algn="r" rtl="0">
              <a:lnSpc>
                <a:spcPct val="115000"/>
              </a:lnSpc>
              <a:spcBef>
                <a:spcPts val="0"/>
              </a:spcBef>
              <a:spcAft>
                <a:spcPts val="0"/>
              </a:spcAft>
              <a:buNone/>
            </a:pPr>
            <a:endParaRPr sz="1200"/>
          </a:p>
          <a:p>
            <a:pPr marL="0" lvl="0" indent="0" algn="r" rtl="0">
              <a:lnSpc>
                <a:spcPct val="115000"/>
              </a:lnSpc>
              <a:spcBef>
                <a:spcPts val="0"/>
              </a:spcBef>
              <a:spcAft>
                <a:spcPts val="0"/>
              </a:spcAft>
              <a:buClr>
                <a:schemeClr val="dk1"/>
              </a:buClr>
              <a:buSzPts val="1100"/>
              <a:buFont typeface="Arial"/>
              <a:buNone/>
            </a:pPr>
            <a:r>
              <a:rPr lang="en-US" sz="1200"/>
              <a:t>Summary approved by lead researcher Florence Xiaotao Ran</a:t>
            </a:r>
            <a:endParaRPr sz="1200"/>
          </a:p>
          <a:p>
            <a:pPr marL="0" lvl="0" indent="0" algn="r" rtl="0">
              <a:lnSpc>
                <a:spcPct val="115000"/>
              </a:lnSpc>
              <a:spcBef>
                <a:spcPts val="0"/>
              </a:spcBef>
              <a:spcAft>
                <a:spcPts val="0"/>
              </a:spcAft>
              <a:buClr>
                <a:schemeClr val="dk1"/>
              </a:buClr>
              <a:buSzPts val="1100"/>
              <a:buFont typeface="Arial"/>
              <a:buNone/>
            </a:pPr>
            <a:r>
              <a:rPr lang="en-US" sz="1200"/>
              <a:t>Personal communication April 27, 2020 </a:t>
            </a:r>
            <a:endParaRPr sz="1200"/>
          </a:p>
          <a:p>
            <a:pPr marL="0" lvl="0" indent="0" algn="l" rtl="0">
              <a:spcBef>
                <a:spcPts val="1000"/>
              </a:spcBef>
              <a:spcAft>
                <a:spcPts val="0"/>
              </a:spcAft>
              <a:buNone/>
            </a:pPr>
            <a:endParaRPr/>
          </a:p>
        </p:txBody>
      </p:sp>
      <p:pic>
        <p:nvPicPr>
          <p:cNvPr id="183" name="Google Shape;183;p30"/>
          <p:cNvPicPr preferRelativeResize="0"/>
          <p:nvPr/>
        </p:nvPicPr>
        <p:blipFill>
          <a:blip r:embed="rId3">
            <a:alphaModFix/>
          </a:blip>
          <a:stretch>
            <a:fillRect/>
          </a:stretch>
        </p:blipFill>
        <p:spPr>
          <a:xfrm>
            <a:off x="152400" y="1345650"/>
            <a:ext cx="2805475" cy="36454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Math pathways and corequisites</a:t>
            </a:r>
            <a:endParaRPr sz="4200"/>
          </a:p>
        </p:txBody>
      </p:sp>
      <p:sp>
        <p:nvSpPr>
          <p:cNvPr id="189" name="Google Shape;189;p31"/>
          <p:cNvSpPr txBox="1">
            <a:spLocks noGrp="1"/>
          </p:cNvSpPr>
          <p:nvPr>
            <p:ph type="body" idx="2"/>
          </p:nvPr>
        </p:nvSpPr>
        <p:spPr>
          <a:xfrm>
            <a:off x="3212325" y="1828800"/>
            <a:ext cx="4945800" cy="3037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400"/>
              <a:t>A significant takeaway from this study is that math pathways and corequisite courses should not be viewed as competing reform efforts, but rather, as complementary system-wide strategies that lead to student success in gateway level math courses. In fact, </a:t>
            </a:r>
            <a:r>
              <a:rPr lang="en-US" sz="1400">
                <a:latin typeface="Mangal"/>
                <a:ea typeface="Mangal"/>
                <a:cs typeface="Mangal"/>
                <a:sym typeface="Mangal"/>
              </a:rPr>
              <a:t>…</a:t>
            </a:r>
            <a:r>
              <a:rPr lang="en-US" sz="1400"/>
              <a:t>, offering viable math pathways is essential to maximizing the benefits of corequisite remediation.</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r" rtl="0">
              <a:lnSpc>
                <a:spcPct val="115000"/>
              </a:lnSpc>
              <a:spcBef>
                <a:spcPts val="0"/>
              </a:spcBef>
              <a:spcAft>
                <a:spcPts val="0"/>
              </a:spcAft>
              <a:buNone/>
            </a:pPr>
            <a:r>
              <a:rPr lang="en-US" sz="1200"/>
              <a:t>Summary approved by lead researcher Florence Xiaotao Ran</a:t>
            </a:r>
            <a:endParaRPr sz="1200"/>
          </a:p>
          <a:p>
            <a:pPr marL="0" lvl="0" indent="0" algn="r" rtl="0">
              <a:lnSpc>
                <a:spcPct val="115000"/>
              </a:lnSpc>
              <a:spcBef>
                <a:spcPts val="0"/>
              </a:spcBef>
              <a:spcAft>
                <a:spcPts val="0"/>
              </a:spcAft>
              <a:buNone/>
            </a:pPr>
            <a:r>
              <a:rPr lang="en-US" sz="1200"/>
              <a:t>Personal communication April 27, 2020 </a:t>
            </a:r>
            <a:endParaRPr sz="1200"/>
          </a:p>
          <a:p>
            <a:pPr marL="0" lvl="0" indent="0" algn="l" rtl="0">
              <a:spcBef>
                <a:spcPts val="1000"/>
              </a:spcBef>
              <a:spcAft>
                <a:spcPts val="0"/>
              </a:spcAft>
              <a:buNone/>
            </a:pPr>
            <a:endParaRPr/>
          </a:p>
        </p:txBody>
      </p:sp>
      <p:pic>
        <p:nvPicPr>
          <p:cNvPr id="190" name="Google Shape;190;p31"/>
          <p:cNvPicPr preferRelativeResize="0"/>
          <p:nvPr/>
        </p:nvPicPr>
        <p:blipFill>
          <a:blip r:embed="rId3">
            <a:alphaModFix/>
          </a:blip>
          <a:stretch>
            <a:fillRect/>
          </a:stretch>
        </p:blipFill>
        <p:spPr>
          <a:xfrm>
            <a:off x="152400" y="1345650"/>
            <a:ext cx="2805475" cy="36454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444011" y="248261"/>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References</a:t>
            </a:r>
            <a:endParaRPr/>
          </a:p>
        </p:txBody>
      </p:sp>
      <p:sp>
        <p:nvSpPr>
          <p:cNvPr id="196" name="Google Shape;196;p32"/>
          <p:cNvSpPr txBox="1">
            <a:spLocks noGrp="1"/>
          </p:cNvSpPr>
          <p:nvPr>
            <p:ph type="body" idx="4294967295"/>
          </p:nvPr>
        </p:nvSpPr>
        <p:spPr>
          <a:xfrm>
            <a:off x="73900" y="1466275"/>
            <a:ext cx="8205600" cy="3158100"/>
          </a:xfrm>
          <a:prstGeom prst="rect">
            <a:avLst/>
          </a:prstGeom>
        </p:spPr>
        <p:txBody>
          <a:bodyPr spcFirstLastPara="1" wrap="square" lIns="91425" tIns="45700" rIns="91425" bIns="45700" anchor="t" anchorCtr="0">
            <a:noAutofit/>
          </a:bodyPr>
          <a:lstStyle/>
          <a:p>
            <a:pPr marL="457200" lvl="0" indent="-298450" algn="l" rtl="0">
              <a:lnSpc>
                <a:spcPct val="100000"/>
              </a:lnSpc>
              <a:spcBef>
                <a:spcPts val="1000"/>
              </a:spcBef>
              <a:spcAft>
                <a:spcPts val="0"/>
              </a:spcAft>
              <a:buSzPts val="1100"/>
              <a:buChar char="●"/>
            </a:pPr>
            <a:r>
              <a:rPr lang="en-US" sz="1100">
                <a:latin typeface="Calibri"/>
                <a:ea typeface="Calibri"/>
                <a:cs typeface="Calibri"/>
                <a:sym typeface="Calibri"/>
              </a:rPr>
              <a:t>Conference Board of the Mathematical Sciences.. (2000-2015). Statistical Abstract of Undergraduate Programs in the Mathematical Sciences in the United State.</a:t>
            </a:r>
            <a:r>
              <a:rPr lang="en-US" sz="1100" u="sng">
                <a:solidFill>
                  <a:schemeClr val="hlink"/>
                </a:solidFill>
                <a:latin typeface="Calibri"/>
                <a:ea typeface="Calibri"/>
                <a:cs typeface="Calibri"/>
                <a:sym typeface="Calibri"/>
                <a:hlinkClick r:id="rId3"/>
              </a:rPr>
              <a:t>https://www.cbmsweb.org</a:t>
            </a:r>
            <a:r>
              <a:rPr lang="en-US" sz="1100">
                <a:latin typeface="Calibri"/>
                <a:ea typeface="Calibri"/>
                <a:cs typeface="Calibri"/>
                <a:sym typeface="Calibri"/>
              </a:rPr>
              <a:t>. 2015 Survey available at: </a:t>
            </a:r>
            <a:r>
              <a:rPr lang="en-US" sz="1100" u="sng">
                <a:solidFill>
                  <a:schemeClr val="hlink"/>
                </a:solidFill>
                <a:latin typeface="Calibri"/>
                <a:ea typeface="Calibri"/>
                <a:cs typeface="Calibri"/>
                <a:sym typeface="Calibri"/>
                <a:hlinkClick r:id="rId4"/>
              </a:rPr>
              <a:t>http://www.ams.org/profession/data/cbms-survey/cbms2015-Report.pdf</a:t>
            </a:r>
            <a:endParaRPr sz="1100">
              <a:latin typeface="Calibri"/>
              <a:ea typeface="Calibri"/>
              <a:cs typeface="Calibri"/>
              <a:sym typeface="Calibri"/>
            </a:endParaRPr>
          </a:p>
          <a:p>
            <a:pPr marL="457200" lvl="0" indent="-298450" algn="l" rtl="0">
              <a:lnSpc>
                <a:spcPct val="100000"/>
              </a:lnSpc>
              <a:spcBef>
                <a:spcPts val="0"/>
              </a:spcBef>
              <a:spcAft>
                <a:spcPts val="0"/>
              </a:spcAft>
              <a:buSzPts val="1100"/>
              <a:buFont typeface="Calibri"/>
              <a:buChar char="●"/>
            </a:pPr>
            <a:r>
              <a:rPr lang="en-US" sz="1100">
                <a:latin typeface="Calibri"/>
                <a:ea typeface="Calibri"/>
                <a:cs typeface="Calibri"/>
                <a:sym typeface="Calibri"/>
              </a:rPr>
              <a:t>Fink, J.,  &amp; Jenkins, D. (2020). Unpacking Program Enrollments and Completion with Equity in MInd.</a:t>
            </a:r>
            <a:endParaRPr sz="1100">
              <a:latin typeface="Calibri"/>
              <a:ea typeface="Calibri"/>
              <a:cs typeface="Calibri"/>
              <a:sym typeface="Calibri"/>
            </a:endParaRPr>
          </a:p>
          <a:p>
            <a:pPr marL="457200" lvl="0" indent="-298450" algn="l" rtl="0">
              <a:lnSpc>
                <a:spcPct val="100000"/>
              </a:lnSpc>
              <a:spcBef>
                <a:spcPts val="0"/>
              </a:spcBef>
              <a:spcAft>
                <a:spcPts val="0"/>
              </a:spcAft>
              <a:buSzPts val="1100"/>
              <a:buFont typeface="Calibri"/>
              <a:buChar char="●"/>
            </a:pPr>
            <a:r>
              <a:rPr lang="en-US" sz="1100">
                <a:latin typeface="Calibri"/>
                <a:ea typeface="Calibri"/>
                <a:cs typeface="Calibri"/>
                <a:sym typeface="Calibri"/>
              </a:rPr>
              <a:t>Just Equations. (2019). Redesigning the Mathematics of Opportunity: Principles for Equitable Math Pathways To and Through College.</a:t>
            </a:r>
            <a:r>
              <a:rPr lang="en-US" sz="1100" u="sng">
                <a:solidFill>
                  <a:schemeClr val="hlink"/>
                </a:solidFill>
                <a:latin typeface="Calibri"/>
                <a:ea typeface="Calibri"/>
                <a:cs typeface="Calibri"/>
                <a:sym typeface="Calibri"/>
                <a:hlinkClick r:id="rId5"/>
              </a:rPr>
              <a:t>https://justequations.org/resource/redesigning-the-mathematics-of-opportunity-principles-for-equitable-math-pathways-to-and-through-college/</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US" sz="1100">
                <a:latin typeface="Calibri"/>
                <a:ea typeface="Calibri"/>
                <a:cs typeface="Calibri"/>
                <a:sym typeface="Calibri"/>
              </a:rPr>
              <a:t>Ran, F., &amp; Lin, Y. (2019). </a:t>
            </a:r>
            <a:r>
              <a:rPr lang="en-US" sz="1100"/>
              <a:t>The Effects of Corequisite Remediation: Evidence From a Statewide Reform in Tennessee. CCRC Working Paper No. 115</a:t>
            </a:r>
            <a:r>
              <a:rPr lang="en-US" sz="1100">
                <a:latin typeface="Calibri"/>
                <a:ea typeface="Calibri"/>
                <a:cs typeface="Calibri"/>
                <a:sym typeface="Calibri"/>
              </a:rPr>
              <a:t>.  </a:t>
            </a:r>
            <a:r>
              <a:rPr lang="en-US" sz="1100" u="sng">
                <a:solidFill>
                  <a:schemeClr val="hlink"/>
                </a:solidFill>
                <a:latin typeface="Calibri"/>
                <a:ea typeface="Calibri"/>
                <a:cs typeface="Calibri"/>
                <a:sym typeface="Calibri"/>
                <a:hlinkClick r:id="rId6"/>
              </a:rPr>
              <a:t>https://ccrc.tc.columbia.edu/publications/effects-corequisite-remediation-tennessee.html</a:t>
            </a:r>
            <a:endParaRPr sz="1100">
              <a:latin typeface="Calibri"/>
              <a:ea typeface="Calibri"/>
              <a:cs typeface="Calibri"/>
              <a:sym typeface="Calibri"/>
            </a:endParaRPr>
          </a:p>
          <a:p>
            <a:pPr marL="0" lvl="0" indent="0" algn="l" rtl="0">
              <a:spcBef>
                <a:spcPts val="1000"/>
              </a:spcBef>
              <a:spcAft>
                <a:spcPts val="0"/>
              </a:spcAft>
              <a:buNone/>
            </a:pPr>
            <a:endParaRPr sz="11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44011" y="172061"/>
            <a:ext cx="7886700" cy="99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900"/>
              <a:t>Welcome! Let’s get to know each other </a:t>
            </a:r>
            <a:br>
              <a:rPr lang="en-US" sz="2900"/>
            </a:br>
            <a:r>
              <a:rPr lang="en-US" sz="2900"/>
              <a:t>while we wait to start the webinar</a:t>
            </a:r>
            <a:endParaRPr sz="2900"/>
          </a:p>
        </p:txBody>
      </p:sp>
      <p:sp>
        <p:nvSpPr>
          <p:cNvPr id="73" name="Google Shape;73;p15"/>
          <p:cNvSpPr txBox="1">
            <a:spLocks noGrp="1"/>
          </p:cNvSpPr>
          <p:nvPr>
            <p:ph type="body" idx="1"/>
          </p:nvPr>
        </p:nvSpPr>
        <p:spPr>
          <a:xfrm>
            <a:off x="444011" y="1343635"/>
            <a:ext cx="7886700" cy="3492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500"/>
              <a:t>Please answer the questions below in the “Chat,” located at the bottom of you screen. </a:t>
            </a:r>
            <a:endParaRPr sz="2500"/>
          </a:p>
          <a:p>
            <a:pPr marL="457200" lvl="0" indent="-361950" algn="l" rtl="0">
              <a:lnSpc>
                <a:spcPct val="100000"/>
              </a:lnSpc>
              <a:spcBef>
                <a:spcPts val="0"/>
              </a:spcBef>
              <a:spcAft>
                <a:spcPts val="0"/>
              </a:spcAft>
              <a:buClr>
                <a:schemeClr val="dk1"/>
              </a:buClr>
              <a:buSzPts val="2100"/>
              <a:buChar char="❖"/>
            </a:pPr>
            <a:r>
              <a:rPr lang="en-US" sz="2100"/>
              <a:t>switch from panelists to all panelists and attendees </a:t>
            </a:r>
            <a:endParaRPr sz="2500"/>
          </a:p>
          <a:p>
            <a:pPr marL="0" lvl="0" indent="0" algn="l" rtl="0">
              <a:spcBef>
                <a:spcPts val="1000"/>
              </a:spcBef>
              <a:spcAft>
                <a:spcPts val="0"/>
              </a:spcAft>
              <a:buNone/>
            </a:pPr>
            <a:endParaRPr sz="2500"/>
          </a:p>
          <a:p>
            <a:pPr marL="0" lvl="0" indent="0" algn="l" rtl="0">
              <a:spcBef>
                <a:spcPts val="1000"/>
              </a:spcBef>
              <a:spcAft>
                <a:spcPts val="0"/>
              </a:spcAft>
              <a:buNone/>
            </a:pPr>
            <a:endParaRPr sz="2500"/>
          </a:p>
          <a:p>
            <a:pPr marL="0" lvl="0" indent="0" algn="l" rtl="0">
              <a:spcBef>
                <a:spcPts val="1000"/>
              </a:spcBef>
              <a:spcAft>
                <a:spcPts val="0"/>
              </a:spcAft>
              <a:buNone/>
            </a:pPr>
            <a:endParaRPr sz="2500"/>
          </a:p>
          <a:p>
            <a:pPr marL="914400" lvl="0" indent="-387350" algn="l" rtl="0">
              <a:spcBef>
                <a:spcPts val="1000"/>
              </a:spcBef>
              <a:spcAft>
                <a:spcPts val="0"/>
              </a:spcAft>
              <a:buSzPts val="2500"/>
              <a:buChar char="●"/>
            </a:pPr>
            <a:r>
              <a:rPr lang="en-US" sz="2500"/>
              <a:t>Where are you from? </a:t>
            </a:r>
            <a:endParaRPr sz="2500"/>
          </a:p>
          <a:p>
            <a:pPr marL="914400" lvl="0" indent="-387350" algn="l" rtl="0">
              <a:spcBef>
                <a:spcPts val="0"/>
              </a:spcBef>
              <a:spcAft>
                <a:spcPts val="0"/>
              </a:spcAft>
              <a:buSzPts val="2500"/>
              <a:buChar char="●"/>
            </a:pPr>
            <a:r>
              <a:rPr lang="en-US" sz="2500"/>
              <a:t>What attracted you to enroll in this webinar?</a:t>
            </a:r>
            <a:endParaRPr sz="2500"/>
          </a:p>
        </p:txBody>
      </p:sp>
      <p:pic>
        <p:nvPicPr>
          <p:cNvPr id="74" name="Google Shape;74;p15"/>
          <p:cNvPicPr preferRelativeResize="0"/>
          <p:nvPr/>
        </p:nvPicPr>
        <p:blipFill>
          <a:blip r:embed="rId3">
            <a:alphaModFix/>
          </a:blip>
          <a:stretch>
            <a:fillRect/>
          </a:stretch>
        </p:blipFill>
        <p:spPr>
          <a:xfrm>
            <a:off x="525750" y="2589148"/>
            <a:ext cx="5929517" cy="1253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What is Corequisite Remediation?</a:t>
            </a:r>
            <a:endParaRPr sz="4000"/>
          </a:p>
        </p:txBody>
      </p:sp>
      <p:sp>
        <p:nvSpPr>
          <p:cNvPr id="202" name="Google Shape;202;p33"/>
          <p:cNvSpPr txBox="1">
            <a:spLocks noGrp="1"/>
          </p:cNvSpPr>
          <p:nvPr>
            <p:ph type="body" idx="2"/>
          </p:nvPr>
        </p:nvSpPr>
        <p:spPr>
          <a:xfrm>
            <a:off x="392850" y="1574350"/>
            <a:ext cx="7794900" cy="3050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200" i="1"/>
              <a:t>Direct enrollment into a college level course alongside additional academic support in the same term</a:t>
            </a:r>
            <a:endParaRPr sz="2200" i="1"/>
          </a:p>
          <a:p>
            <a:pPr marL="0" lvl="0" indent="0" algn="l" rtl="0">
              <a:spcBef>
                <a:spcPts val="1000"/>
              </a:spcBef>
              <a:spcAft>
                <a:spcPts val="0"/>
              </a:spcAft>
              <a:buNone/>
            </a:pPr>
            <a:endParaRPr sz="2200"/>
          </a:p>
          <a:p>
            <a:pPr marL="0" lvl="0" indent="0" algn="l" rtl="0">
              <a:spcBef>
                <a:spcPts val="1000"/>
              </a:spcBef>
              <a:spcAft>
                <a:spcPts val="0"/>
              </a:spcAft>
              <a:buClr>
                <a:schemeClr val="dk1"/>
              </a:buClr>
              <a:buSzPts val="1100"/>
              <a:buFont typeface="Arial"/>
              <a:buNone/>
            </a:pPr>
            <a:r>
              <a:rPr lang="en-US" sz="2200"/>
              <a:t>Many different implementation models</a:t>
            </a:r>
            <a:endParaRPr sz="2200"/>
          </a:p>
          <a:p>
            <a:pPr marL="457200" lvl="0" indent="-349250" algn="l" rtl="0">
              <a:spcBef>
                <a:spcPts val="1000"/>
              </a:spcBef>
              <a:spcAft>
                <a:spcPts val="0"/>
              </a:spcAft>
              <a:buSzPts val="1900"/>
              <a:buChar char="●"/>
            </a:pPr>
            <a:r>
              <a:rPr lang="en-US" sz="1900"/>
              <a:t>Alignment of content and pedagogy</a:t>
            </a:r>
            <a:endParaRPr sz="1900"/>
          </a:p>
          <a:p>
            <a:pPr marL="457200" lvl="0" indent="-349250" algn="l" rtl="0">
              <a:spcBef>
                <a:spcPts val="0"/>
              </a:spcBef>
              <a:spcAft>
                <a:spcPts val="0"/>
              </a:spcAft>
              <a:buSzPts val="1900"/>
              <a:buChar char="●"/>
            </a:pPr>
            <a:r>
              <a:rPr lang="en-US" sz="1900"/>
              <a:t>Delivery mode</a:t>
            </a:r>
            <a:endParaRPr sz="1900"/>
          </a:p>
          <a:p>
            <a:pPr marL="457200" lvl="0" indent="-349250" algn="l" rtl="0">
              <a:spcBef>
                <a:spcPts val="0"/>
              </a:spcBef>
              <a:spcAft>
                <a:spcPts val="0"/>
              </a:spcAft>
              <a:buSzPts val="1900"/>
              <a:buChar char="●"/>
            </a:pPr>
            <a:r>
              <a:rPr lang="en-US" sz="1900"/>
              <a:t>Cohort</a:t>
            </a:r>
            <a:endParaRPr sz="1900"/>
          </a:p>
          <a:p>
            <a:pPr marL="0" lvl="0" indent="0" algn="l" rtl="0">
              <a:spcBef>
                <a:spcPts val="1000"/>
              </a:spcBef>
              <a:spcAft>
                <a:spcPts val="10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Why Corequisites?</a:t>
            </a:r>
            <a:endParaRPr sz="4200"/>
          </a:p>
        </p:txBody>
      </p:sp>
      <p:sp>
        <p:nvSpPr>
          <p:cNvPr id="208" name="Google Shape;208;p34"/>
          <p:cNvSpPr txBox="1">
            <a:spLocks noGrp="1"/>
          </p:cNvSpPr>
          <p:nvPr>
            <p:ph type="body" idx="2"/>
          </p:nvPr>
        </p:nvSpPr>
        <p:spPr>
          <a:xfrm>
            <a:off x="392850" y="1574350"/>
            <a:ext cx="7794900" cy="3050100"/>
          </a:xfrm>
          <a:prstGeom prst="rect">
            <a:avLst/>
          </a:prstGeom>
        </p:spPr>
        <p:txBody>
          <a:bodyPr spcFirstLastPara="1" wrap="square" lIns="91425" tIns="45700" rIns="91425" bIns="45700" anchor="t" anchorCtr="0">
            <a:noAutofit/>
          </a:bodyPr>
          <a:lstStyle/>
          <a:p>
            <a:pPr marL="457200" lvl="0" indent="-355600" algn="l" rtl="0">
              <a:spcBef>
                <a:spcPts val="0"/>
              </a:spcBef>
              <a:spcAft>
                <a:spcPts val="0"/>
              </a:spcAft>
              <a:buSzPts val="2000"/>
              <a:buChar char="●"/>
            </a:pPr>
            <a:r>
              <a:rPr lang="en-US"/>
              <a:t>Inaccuracy of placement mechanisms</a:t>
            </a:r>
            <a:endParaRPr/>
          </a:p>
          <a:p>
            <a:pPr marL="457200" lvl="0" indent="-355600" algn="l" rtl="0">
              <a:spcBef>
                <a:spcPts val="1000"/>
              </a:spcBef>
              <a:spcAft>
                <a:spcPts val="0"/>
              </a:spcAft>
              <a:buSzPts val="2000"/>
              <a:buChar char="●"/>
            </a:pPr>
            <a:r>
              <a:rPr lang="en-US"/>
              <a:t>Reduce course sequence (eliminating potential exit points) and increase student “momentum” in earning college credits</a:t>
            </a:r>
            <a:endParaRPr/>
          </a:p>
          <a:p>
            <a:pPr marL="457200" lvl="0" indent="-355600" algn="l" rtl="0">
              <a:spcBef>
                <a:spcPts val="1000"/>
              </a:spcBef>
              <a:spcAft>
                <a:spcPts val="0"/>
              </a:spcAft>
              <a:buSzPts val="2000"/>
              <a:buChar char="●"/>
            </a:pPr>
            <a:r>
              <a:rPr lang="en-US"/>
              <a:t>Reduce potential stigma and aversion; improve motivation</a:t>
            </a:r>
            <a:endParaRPr/>
          </a:p>
          <a:p>
            <a:pPr marL="457200" lvl="0" indent="-355600" algn="l" rtl="0">
              <a:spcBef>
                <a:spcPts val="1000"/>
              </a:spcBef>
              <a:spcAft>
                <a:spcPts val="1000"/>
              </a:spcAft>
              <a:buSzPts val="2000"/>
              <a:buChar char="●"/>
            </a:pPr>
            <a:r>
              <a:rPr lang="en-US"/>
              <a:t>In some implementations, content is more closely aligned to student interest and is less abstract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Do corequisites “work”?</a:t>
            </a:r>
            <a:endParaRPr sz="4200"/>
          </a:p>
        </p:txBody>
      </p:sp>
      <p:sp>
        <p:nvSpPr>
          <p:cNvPr id="214" name="Google Shape;214;p35"/>
          <p:cNvSpPr txBox="1">
            <a:spLocks noGrp="1"/>
          </p:cNvSpPr>
          <p:nvPr>
            <p:ph type="body" idx="2"/>
          </p:nvPr>
        </p:nvSpPr>
        <p:spPr>
          <a:xfrm>
            <a:off x="392850" y="1574350"/>
            <a:ext cx="7794900" cy="3050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Outcomes</a:t>
            </a:r>
            <a:endParaRPr/>
          </a:p>
          <a:p>
            <a:pPr marL="457200" lvl="0" indent="-349250" algn="l" rtl="0">
              <a:lnSpc>
                <a:spcPct val="100000"/>
              </a:lnSpc>
              <a:spcBef>
                <a:spcPts val="600"/>
              </a:spcBef>
              <a:spcAft>
                <a:spcPts val="0"/>
              </a:spcAft>
              <a:buSzPts val="1900"/>
              <a:buChar char="●"/>
            </a:pPr>
            <a:r>
              <a:rPr lang="en-US" sz="1900"/>
              <a:t>Passing college-level course within one year</a:t>
            </a:r>
            <a:endParaRPr sz="1900"/>
          </a:p>
          <a:p>
            <a:pPr marL="457200" lvl="0" indent="-349250" algn="l" rtl="0">
              <a:lnSpc>
                <a:spcPct val="100000"/>
              </a:lnSpc>
              <a:spcBef>
                <a:spcPts val="600"/>
              </a:spcBef>
              <a:spcAft>
                <a:spcPts val="0"/>
              </a:spcAft>
              <a:buSzPts val="1900"/>
              <a:buChar char="●"/>
            </a:pPr>
            <a:r>
              <a:rPr lang="en-US" sz="1900"/>
              <a:t>Subsequent course-taking and credit accumulation (GE, math)</a:t>
            </a:r>
            <a:endParaRPr sz="1900"/>
          </a:p>
          <a:p>
            <a:pPr marL="457200" lvl="0" indent="-349250" algn="l" rtl="0">
              <a:lnSpc>
                <a:spcPct val="100000"/>
              </a:lnSpc>
              <a:spcBef>
                <a:spcPts val="600"/>
              </a:spcBef>
              <a:spcAft>
                <a:spcPts val="600"/>
              </a:spcAft>
              <a:buSzPts val="1900"/>
              <a:buChar char="●"/>
            </a:pPr>
            <a:r>
              <a:rPr lang="en-US" sz="1900"/>
              <a:t>Graduation and transfer</a:t>
            </a:r>
            <a:endParaRPr sz="2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Do corequisites “work”?</a:t>
            </a:r>
            <a:endParaRPr sz="4200"/>
          </a:p>
        </p:txBody>
      </p:sp>
      <p:sp>
        <p:nvSpPr>
          <p:cNvPr id="220" name="Google Shape;220;p36"/>
          <p:cNvSpPr txBox="1">
            <a:spLocks noGrp="1"/>
          </p:cNvSpPr>
          <p:nvPr>
            <p:ph type="body" idx="2"/>
          </p:nvPr>
        </p:nvSpPr>
        <p:spPr>
          <a:xfrm>
            <a:off x="392850" y="1498150"/>
            <a:ext cx="7794900" cy="3050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Primary Studies</a:t>
            </a:r>
            <a:endParaRPr/>
          </a:p>
          <a:p>
            <a:pPr marL="0" lvl="0" indent="0" algn="l" rtl="0">
              <a:lnSpc>
                <a:spcPct val="100000"/>
              </a:lnSpc>
              <a:spcBef>
                <a:spcPts val="600"/>
              </a:spcBef>
              <a:spcAft>
                <a:spcPts val="0"/>
              </a:spcAft>
              <a:buNone/>
            </a:pPr>
            <a:r>
              <a:rPr lang="en-US" sz="1800" b="1"/>
              <a:t>Tennessee</a:t>
            </a:r>
            <a:r>
              <a:rPr lang="en-US" sz="1800"/>
              <a:t> </a:t>
            </a:r>
            <a:endParaRPr sz="1800"/>
          </a:p>
          <a:p>
            <a:pPr marL="457200" lvl="0" indent="-330200" algn="l" rtl="0">
              <a:lnSpc>
                <a:spcPct val="100000"/>
              </a:lnSpc>
              <a:spcBef>
                <a:spcPts val="600"/>
              </a:spcBef>
              <a:spcAft>
                <a:spcPts val="0"/>
              </a:spcAft>
              <a:buSzPts val="1600"/>
              <a:buChar char="●"/>
            </a:pPr>
            <a:r>
              <a:rPr lang="en-US" sz="1600"/>
              <a:t>System-wide implementation in the 13 colleges in TBR (2015)</a:t>
            </a:r>
            <a:endParaRPr sz="1600"/>
          </a:p>
          <a:p>
            <a:pPr marL="457200" lvl="0" indent="-330200" algn="l" rtl="0">
              <a:lnSpc>
                <a:spcPct val="100000"/>
              </a:lnSpc>
              <a:spcBef>
                <a:spcPts val="0"/>
              </a:spcBef>
              <a:spcAft>
                <a:spcPts val="0"/>
              </a:spcAft>
              <a:buSzPts val="1600"/>
              <a:buChar char="●"/>
            </a:pPr>
            <a:r>
              <a:rPr lang="en-US" sz="1600"/>
              <a:t>Regression discontinuity analysis incl longer term outcomes</a:t>
            </a:r>
            <a:endParaRPr sz="1600"/>
          </a:p>
          <a:p>
            <a:pPr marL="0" lvl="0" indent="0" algn="l" rtl="0">
              <a:lnSpc>
                <a:spcPct val="100000"/>
              </a:lnSpc>
              <a:spcBef>
                <a:spcPts val="600"/>
              </a:spcBef>
              <a:spcAft>
                <a:spcPts val="0"/>
              </a:spcAft>
              <a:buNone/>
            </a:pPr>
            <a:r>
              <a:rPr lang="en-US" sz="1800" b="1"/>
              <a:t>CUNY</a:t>
            </a:r>
            <a:endParaRPr sz="1800"/>
          </a:p>
          <a:p>
            <a:pPr marL="457200" lvl="0" indent="-330200" algn="l" rtl="0">
              <a:lnSpc>
                <a:spcPct val="100000"/>
              </a:lnSpc>
              <a:spcBef>
                <a:spcPts val="600"/>
              </a:spcBef>
              <a:spcAft>
                <a:spcPts val="0"/>
              </a:spcAft>
              <a:buSzPts val="1600"/>
              <a:buChar char="●"/>
            </a:pPr>
            <a:r>
              <a:rPr lang="en-US" sz="1600"/>
              <a:t>RCT with 3 colleges implementing Stat Coreq incl longer-term outcomes (2013)</a:t>
            </a:r>
            <a:endParaRPr sz="1600"/>
          </a:p>
          <a:p>
            <a:pPr marL="457200" lvl="0" indent="-330200" algn="l" rtl="0">
              <a:lnSpc>
                <a:spcPct val="100000"/>
              </a:lnSpc>
              <a:spcBef>
                <a:spcPts val="0"/>
              </a:spcBef>
              <a:spcAft>
                <a:spcPts val="0"/>
              </a:spcAft>
              <a:buSzPts val="1600"/>
              <a:buChar char="●"/>
            </a:pPr>
            <a:r>
              <a:rPr lang="en-US" sz="1600"/>
              <a:t>Additional PSM study of pass rates with 4 colleges (2013 - 2015)</a:t>
            </a:r>
            <a:endParaRPr sz="1600"/>
          </a:p>
          <a:p>
            <a:pPr marL="0" lvl="0" indent="0" algn="l" rtl="0">
              <a:lnSpc>
                <a:spcPct val="100000"/>
              </a:lnSpc>
              <a:spcBef>
                <a:spcPts val="600"/>
              </a:spcBef>
              <a:spcAft>
                <a:spcPts val="0"/>
              </a:spcAft>
              <a:buNone/>
            </a:pPr>
            <a:r>
              <a:rPr lang="en-US" sz="1800" b="1"/>
              <a:t>Texas</a:t>
            </a:r>
            <a:r>
              <a:rPr lang="en-US" sz="1800"/>
              <a:t> </a:t>
            </a:r>
            <a:endParaRPr sz="1600"/>
          </a:p>
          <a:p>
            <a:pPr marL="457200" lvl="0" indent="-330200" algn="l" rtl="0">
              <a:lnSpc>
                <a:spcPct val="100000"/>
              </a:lnSpc>
              <a:spcBef>
                <a:spcPts val="600"/>
              </a:spcBef>
              <a:spcAft>
                <a:spcPts val="0"/>
              </a:spcAft>
              <a:buSzPts val="1600"/>
              <a:buChar char="●"/>
            </a:pPr>
            <a:r>
              <a:rPr lang="en-US" sz="1600"/>
              <a:t>Regression discontinuity analysis in math incl longer term outcomes (2014 - 2016)</a:t>
            </a:r>
            <a:endParaRPr sz="1600"/>
          </a:p>
          <a:p>
            <a:pPr marL="457200" lvl="0" indent="-330200" algn="l" rtl="0">
              <a:lnSpc>
                <a:spcPct val="100000"/>
              </a:lnSpc>
              <a:spcBef>
                <a:spcPts val="0"/>
              </a:spcBef>
              <a:spcAft>
                <a:spcPts val="0"/>
              </a:spcAft>
              <a:buSzPts val="1600"/>
              <a:buChar char="●"/>
            </a:pPr>
            <a:r>
              <a:rPr lang="en-US" sz="1600"/>
              <a:t>RCT with 5 colleges in English (2016 - 2017)</a:t>
            </a:r>
            <a:endParaRPr sz="1600"/>
          </a:p>
          <a:p>
            <a:pPr marL="0" lvl="0" indent="0" algn="l" rtl="0">
              <a:lnSpc>
                <a:spcPct val="100000"/>
              </a:lnSpc>
              <a:spcBef>
                <a:spcPts val="600"/>
              </a:spcBef>
              <a:spcAft>
                <a:spcPts val="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Do corequisites “work”?</a:t>
            </a:r>
            <a:endParaRPr sz="4200"/>
          </a:p>
        </p:txBody>
      </p:sp>
      <p:sp>
        <p:nvSpPr>
          <p:cNvPr id="226" name="Google Shape;226;p37"/>
          <p:cNvSpPr txBox="1">
            <a:spLocks noGrp="1"/>
          </p:cNvSpPr>
          <p:nvPr>
            <p:ph type="body" idx="2"/>
          </p:nvPr>
        </p:nvSpPr>
        <p:spPr>
          <a:xfrm>
            <a:off x="392850" y="1377000"/>
            <a:ext cx="7794900" cy="3050100"/>
          </a:xfrm>
          <a:prstGeom prst="rect">
            <a:avLst/>
          </a:prstGeom>
        </p:spPr>
        <p:txBody>
          <a:bodyPr spcFirstLastPara="1" wrap="square" lIns="91425" tIns="45700" rIns="91425" bIns="45700" anchor="t" anchorCtr="0">
            <a:noAutofit/>
          </a:bodyPr>
          <a:lstStyle/>
          <a:p>
            <a:pPr marL="457200" lvl="0" indent="-349250" algn="l" rtl="0">
              <a:spcBef>
                <a:spcPts val="0"/>
              </a:spcBef>
              <a:spcAft>
                <a:spcPts val="0"/>
              </a:spcAft>
              <a:buSzPts val="1900"/>
              <a:buChar char="●"/>
            </a:pPr>
            <a:r>
              <a:rPr lang="en-US" sz="1900"/>
              <a:t>Passing college-level course within one year</a:t>
            </a:r>
            <a:endParaRPr sz="1900"/>
          </a:p>
          <a:p>
            <a:pPr marL="914400" lvl="1" indent="-336550" algn="l" rtl="0">
              <a:spcBef>
                <a:spcPts val="1000"/>
              </a:spcBef>
              <a:spcAft>
                <a:spcPts val="0"/>
              </a:spcAft>
              <a:buSzPts val="1700"/>
              <a:buChar char="○"/>
            </a:pPr>
            <a:r>
              <a:rPr lang="en-US" sz="1700"/>
              <a:t>TN, CUNY, TX: More likely to pass gateway math than prereq remediation</a:t>
            </a:r>
            <a:endParaRPr sz="1700"/>
          </a:p>
          <a:p>
            <a:pPr marL="457200" lvl="0" indent="-349250" algn="l" rtl="0">
              <a:spcBef>
                <a:spcPts val="1000"/>
              </a:spcBef>
              <a:spcAft>
                <a:spcPts val="0"/>
              </a:spcAft>
              <a:buSzPts val="1900"/>
              <a:buChar char="●"/>
            </a:pPr>
            <a:r>
              <a:rPr lang="en-US" sz="1900"/>
              <a:t>Subsequent course-taking and credit accumulation (GE, math)</a:t>
            </a:r>
            <a:endParaRPr sz="1900"/>
          </a:p>
          <a:p>
            <a:pPr marL="914400" lvl="1" indent="-336550" algn="l" rtl="0">
              <a:spcBef>
                <a:spcPts val="1000"/>
              </a:spcBef>
              <a:spcAft>
                <a:spcPts val="0"/>
              </a:spcAft>
              <a:buSzPts val="1700"/>
              <a:buChar char="○"/>
            </a:pPr>
            <a:r>
              <a:rPr lang="en-US" sz="1700"/>
              <a:t>TN, CUNY: More likely to enroll in and pass subsequent math course</a:t>
            </a:r>
            <a:endParaRPr sz="1700"/>
          </a:p>
          <a:p>
            <a:pPr marL="914400" lvl="1" indent="-336550" algn="l" rtl="0">
              <a:spcBef>
                <a:spcPts val="1000"/>
              </a:spcBef>
              <a:spcAft>
                <a:spcPts val="0"/>
              </a:spcAft>
              <a:buSzPts val="1700"/>
              <a:buChar char="○"/>
            </a:pPr>
            <a:r>
              <a:rPr lang="en-US" sz="1700"/>
              <a:t>CUNY: More likely to have passed GE reqs</a:t>
            </a:r>
            <a:endParaRPr sz="1700"/>
          </a:p>
          <a:p>
            <a:pPr marL="914400" lvl="1" indent="-336550" algn="l" rtl="0">
              <a:spcBef>
                <a:spcPts val="1000"/>
              </a:spcBef>
              <a:spcAft>
                <a:spcPts val="0"/>
              </a:spcAft>
              <a:buSzPts val="1700"/>
              <a:buChar char="○"/>
            </a:pPr>
            <a:r>
              <a:rPr lang="en-US" sz="1700"/>
              <a:t>TX: No significant impact on credit accumulation, progress to degree</a:t>
            </a:r>
            <a:endParaRPr sz="1700"/>
          </a:p>
          <a:p>
            <a:pPr marL="457200" lvl="0" indent="-349250" algn="l" rtl="0">
              <a:spcBef>
                <a:spcPts val="1000"/>
              </a:spcBef>
              <a:spcAft>
                <a:spcPts val="0"/>
              </a:spcAft>
              <a:buSzPts val="1900"/>
              <a:buChar char="●"/>
            </a:pPr>
            <a:r>
              <a:rPr lang="en-US" sz="1900"/>
              <a:t>Graduation and transfer</a:t>
            </a:r>
            <a:endParaRPr sz="1900"/>
          </a:p>
          <a:p>
            <a:pPr marL="914400" lvl="1" indent="-336550" algn="l" rtl="0">
              <a:spcBef>
                <a:spcPts val="1000"/>
              </a:spcBef>
              <a:spcAft>
                <a:spcPts val="0"/>
              </a:spcAft>
              <a:buSzPts val="1700"/>
              <a:buChar char="○"/>
            </a:pPr>
            <a:r>
              <a:rPr lang="en-US" sz="1700"/>
              <a:t>TN &amp; TX: No significant impacts on graduation and transfer</a:t>
            </a:r>
            <a:endParaRPr sz="1700"/>
          </a:p>
          <a:p>
            <a:pPr marL="914400" lvl="1" indent="-336550" algn="l" rtl="0">
              <a:spcBef>
                <a:spcPts val="1000"/>
              </a:spcBef>
              <a:spcAft>
                <a:spcPts val="1000"/>
              </a:spcAft>
              <a:buSzPts val="1700"/>
              <a:buChar char="○"/>
            </a:pPr>
            <a:r>
              <a:rPr lang="en-US" sz="1700"/>
              <a:t>CUNY: More likely to graduate </a:t>
            </a:r>
            <a:endParaRPr sz="19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t>Do corequisites “work”?</a:t>
            </a:r>
            <a:endParaRPr sz="4200"/>
          </a:p>
        </p:txBody>
      </p:sp>
      <p:sp>
        <p:nvSpPr>
          <p:cNvPr id="232" name="Google Shape;232;p38"/>
          <p:cNvSpPr txBox="1">
            <a:spLocks noGrp="1"/>
          </p:cNvSpPr>
          <p:nvPr>
            <p:ph type="body" idx="2"/>
          </p:nvPr>
        </p:nvSpPr>
        <p:spPr>
          <a:xfrm>
            <a:off x="392850" y="1377000"/>
            <a:ext cx="7794900" cy="3050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What can we take away?</a:t>
            </a:r>
            <a:endParaRPr/>
          </a:p>
          <a:p>
            <a:pPr marL="457200" lvl="0" indent="-342900" algn="l" rtl="0">
              <a:lnSpc>
                <a:spcPct val="100000"/>
              </a:lnSpc>
              <a:spcBef>
                <a:spcPts val="600"/>
              </a:spcBef>
              <a:spcAft>
                <a:spcPts val="0"/>
              </a:spcAft>
              <a:buSzPts val="1800"/>
              <a:buChar char="●"/>
            </a:pPr>
            <a:r>
              <a:rPr lang="en-US" sz="1800"/>
              <a:t>Corequisite remediation gets students through gateway math faster and just as well.</a:t>
            </a:r>
            <a:endParaRPr sz="1800"/>
          </a:p>
          <a:p>
            <a:pPr marL="457200" lvl="0" indent="-342900" algn="l" rtl="0">
              <a:lnSpc>
                <a:spcPct val="100000"/>
              </a:lnSpc>
              <a:spcBef>
                <a:spcPts val="600"/>
              </a:spcBef>
              <a:spcAft>
                <a:spcPts val="0"/>
              </a:spcAft>
              <a:buSzPts val="1800"/>
              <a:buChar char="●"/>
            </a:pPr>
            <a:r>
              <a:rPr lang="en-US" sz="1800"/>
              <a:t>Implementation with math pathways reforms may support longer-term effects.</a:t>
            </a:r>
            <a:endParaRPr sz="1800"/>
          </a:p>
          <a:p>
            <a:pPr marL="457200" lvl="0" indent="-342900" algn="l" rtl="0">
              <a:lnSpc>
                <a:spcPct val="100000"/>
              </a:lnSpc>
              <a:spcBef>
                <a:spcPts val="600"/>
              </a:spcBef>
              <a:spcAft>
                <a:spcPts val="600"/>
              </a:spcAft>
              <a:buSzPts val="1800"/>
              <a:buChar char="●"/>
            </a:pPr>
            <a:r>
              <a:rPr lang="en-US" sz="1800"/>
              <a:t>Improvements in transfer and completion depend on much more than just gateway course completion. Additional supports are needed.</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a:t>Corequisite Design &amp; Implementation</a:t>
            </a:r>
            <a:endParaRPr sz="3600"/>
          </a:p>
        </p:txBody>
      </p:sp>
      <p:sp>
        <p:nvSpPr>
          <p:cNvPr id="238" name="Google Shape;238;p39"/>
          <p:cNvSpPr txBox="1">
            <a:spLocks noGrp="1"/>
          </p:cNvSpPr>
          <p:nvPr>
            <p:ph type="body" idx="2"/>
          </p:nvPr>
        </p:nvSpPr>
        <p:spPr>
          <a:xfrm>
            <a:off x="392850" y="1574350"/>
            <a:ext cx="7794900" cy="3050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Growing consensus on principles of design and implementation:</a:t>
            </a:r>
            <a:endParaRPr/>
          </a:p>
          <a:p>
            <a:pPr marL="457200" lvl="0" indent="-342900" algn="l" rtl="0">
              <a:spcBef>
                <a:spcPts val="1000"/>
              </a:spcBef>
              <a:spcAft>
                <a:spcPts val="0"/>
              </a:spcAft>
              <a:buSzPts val="1800"/>
              <a:buChar char="●"/>
            </a:pPr>
            <a:r>
              <a:rPr lang="en-US" sz="1800"/>
              <a:t>Alignment with math pathways</a:t>
            </a:r>
            <a:endParaRPr sz="1800"/>
          </a:p>
          <a:p>
            <a:pPr marL="457200" lvl="0" indent="-342900" algn="l" rtl="0">
              <a:spcBef>
                <a:spcPts val="1000"/>
              </a:spcBef>
              <a:spcAft>
                <a:spcPts val="0"/>
              </a:spcAft>
              <a:buSzPts val="1800"/>
              <a:buChar char="●"/>
            </a:pPr>
            <a:r>
              <a:rPr lang="en-US" sz="1800"/>
              <a:t>Same college content and outcomes </a:t>
            </a:r>
            <a:endParaRPr sz="1800"/>
          </a:p>
          <a:p>
            <a:pPr marL="457200" lvl="0" indent="-342900" algn="l" rtl="0">
              <a:spcBef>
                <a:spcPts val="1000"/>
              </a:spcBef>
              <a:spcAft>
                <a:spcPts val="0"/>
              </a:spcAft>
              <a:buSzPts val="1800"/>
              <a:buChar char="●"/>
            </a:pPr>
            <a:r>
              <a:rPr lang="en-US" sz="1800"/>
              <a:t>Alignment of instructional approach in college and corequisite components</a:t>
            </a:r>
            <a:endParaRPr sz="1800"/>
          </a:p>
          <a:p>
            <a:pPr marL="457200" lvl="0" indent="-342900" algn="l" rtl="0">
              <a:spcBef>
                <a:spcPts val="1000"/>
              </a:spcBef>
              <a:spcAft>
                <a:spcPts val="0"/>
              </a:spcAft>
              <a:buSzPts val="1800"/>
              <a:buChar char="●"/>
            </a:pPr>
            <a:r>
              <a:rPr lang="en-US" sz="1800"/>
              <a:t>Corequisite support tailored for the college level course</a:t>
            </a:r>
            <a:endParaRPr sz="1800"/>
          </a:p>
          <a:p>
            <a:pPr marL="457200" lvl="0" indent="-342900" algn="l" rtl="0">
              <a:spcBef>
                <a:spcPts val="1000"/>
              </a:spcBef>
              <a:spcAft>
                <a:spcPts val="0"/>
              </a:spcAft>
              <a:buSzPts val="1800"/>
              <a:buChar char="●"/>
            </a:pPr>
            <a:r>
              <a:rPr lang="en-US" sz="1800"/>
              <a:t>Attention to mindset, sense of belonging, relevance and other SEL factors</a:t>
            </a:r>
            <a:endParaRPr sz="1800"/>
          </a:p>
          <a:p>
            <a:pPr marL="457200" lvl="0" indent="-342900" algn="l" rtl="0">
              <a:spcBef>
                <a:spcPts val="1000"/>
              </a:spcBef>
              <a:spcAft>
                <a:spcPts val="1000"/>
              </a:spcAft>
              <a:buSzPts val="1800"/>
              <a:buChar char="●"/>
            </a:pPr>
            <a:r>
              <a:rPr lang="en-US" sz="1800"/>
              <a:t>Explicit attention to equitable participation and outcomes</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42"/>
        <p:cNvGrpSpPr/>
        <p:nvPr/>
      </p:nvGrpSpPr>
      <p:grpSpPr>
        <a:xfrm>
          <a:off x="0" y="0"/>
          <a:ext cx="0" cy="0"/>
          <a:chOff x="0" y="0"/>
          <a:chExt cx="0" cy="0"/>
        </a:xfrm>
      </p:grpSpPr>
      <p:grpSp>
        <p:nvGrpSpPr>
          <p:cNvPr id="243" name="Google Shape;243;p40"/>
          <p:cNvGrpSpPr/>
          <p:nvPr/>
        </p:nvGrpSpPr>
        <p:grpSpPr>
          <a:xfrm>
            <a:off x="3851101" y="239008"/>
            <a:ext cx="4634262" cy="4665453"/>
            <a:chOff x="0" y="680"/>
            <a:chExt cx="6089700" cy="5570690"/>
          </a:xfrm>
        </p:grpSpPr>
        <p:cxnSp>
          <p:nvCxnSpPr>
            <p:cNvPr id="244" name="Google Shape;244;p40"/>
            <p:cNvCxnSpPr/>
            <p:nvPr/>
          </p:nvCxnSpPr>
          <p:spPr>
            <a:xfrm>
              <a:off x="0" y="680"/>
              <a:ext cx="6089700" cy="0"/>
            </a:xfrm>
            <a:prstGeom prst="straightConnector1">
              <a:avLst/>
            </a:prstGeom>
            <a:solidFill>
              <a:srgbClr val="A0D8D0"/>
            </a:solidFill>
            <a:ln w="12700" cap="flat" cmpd="sng">
              <a:solidFill>
                <a:srgbClr val="A0D8D0"/>
              </a:solidFill>
              <a:prstDash val="solid"/>
              <a:miter lim="800000"/>
              <a:headEnd type="none" w="sm" len="sm"/>
              <a:tailEnd type="none" w="sm" len="sm"/>
            </a:ln>
          </p:spPr>
        </p:cxnSp>
        <p:sp>
          <p:nvSpPr>
            <p:cNvPr id="245" name="Google Shape;245;p40"/>
            <p:cNvSpPr/>
            <p:nvPr/>
          </p:nvSpPr>
          <p:spPr>
            <a:xfrm>
              <a:off x="0" y="680"/>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txBox="1"/>
            <p:nvPr/>
          </p:nvSpPr>
          <p:spPr>
            <a:xfrm>
              <a:off x="0" y="680"/>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Active, collaborative learning</a:t>
              </a:r>
              <a:endParaRPr sz="700"/>
            </a:p>
          </p:txBody>
        </p:sp>
        <p:cxnSp>
          <p:nvCxnSpPr>
            <p:cNvPr id="247" name="Google Shape;247;p40"/>
            <p:cNvCxnSpPr/>
            <p:nvPr/>
          </p:nvCxnSpPr>
          <p:spPr>
            <a:xfrm>
              <a:off x="0" y="619654"/>
              <a:ext cx="6089700" cy="0"/>
            </a:xfrm>
            <a:prstGeom prst="straightConnector1">
              <a:avLst/>
            </a:prstGeom>
            <a:solidFill>
              <a:srgbClr val="1875BC"/>
            </a:solidFill>
            <a:ln w="12700" cap="flat" cmpd="sng">
              <a:solidFill>
                <a:srgbClr val="1875BC"/>
              </a:solidFill>
              <a:prstDash val="solid"/>
              <a:miter lim="800000"/>
              <a:headEnd type="none" w="sm" len="sm"/>
              <a:tailEnd type="none" w="sm" len="sm"/>
            </a:ln>
          </p:spPr>
        </p:cxnSp>
        <p:sp>
          <p:nvSpPr>
            <p:cNvPr id="248" name="Google Shape;248;p40"/>
            <p:cNvSpPr/>
            <p:nvPr/>
          </p:nvSpPr>
          <p:spPr>
            <a:xfrm>
              <a:off x="0" y="619654"/>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txBox="1"/>
            <p:nvPr/>
          </p:nvSpPr>
          <p:spPr>
            <a:xfrm>
              <a:off x="0" y="619654"/>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Productive struggle</a:t>
              </a:r>
              <a:endParaRPr sz="700"/>
            </a:p>
          </p:txBody>
        </p:sp>
        <p:cxnSp>
          <p:nvCxnSpPr>
            <p:cNvPr id="250" name="Google Shape;250;p40"/>
            <p:cNvCxnSpPr/>
            <p:nvPr/>
          </p:nvCxnSpPr>
          <p:spPr>
            <a:xfrm>
              <a:off x="0" y="1238627"/>
              <a:ext cx="6089700" cy="0"/>
            </a:xfrm>
            <a:prstGeom prst="straightConnector1">
              <a:avLst/>
            </a:prstGeom>
            <a:solidFill>
              <a:srgbClr val="7D3C98"/>
            </a:solidFill>
            <a:ln w="12700" cap="flat" cmpd="sng">
              <a:solidFill>
                <a:srgbClr val="7D3C98"/>
              </a:solidFill>
              <a:prstDash val="solid"/>
              <a:miter lim="800000"/>
              <a:headEnd type="none" w="sm" len="sm"/>
              <a:tailEnd type="none" w="sm" len="sm"/>
            </a:ln>
          </p:spPr>
        </p:cxnSp>
        <p:sp>
          <p:nvSpPr>
            <p:cNvPr id="251" name="Google Shape;251;p40"/>
            <p:cNvSpPr/>
            <p:nvPr/>
          </p:nvSpPr>
          <p:spPr>
            <a:xfrm>
              <a:off x="0" y="1238627"/>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txBox="1"/>
            <p:nvPr/>
          </p:nvSpPr>
          <p:spPr>
            <a:xfrm>
              <a:off x="0" y="1238627"/>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Rich authentic contexts</a:t>
              </a:r>
              <a:endParaRPr sz="700"/>
            </a:p>
          </p:txBody>
        </p:sp>
        <p:cxnSp>
          <p:nvCxnSpPr>
            <p:cNvPr id="253" name="Google Shape;253;p40"/>
            <p:cNvCxnSpPr/>
            <p:nvPr/>
          </p:nvCxnSpPr>
          <p:spPr>
            <a:xfrm>
              <a:off x="0" y="1857601"/>
              <a:ext cx="6089700" cy="0"/>
            </a:xfrm>
            <a:prstGeom prst="straightConnector1">
              <a:avLst/>
            </a:prstGeom>
            <a:solidFill>
              <a:srgbClr val="F06421"/>
            </a:solidFill>
            <a:ln w="12700" cap="flat" cmpd="sng">
              <a:solidFill>
                <a:srgbClr val="F06421"/>
              </a:solidFill>
              <a:prstDash val="solid"/>
              <a:miter lim="800000"/>
              <a:headEnd type="none" w="sm" len="sm"/>
              <a:tailEnd type="none" w="sm" len="sm"/>
            </a:ln>
          </p:spPr>
        </p:cxnSp>
        <p:sp>
          <p:nvSpPr>
            <p:cNvPr id="254" name="Google Shape;254;p40"/>
            <p:cNvSpPr/>
            <p:nvPr/>
          </p:nvSpPr>
          <p:spPr>
            <a:xfrm>
              <a:off x="0" y="1857601"/>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txBox="1"/>
            <p:nvPr/>
          </p:nvSpPr>
          <p:spPr>
            <a:xfrm>
              <a:off x="0" y="1857601"/>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Explicit connections to concepts</a:t>
              </a:r>
              <a:endParaRPr sz="700"/>
            </a:p>
          </p:txBody>
        </p:sp>
        <p:cxnSp>
          <p:nvCxnSpPr>
            <p:cNvPr id="256" name="Google Shape;256;p40"/>
            <p:cNvCxnSpPr/>
            <p:nvPr/>
          </p:nvCxnSpPr>
          <p:spPr>
            <a:xfrm>
              <a:off x="0" y="2476575"/>
              <a:ext cx="6089700" cy="0"/>
            </a:xfrm>
            <a:prstGeom prst="straightConnector1">
              <a:avLst/>
            </a:prstGeom>
            <a:solidFill>
              <a:srgbClr val="70AD47"/>
            </a:solidFill>
            <a:ln w="12700" cap="flat" cmpd="sng">
              <a:solidFill>
                <a:srgbClr val="70AD47"/>
              </a:solidFill>
              <a:prstDash val="solid"/>
              <a:miter lim="800000"/>
              <a:headEnd type="none" w="sm" len="sm"/>
              <a:tailEnd type="none" w="sm" len="sm"/>
            </a:ln>
          </p:spPr>
        </p:cxnSp>
        <p:sp>
          <p:nvSpPr>
            <p:cNvPr id="257" name="Google Shape;257;p40"/>
            <p:cNvSpPr/>
            <p:nvPr/>
          </p:nvSpPr>
          <p:spPr>
            <a:xfrm>
              <a:off x="0" y="2476575"/>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txBox="1"/>
            <p:nvPr/>
          </p:nvSpPr>
          <p:spPr>
            <a:xfrm>
              <a:off x="0" y="2476575"/>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Deliberate practice</a:t>
              </a:r>
              <a:endParaRPr sz="700"/>
            </a:p>
          </p:txBody>
        </p:sp>
        <p:cxnSp>
          <p:nvCxnSpPr>
            <p:cNvPr id="259" name="Google Shape;259;p40"/>
            <p:cNvCxnSpPr/>
            <p:nvPr/>
          </p:nvCxnSpPr>
          <p:spPr>
            <a:xfrm>
              <a:off x="0" y="3095549"/>
              <a:ext cx="6089700" cy="0"/>
            </a:xfrm>
            <a:prstGeom prst="straightConnector1">
              <a:avLst/>
            </a:prstGeom>
            <a:solidFill>
              <a:srgbClr val="A0D8D0"/>
            </a:solidFill>
            <a:ln w="12700" cap="flat" cmpd="sng">
              <a:solidFill>
                <a:srgbClr val="A0D8D0"/>
              </a:solidFill>
              <a:prstDash val="solid"/>
              <a:miter lim="800000"/>
              <a:headEnd type="none" w="sm" len="sm"/>
              <a:tailEnd type="none" w="sm" len="sm"/>
            </a:ln>
          </p:spPr>
        </p:cxnSp>
        <p:sp>
          <p:nvSpPr>
            <p:cNvPr id="260" name="Google Shape;260;p40"/>
            <p:cNvSpPr/>
            <p:nvPr/>
          </p:nvSpPr>
          <p:spPr>
            <a:xfrm>
              <a:off x="0" y="3095549"/>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txBox="1"/>
            <p:nvPr/>
          </p:nvSpPr>
          <p:spPr>
            <a:xfrm>
              <a:off x="0" y="3095549"/>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Social-emotional learning supports</a:t>
              </a:r>
              <a:endParaRPr sz="700"/>
            </a:p>
          </p:txBody>
        </p:sp>
        <p:cxnSp>
          <p:nvCxnSpPr>
            <p:cNvPr id="262" name="Google Shape;262;p40"/>
            <p:cNvCxnSpPr/>
            <p:nvPr/>
          </p:nvCxnSpPr>
          <p:spPr>
            <a:xfrm>
              <a:off x="0" y="3714523"/>
              <a:ext cx="6089700" cy="0"/>
            </a:xfrm>
            <a:prstGeom prst="straightConnector1">
              <a:avLst/>
            </a:prstGeom>
            <a:solidFill>
              <a:srgbClr val="1875BC"/>
            </a:solidFill>
            <a:ln w="12700" cap="flat" cmpd="sng">
              <a:solidFill>
                <a:srgbClr val="1875BC"/>
              </a:solidFill>
              <a:prstDash val="solid"/>
              <a:miter lim="800000"/>
              <a:headEnd type="none" w="sm" len="sm"/>
              <a:tailEnd type="none" w="sm" len="sm"/>
            </a:ln>
          </p:spPr>
        </p:cxnSp>
        <p:sp>
          <p:nvSpPr>
            <p:cNvPr id="263" name="Google Shape;263;p40"/>
            <p:cNvSpPr/>
            <p:nvPr/>
          </p:nvSpPr>
          <p:spPr>
            <a:xfrm>
              <a:off x="0" y="3714523"/>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txBox="1"/>
            <p:nvPr/>
          </p:nvSpPr>
          <p:spPr>
            <a:xfrm>
              <a:off x="0" y="3714523"/>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Language and literacy supports</a:t>
              </a:r>
              <a:endParaRPr sz="700"/>
            </a:p>
          </p:txBody>
        </p:sp>
        <p:cxnSp>
          <p:nvCxnSpPr>
            <p:cNvPr id="265" name="Google Shape;265;p40"/>
            <p:cNvCxnSpPr/>
            <p:nvPr/>
          </p:nvCxnSpPr>
          <p:spPr>
            <a:xfrm>
              <a:off x="0" y="4333497"/>
              <a:ext cx="6089700" cy="0"/>
            </a:xfrm>
            <a:prstGeom prst="straightConnector1">
              <a:avLst/>
            </a:prstGeom>
            <a:solidFill>
              <a:srgbClr val="7D3C98"/>
            </a:solidFill>
            <a:ln w="12700" cap="flat" cmpd="sng">
              <a:solidFill>
                <a:srgbClr val="7D3C98"/>
              </a:solidFill>
              <a:prstDash val="solid"/>
              <a:miter lim="800000"/>
              <a:headEnd type="none" w="sm" len="sm"/>
              <a:tailEnd type="none" w="sm" len="sm"/>
            </a:ln>
          </p:spPr>
        </p:cxnSp>
        <p:sp>
          <p:nvSpPr>
            <p:cNvPr id="266" name="Google Shape;266;p40"/>
            <p:cNvSpPr/>
            <p:nvPr/>
          </p:nvSpPr>
          <p:spPr>
            <a:xfrm>
              <a:off x="0" y="4333497"/>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txBox="1"/>
            <p:nvPr/>
          </p:nvSpPr>
          <p:spPr>
            <a:xfrm>
              <a:off x="0" y="4333497"/>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Flexibility of implementation</a:t>
              </a:r>
              <a:endParaRPr sz="700"/>
            </a:p>
          </p:txBody>
        </p:sp>
        <p:cxnSp>
          <p:nvCxnSpPr>
            <p:cNvPr id="268" name="Google Shape;268;p40"/>
            <p:cNvCxnSpPr/>
            <p:nvPr/>
          </p:nvCxnSpPr>
          <p:spPr>
            <a:xfrm>
              <a:off x="0" y="4952470"/>
              <a:ext cx="6089700" cy="0"/>
            </a:xfrm>
            <a:prstGeom prst="straightConnector1">
              <a:avLst/>
            </a:prstGeom>
            <a:solidFill>
              <a:srgbClr val="F06421"/>
            </a:solidFill>
            <a:ln w="12700" cap="flat" cmpd="sng">
              <a:solidFill>
                <a:srgbClr val="F06421"/>
              </a:solidFill>
              <a:prstDash val="solid"/>
              <a:miter lim="800000"/>
              <a:headEnd type="none" w="sm" len="sm"/>
              <a:tailEnd type="none" w="sm" len="sm"/>
            </a:ln>
          </p:spPr>
        </p:cxnSp>
        <p:sp>
          <p:nvSpPr>
            <p:cNvPr id="269" name="Google Shape;269;p40"/>
            <p:cNvSpPr/>
            <p:nvPr/>
          </p:nvSpPr>
          <p:spPr>
            <a:xfrm>
              <a:off x="0" y="4952470"/>
              <a:ext cx="60897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txBox="1"/>
            <p:nvPr/>
          </p:nvSpPr>
          <p:spPr>
            <a:xfrm>
              <a:off x="0" y="4952470"/>
              <a:ext cx="6089700" cy="6189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2C2C2C"/>
                </a:buClr>
                <a:buSzPts val="2700"/>
                <a:buFont typeface="Calibri"/>
                <a:buNone/>
              </a:pPr>
              <a:r>
                <a:rPr lang="en-US" sz="2000">
                  <a:solidFill>
                    <a:srgbClr val="2C2C2C"/>
                  </a:solidFill>
                  <a:latin typeface="Calibri"/>
                  <a:ea typeface="Calibri"/>
                  <a:cs typeface="Calibri"/>
                  <a:sym typeface="Calibri"/>
                </a:rPr>
                <a:t>Guides for recommended use of materials</a:t>
              </a:r>
              <a:endParaRPr sz="700"/>
            </a:p>
          </p:txBody>
        </p:sp>
      </p:grpSp>
      <p:sp>
        <p:nvSpPr>
          <p:cNvPr id="271" name="Google Shape;271;p40"/>
          <p:cNvSpPr txBox="1"/>
          <p:nvPr/>
        </p:nvSpPr>
        <p:spPr>
          <a:xfrm>
            <a:off x="274150" y="237125"/>
            <a:ext cx="3276900" cy="4606200"/>
          </a:xfrm>
          <a:prstGeom prst="rect">
            <a:avLst/>
          </a:prstGeom>
          <a:solidFill>
            <a:srgbClr val="14487E"/>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3100">
                <a:solidFill>
                  <a:srgbClr val="FFFFFF"/>
                </a:solidFill>
                <a:latin typeface="Calibri"/>
                <a:ea typeface="Calibri"/>
                <a:cs typeface="Calibri"/>
                <a:sym typeface="Calibri"/>
              </a:rPr>
              <a:t>Carnegie </a:t>
            </a:r>
            <a:br>
              <a:rPr lang="en-US" sz="3100">
                <a:solidFill>
                  <a:srgbClr val="FFFFFF"/>
                </a:solidFill>
                <a:latin typeface="Calibri"/>
                <a:ea typeface="Calibri"/>
                <a:cs typeface="Calibri"/>
                <a:sym typeface="Calibri"/>
              </a:rPr>
            </a:br>
            <a:r>
              <a:rPr lang="en-US" sz="3100">
                <a:solidFill>
                  <a:srgbClr val="FFFFFF"/>
                </a:solidFill>
                <a:latin typeface="Calibri"/>
                <a:ea typeface="Calibri"/>
                <a:cs typeface="Calibri"/>
                <a:sym typeface="Calibri"/>
              </a:rPr>
              <a:t>Math Pathways Corequisite Design</a:t>
            </a:r>
            <a:endParaRPr sz="3100">
              <a:solidFill>
                <a:srgbClr val="2C2C2C"/>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1"/>
          <p:cNvSpPr txBox="1">
            <a:spLocks noGrp="1"/>
          </p:cNvSpPr>
          <p:nvPr>
            <p:ph type="title"/>
          </p:nvPr>
        </p:nvSpPr>
        <p:spPr>
          <a:xfrm>
            <a:off x="444011" y="248261"/>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a:t>Elements of Effective Design</a:t>
            </a:r>
            <a:endParaRPr sz="3400"/>
          </a:p>
        </p:txBody>
      </p:sp>
      <p:pic>
        <p:nvPicPr>
          <p:cNvPr id="277" name="Google Shape;277;p41"/>
          <p:cNvPicPr preferRelativeResize="0"/>
          <p:nvPr/>
        </p:nvPicPr>
        <p:blipFill>
          <a:blip r:embed="rId3">
            <a:alphaModFix/>
          </a:blip>
          <a:stretch>
            <a:fillRect/>
          </a:stretch>
        </p:blipFill>
        <p:spPr>
          <a:xfrm>
            <a:off x="596250" y="1365999"/>
            <a:ext cx="6403125" cy="2925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444011" y="248261"/>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a:t>Suggestions for Implementation</a:t>
            </a:r>
            <a:endParaRPr sz="3400"/>
          </a:p>
        </p:txBody>
      </p:sp>
      <p:pic>
        <p:nvPicPr>
          <p:cNvPr id="283" name="Google Shape;283;p42" descr="Thought bubble"/>
          <p:cNvPicPr preferRelativeResize="0"/>
          <p:nvPr/>
        </p:nvPicPr>
        <p:blipFill rotWithShape="1">
          <a:blip r:embed="rId3">
            <a:alphaModFix/>
          </a:blip>
          <a:srcRect/>
          <a:stretch/>
        </p:blipFill>
        <p:spPr>
          <a:xfrm>
            <a:off x="638511" y="3100104"/>
            <a:ext cx="496445" cy="500370"/>
          </a:xfrm>
          <a:prstGeom prst="rect">
            <a:avLst/>
          </a:prstGeom>
          <a:noFill/>
          <a:ln>
            <a:noFill/>
          </a:ln>
        </p:spPr>
      </p:pic>
      <p:pic>
        <p:nvPicPr>
          <p:cNvPr id="284" name="Google Shape;284;p42"/>
          <p:cNvPicPr preferRelativeResize="0"/>
          <p:nvPr/>
        </p:nvPicPr>
        <p:blipFill>
          <a:blip r:embed="rId4">
            <a:alphaModFix/>
          </a:blip>
          <a:stretch>
            <a:fillRect/>
          </a:stretch>
        </p:blipFill>
        <p:spPr>
          <a:xfrm>
            <a:off x="601556" y="1394561"/>
            <a:ext cx="6667500" cy="3514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1" y="2379028"/>
            <a:ext cx="8185200" cy="10674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100"/>
              <a:buFont typeface="Calibri"/>
              <a:buNone/>
            </a:pPr>
            <a:r>
              <a:rPr lang="en-US" sz="1500">
                <a:solidFill>
                  <a:schemeClr val="dk1"/>
                </a:solidFill>
              </a:rPr>
              <a:t>Connie Richardson, The Charles A. Dana Center</a:t>
            </a:r>
            <a:endParaRPr sz="1500"/>
          </a:p>
          <a:p>
            <a:pPr marL="0" lvl="0" indent="0" algn="ctr" rtl="0">
              <a:lnSpc>
                <a:spcPct val="90000"/>
              </a:lnSpc>
              <a:spcBef>
                <a:spcPts val="0"/>
              </a:spcBef>
              <a:spcAft>
                <a:spcPts val="0"/>
              </a:spcAft>
              <a:buClr>
                <a:schemeClr val="dk1"/>
              </a:buClr>
              <a:buSzPts val="4100"/>
              <a:buFont typeface="Calibri"/>
              <a:buNone/>
            </a:pPr>
            <a:r>
              <a:rPr lang="en-US" sz="1500"/>
              <a:t>Ann Edwards, Carnegie Math Pathways, WestEd</a:t>
            </a:r>
            <a:endParaRPr sz="1500"/>
          </a:p>
          <a:p>
            <a:pPr marL="0" lvl="0" indent="0" algn="ctr" rtl="0">
              <a:spcBef>
                <a:spcPts val="0"/>
              </a:spcBef>
              <a:spcAft>
                <a:spcPts val="0"/>
              </a:spcAft>
              <a:buClr>
                <a:schemeClr val="dk1"/>
              </a:buClr>
              <a:buSzPts val="4100"/>
              <a:buFont typeface="Calibri"/>
              <a:buNone/>
            </a:pPr>
            <a:r>
              <a:rPr lang="en-US" sz="1500">
                <a:solidFill>
                  <a:schemeClr val="dk1"/>
                </a:solidFill>
              </a:rPr>
              <a:t>Helen Burn, Highline College</a:t>
            </a:r>
            <a:endParaRPr sz="1500"/>
          </a:p>
        </p:txBody>
      </p:sp>
      <p:sp>
        <p:nvSpPr>
          <p:cNvPr id="80" name="Google Shape;80;p16"/>
          <p:cNvSpPr txBox="1">
            <a:spLocks noGrp="1"/>
          </p:cNvSpPr>
          <p:nvPr>
            <p:ph type="body" idx="1"/>
          </p:nvPr>
        </p:nvSpPr>
        <p:spPr>
          <a:xfrm>
            <a:off x="113375" y="3718426"/>
            <a:ext cx="7886700" cy="967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1800"/>
              <a:buNone/>
            </a:pPr>
            <a:r>
              <a:rPr lang="en-US" sz="1600" b="1"/>
              <a:t>Presenters</a:t>
            </a:r>
            <a:endParaRPr sz="1600" b="1"/>
          </a:p>
          <a:p>
            <a:pPr marL="0" lvl="0" indent="0" algn="ctr" rtl="0">
              <a:lnSpc>
                <a:spcPct val="90000"/>
              </a:lnSpc>
              <a:spcBef>
                <a:spcPts val="800"/>
              </a:spcBef>
              <a:spcAft>
                <a:spcPts val="0"/>
              </a:spcAft>
              <a:buClr>
                <a:schemeClr val="dk1"/>
              </a:buClr>
              <a:buSzPts val="1800"/>
              <a:buNone/>
            </a:pPr>
            <a:endParaRPr sz="1600" b="1"/>
          </a:p>
          <a:p>
            <a:pPr marL="0" lvl="0" indent="0" algn="ctr" rtl="0">
              <a:lnSpc>
                <a:spcPct val="90000"/>
              </a:lnSpc>
              <a:spcBef>
                <a:spcPts val="800"/>
              </a:spcBef>
              <a:spcAft>
                <a:spcPts val="0"/>
              </a:spcAft>
              <a:buClr>
                <a:schemeClr val="dk1"/>
              </a:buClr>
              <a:buSzPts val="1800"/>
              <a:buNone/>
            </a:pPr>
            <a:r>
              <a:rPr lang="en-US" sz="1600" b="1"/>
              <a:t>Sponsored by the National Math Summit</a:t>
            </a:r>
            <a:endParaRPr sz="1600" b="1"/>
          </a:p>
          <a:p>
            <a:pPr marL="0" lvl="0" indent="0" algn="ctr" rtl="0">
              <a:lnSpc>
                <a:spcPct val="90000"/>
              </a:lnSpc>
              <a:spcBef>
                <a:spcPts val="800"/>
              </a:spcBef>
              <a:spcAft>
                <a:spcPts val="0"/>
              </a:spcAft>
              <a:buClr>
                <a:schemeClr val="dk1"/>
              </a:buClr>
              <a:buSzPts val="1800"/>
              <a:buNone/>
            </a:pPr>
            <a:endParaRPr sz="1600"/>
          </a:p>
          <a:p>
            <a:pPr marL="0" lvl="0" indent="0" algn="ctr" rtl="0">
              <a:lnSpc>
                <a:spcPct val="90000"/>
              </a:lnSpc>
              <a:spcBef>
                <a:spcPts val="800"/>
              </a:spcBef>
              <a:spcAft>
                <a:spcPts val="0"/>
              </a:spcAft>
              <a:buClr>
                <a:schemeClr val="dk1"/>
              </a:buClr>
              <a:buSzPts val="1800"/>
              <a:buNone/>
            </a:pP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3"/>
          <p:cNvSpPr txBox="1">
            <a:spLocks noGrp="1"/>
          </p:cNvSpPr>
          <p:nvPr>
            <p:ph type="title"/>
          </p:nvPr>
        </p:nvSpPr>
        <p:spPr>
          <a:xfrm>
            <a:off x="444011" y="248261"/>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we still need to learn</a:t>
            </a:r>
            <a:endParaRPr/>
          </a:p>
        </p:txBody>
      </p:sp>
      <p:sp>
        <p:nvSpPr>
          <p:cNvPr id="290" name="Google Shape;290;p43"/>
          <p:cNvSpPr txBox="1">
            <a:spLocks noGrp="1"/>
          </p:cNvSpPr>
          <p:nvPr>
            <p:ph type="body" idx="1"/>
          </p:nvPr>
        </p:nvSpPr>
        <p:spPr>
          <a:xfrm>
            <a:off x="444011" y="1343635"/>
            <a:ext cx="7886700" cy="34920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500"/>
              <a:t>What works for whom under what conditions?</a:t>
            </a:r>
            <a:endParaRPr sz="2500"/>
          </a:p>
          <a:p>
            <a:pPr marL="457200" lvl="0" indent="-342900" algn="l" rtl="0">
              <a:lnSpc>
                <a:spcPct val="115000"/>
              </a:lnSpc>
              <a:spcBef>
                <a:spcPts val="1000"/>
              </a:spcBef>
              <a:spcAft>
                <a:spcPts val="0"/>
              </a:spcAft>
              <a:buSzPts val="1800"/>
              <a:buChar char="●"/>
            </a:pPr>
            <a:r>
              <a:rPr lang="en-US" sz="1800"/>
              <a:t>For what students are corequisites less effective? What do we know about the students who are not succeeding with corequisites? How can corequisites better serve those students?</a:t>
            </a:r>
            <a:endParaRPr sz="1800"/>
          </a:p>
          <a:p>
            <a:pPr marL="457200" lvl="0" indent="-342900" algn="l" rtl="0">
              <a:lnSpc>
                <a:spcPct val="115000"/>
              </a:lnSpc>
              <a:spcBef>
                <a:spcPts val="0"/>
              </a:spcBef>
              <a:spcAft>
                <a:spcPts val="0"/>
              </a:spcAft>
              <a:buSzPts val="1800"/>
              <a:buChar char="●"/>
            </a:pPr>
            <a:r>
              <a:rPr lang="en-US" sz="1800"/>
              <a:t>How can corequisites be designed for equity?</a:t>
            </a:r>
            <a:endParaRPr sz="1800"/>
          </a:p>
          <a:p>
            <a:pPr marL="457200" lvl="0" indent="-342900" algn="l" rtl="0">
              <a:lnSpc>
                <a:spcPct val="115000"/>
              </a:lnSpc>
              <a:spcBef>
                <a:spcPts val="0"/>
              </a:spcBef>
              <a:spcAft>
                <a:spcPts val="0"/>
              </a:spcAft>
              <a:buSzPts val="1800"/>
              <a:buChar char="●"/>
            </a:pPr>
            <a:r>
              <a:rPr lang="en-US" sz="1800"/>
              <a:t>What other reforms are complementary with and amplify the effectiveness of corequisites?</a:t>
            </a:r>
            <a:endParaRPr sz="1800"/>
          </a:p>
          <a:p>
            <a:pPr marL="457200" lvl="0" indent="-342900" algn="l" rtl="0">
              <a:lnSpc>
                <a:spcPct val="115000"/>
              </a:lnSpc>
              <a:spcBef>
                <a:spcPts val="0"/>
              </a:spcBef>
              <a:spcAft>
                <a:spcPts val="0"/>
              </a:spcAft>
              <a:buSzPts val="1800"/>
              <a:buChar char="●"/>
            </a:pPr>
            <a:r>
              <a:rPr lang="en-US" sz="1800"/>
              <a:t>What data should institutions be looking at to know whether their corequisite is “working” and for whom?</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4"/>
          <p:cNvSpPr txBox="1">
            <a:spLocks noGrp="1"/>
          </p:cNvSpPr>
          <p:nvPr>
            <p:ph type="title"/>
          </p:nvPr>
        </p:nvSpPr>
        <p:spPr>
          <a:xfrm>
            <a:off x="444011" y="248261"/>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References</a:t>
            </a:r>
            <a:endParaRPr/>
          </a:p>
        </p:txBody>
      </p:sp>
      <p:sp>
        <p:nvSpPr>
          <p:cNvPr id="296" name="Google Shape;296;p44"/>
          <p:cNvSpPr txBox="1">
            <a:spLocks noGrp="1"/>
          </p:cNvSpPr>
          <p:nvPr>
            <p:ph type="body" idx="1"/>
          </p:nvPr>
        </p:nvSpPr>
        <p:spPr>
          <a:xfrm>
            <a:off x="444011" y="1496035"/>
            <a:ext cx="7886700" cy="3492000"/>
          </a:xfrm>
          <a:prstGeom prst="rect">
            <a:avLst/>
          </a:prstGeom>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US" sz="1100"/>
              <a:t>Denley, T. (2016). Co-requisite remediation full implementation 2015–16. Tennessee Board of Regents Technical Brief No. 3. Retrieved July 19, 2020, from</a:t>
            </a:r>
            <a:r>
              <a:rPr lang="en-US" sz="1100">
                <a:uFill>
                  <a:noFill/>
                </a:uFill>
                <a:hlinkClick r:id="rId3"/>
              </a:rPr>
              <a:t> </a:t>
            </a:r>
            <a:r>
              <a:rPr lang="en-US" sz="1100" u="sng">
                <a:solidFill>
                  <a:schemeClr val="hlink"/>
                </a:solidFill>
                <a:hlinkClick r:id="rId3"/>
              </a:rPr>
              <a:t>https://www.tbr.edu/sites/tbr.edu/files/media/2016/12/TBRCoRequisiteStudy-FullImplementation2015-2016.pdf</a:t>
            </a:r>
            <a:endParaRPr sz="1100" u="sng">
              <a:solidFill>
                <a:schemeClr val="hlink"/>
              </a:solidFill>
            </a:endParaRPr>
          </a:p>
          <a:p>
            <a:pPr marL="457200" lvl="0" indent="-298450" algn="l" rtl="0">
              <a:spcBef>
                <a:spcPts val="300"/>
              </a:spcBef>
              <a:spcAft>
                <a:spcPts val="0"/>
              </a:spcAft>
              <a:buSzPts val="1100"/>
              <a:buChar char="●"/>
            </a:pPr>
            <a:r>
              <a:rPr lang="en-US" sz="1100"/>
              <a:t>Logue, A. W., Douglas, D., &amp; Watanabe-Rose, M. (2019). Corequisite mathematics remediation: Results over time and in different contexts. Educational Evaluation and Policy Analysis, 41, 294–315. Retrieved December 31, 2019, from</a:t>
            </a:r>
            <a:r>
              <a:rPr lang="en-US" sz="1100">
                <a:uFill>
                  <a:noFill/>
                </a:uFill>
                <a:hlinkClick r:id="rId4"/>
              </a:rPr>
              <a:t> </a:t>
            </a:r>
            <a:r>
              <a:rPr lang="en-US" sz="1100" u="sng">
                <a:solidFill>
                  <a:schemeClr val="hlink"/>
                </a:solidFill>
                <a:hlinkClick r:id="rId4"/>
              </a:rPr>
              <a:t>http://journals.sagepub.com/doi/10.3102/0162373719848777</a:t>
            </a:r>
            <a:endParaRPr sz="1100" u="sng">
              <a:solidFill>
                <a:schemeClr val="hlink"/>
              </a:solidFill>
            </a:endParaRPr>
          </a:p>
          <a:p>
            <a:pPr marL="457200" lvl="0" indent="-298450" algn="l" rtl="0">
              <a:spcBef>
                <a:spcPts val="300"/>
              </a:spcBef>
              <a:spcAft>
                <a:spcPts val="0"/>
              </a:spcAft>
              <a:buSzPts val="1100"/>
              <a:buChar char="●"/>
            </a:pPr>
            <a:r>
              <a:rPr lang="en-US" sz="1100"/>
              <a:t>Logue, A. W., Watanabe-Rose, M., &amp; Douglas, D. (2016). Should students assessed as needing remedial mathematics take college-level quantitative courses instead? A randomized controlled trial. Educational Evaluation and Policy Analysis, 38, 578–598. Retrieved December 31, 2019, from</a:t>
            </a:r>
            <a:r>
              <a:rPr lang="en-US" sz="1100">
                <a:uFill>
                  <a:noFill/>
                </a:uFill>
                <a:hlinkClick r:id="rId5"/>
              </a:rPr>
              <a:t> </a:t>
            </a:r>
            <a:r>
              <a:rPr lang="en-US" sz="1100" u="sng">
                <a:solidFill>
                  <a:schemeClr val="hlink"/>
                </a:solidFill>
                <a:hlinkClick r:id="rId5"/>
              </a:rPr>
              <a:t>http://journals.sagepub.com/doi/10.3102/0162373716649056</a:t>
            </a:r>
            <a:endParaRPr sz="1100" u="sng">
              <a:solidFill>
                <a:schemeClr val="hlink"/>
              </a:solidFill>
            </a:endParaRPr>
          </a:p>
          <a:p>
            <a:pPr marL="457200" lvl="0" indent="-298450" algn="l" rtl="0">
              <a:spcBef>
                <a:spcPts val="300"/>
              </a:spcBef>
              <a:spcAft>
                <a:spcPts val="0"/>
              </a:spcAft>
              <a:buSzPts val="1100"/>
              <a:buChar char="●"/>
            </a:pPr>
            <a:r>
              <a:rPr lang="en-US" sz="1100"/>
              <a:t>Meiselman, A., &amp; Schudde, L. (2020). The Impact of Corequisite Math on Community College Student Outcomes: Evidence from Texas. Working Paper, University of Texas at Austin. Retrieved, October 16, 2020, from</a:t>
            </a:r>
            <a:r>
              <a:rPr lang="en-US" sz="1100">
                <a:uFill>
                  <a:noFill/>
                </a:uFill>
                <a:hlinkClick r:id="rId6"/>
              </a:rPr>
              <a:t> </a:t>
            </a:r>
            <a:r>
              <a:rPr lang="en-US" sz="1100" u="sng">
                <a:solidFill>
                  <a:schemeClr val="hlink"/>
                </a:solidFill>
                <a:hlinkClick r:id="rId6"/>
              </a:rPr>
              <a:t>http://dx.doi.org/10.26153/tsw/9560</a:t>
            </a:r>
            <a:endParaRPr sz="1100" u="sng">
              <a:solidFill>
                <a:schemeClr val="hlink"/>
              </a:solidFill>
            </a:endParaRPr>
          </a:p>
          <a:p>
            <a:pPr marL="457200" lvl="0" indent="-298450" algn="l" rtl="0">
              <a:spcBef>
                <a:spcPts val="300"/>
              </a:spcBef>
              <a:spcAft>
                <a:spcPts val="0"/>
              </a:spcAft>
              <a:buSzPts val="1100"/>
              <a:buChar char="●"/>
            </a:pPr>
            <a:r>
              <a:rPr lang="en-US" sz="1100"/>
              <a:t>Ran, F. X., &amp; Lin, Y. (2019). The effects of corequisite remediation: Evidence from a statewide reform in Tennessee. CCRC Working Paper number 115. Retrieved July 1, 2020, from</a:t>
            </a:r>
            <a:r>
              <a:rPr lang="en-US" sz="1100">
                <a:uFill>
                  <a:noFill/>
                </a:uFill>
                <a:hlinkClick r:id="rId7"/>
              </a:rPr>
              <a:t> </a:t>
            </a:r>
            <a:r>
              <a:rPr lang="en-US" sz="1100" u="sng">
                <a:solidFill>
                  <a:schemeClr val="hlink"/>
                </a:solidFill>
                <a:hlinkClick r:id="rId7"/>
              </a:rPr>
              <a:t>https://academiccommons.columbia.edu/doi/10.7916/d8-46wx-k824</a:t>
            </a:r>
            <a:endParaRPr sz="1100"/>
          </a:p>
          <a:p>
            <a:pPr marL="457200" lvl="0" indent="-298450" algn="l" rtl="0">
              <a:spcBef>
                <a:spcPts val="300"/>
              </a:spcBef>
              <a:spcAft>
                <a:spcPts val="300"/>
              </a:spcAft>
              <a:buSzPts val="1100"/>
              <a:buChar char="●"/>
            </a:pPr>
            <a:r>
              <a:rPr lang="en-US" sz="1100"/>
              <a:t>Strother, S., &amp; Klipple, K. (2019). Corequisite remediation in math: A review of first-year implementation and outcomes of Quantway and Statway. San Francisco, CA: WestEd.</a:t>
            </a:r>
            <a:endParaRPr sz="11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5"/>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Clr>
                <a:schemeClr val="dk1"/>
              </a:buClr>
              <a:buSzPts val="1100"/>
              <a:buFont typeface="Arial"/>
              <a:buNone/>
            </a:pPr>
            <a:r>
              <a:rPr lang="en-US" sz="3600">
                <a:solidFill>
                  <a:srgbClr val="1C4587"/>
                </a:solidFill>
              </a:rPr>
              <a:t>Racial Equity in the STEM </a:t>
            </a:r>
            <a:br>
              <a:rPr lang="en-US" sz="3600">
                <a:solidFill>
                  <a:srgbClr val="1C4587"/>
                </a:solidFill>
              </a:rPr>
            </a:br>
            <a:r>
              <a:rPr lang="en-US" sz="3600">
                <a:solidFill>
                  <a:srgbClr val="1C4587"/>
                </a:solidFill>
              </a:rPr>
              <a:t>    Math Pathway</a:t>
            </a:r>
            <a:endParaRPr sz="4200">
              <a:solidFill>
                <a:srgbClr val="1C4587"/>
              </a:solidFill>
            </a:endParaRPr>
          </a:p>
        </p:txBody>
      </p:sp>
      <p:sp>
        <p:nvSpPr>
          <p:cNvPr id="302" name="Google Shape;302;p45"/>
          <p:cNvSpPr txBox="1">
            <a:spLocks noGrp="1"/>
          </p:cNvSpPr>
          <p:nvPr>
            <p:ph type="body" idx="2"/>
          </p:nvPr>
        </p:nvSpPr>
        <p:spPr>
          <a:xfrm>
            <a:off x="456575" y="1370750"/>
            <a:ext cx="7564800" cy="3037500"/>
          </a:xfrm>
          <a:prstGeom prst="rect">
            <a:avLst/>
          </a:prstGeom>
        </p:spPr>
        <p:txBody>
          <a:bodyPr spcFirstLastPara="1" wrap="square" lIns="91425" tIns="45700" rIns="91425" bIns="45700" anchor="t" anchorCtr="0">
            <a:noAutofit/>
          </a:bodyPr>
          <a:lstStyle/>
          <a:p>
            <a:pPr marL="457200" lvl="0" indent="457200" algn="l" rtl="0">
              <a:lnSpc>
                <a:spcPct val="110000"/>
              </a:lnSpc>
              <a:spcBef>
                <a:spcPts val="0"/>
              </a:spcBef>
              <a:spcAft>
                <a:spcPts val="0"/>
              </a:spcAft>
              <a:buNone/>
            </a:pPr>
            <a:r>
              <a:rPr lang="en-US" sz="1800">
                <a:latin typeface="Calibri"/>
                <a:ea typeface="Calibri"/>
                <a:cs typeface="Calibri"/>
                <a:sym typeface="Calibri"/>
              </a:rPr>
              <a:t>Transitioning Learners to Calculus in Community Colleges</a:t>
            </a:r>
            <a:br>
              <a:rPr lang="en-US" sz="1800">
                <a:latin typeface="Calibri"/>
                <a:ea typeface="Calibri"/>
                <a:cs typeface="Calibri"/>
                <a:sym typeface="Calibri"/>
              </a:rPr>
            </a:br>
            <a:r>
              <a:rPr lang="en-US" sz="1800">
                <a:latin typeface="Calibri"/>
                <a:ea typeface="Calibri"/>
                <a:cs typeface="Calibri"/>
                <a:sym typeface="Calibri"/>
              </a:rPr>
              <a:t>	</a:t>
            </a:r>
            <a:r>
              <a:rPr lang="en-US" sz="1800" u="sng">
                <a:solidFill>
                  <a:schemeClr val="hlink"/>
                </a:solidFill>
                <a:latin typeface="Calibri"/>
                <a:ea typeface="Calibri"/>
                <a:cs typeface="Calibri"/>
                <a:sym typeface="Calibri"/>
                <a:hlinkClick r:id="rId3"/>
              </a:rPr>
              <a:t>https://occrl.illinois.edu/tlc3</a:t>
            </a:r>
            <a:endParaRPr sz="1800">
              <a:latin typeface="Calibri"/>
              <a:ea typeface="Calibri"/>
              <a:cs typeface="Calibri"/>
              <a:sym typeface="Calibri"/>
            </a:endParaRPr>
          </a:p>
          <a:p>
            <a:pPr marL="0" lvl="0" indent="0" algn="l" rtl="0">
              <a:lnSpc>
                <a:spcPct val="110000"/>
              </a:lnSpc>
              <a:spcBef>
                <a:spcPts val="0"/>
              </a:spcBef>
              <a:spcAft>
                <a:spcPts val="0"/>
              </a:spcAft>
              <a:buNone/>
            </a:pPr>
            <a:endParaRPr sz="1800">
              <a:latin typeface="Calibri"/>
              <a:ea typeface="Calibri"/>
              <a:cs typeface="Calibri"/>
              <a:sym typeface="Calibri"/>
            </a:endParaRPr>
          </a:p>
          <a:p>
            <a:pPr marL="0" lvl="0" indent="0" algn="l" rtl="0">
              <a:lnSpc>
                <a:spcPct val="110000"/>
              </a:lnSpc>
              <a:spcBef>
                <a:spcPts val="0"/>
              </a:spcBef>
              <a:spcAft>
                <a:spcPts val="0"/>
              </a:spcAft>
              <a:buNone/>
            </a:pPr>
            <a:r>
              <a:rPr lang="en-US" sz="1800">
                <a:latin typeface="Calibri"/>
                <a:ea typeface="Calibri"/>
                <a:cs typeface="Calibri"/>
                <a:sym typeface="Calibri"/>
              </a:rPr>
              <a:t>Helen Burn, Highline College</a:t>
            </a:r>
            <a:endParaRPr sz="1800">
              <a:latin typeface="Calibri"/>
              <a:ea typeface="Calibri"/>
              <a:cs typeface="Calibri"/>
              <a:sym typeface="Calibri"/>
            </a:endParaRPr>
          </a:p>
          <a:p>
            <a:pPr marL="0" lvl="0" indent="0" algn="l" rtl="0">
              <a:lnSpc>
                <a:spcPct val="110000"/>
              </a:lnSpc>
              <a:spcBef>
                <a:spcPts val="0"/>
              </a:spcBef>
              <a:spcAft>
                <a:spcPts val="0"/>
              </a:spcAft>
              <a:buNone/>
            </a:pPr>
            <a:r>
              <a:rPr lang="en-US" sz="1800">
                <a:latin typeface="Calibri"/>
                <a:ea typeface="Calibri"/>
                <a:cs typeface="Calibri"/>
                <a:sym typeface="Calibri"/>
              </a:rPr>
              <a:t>Vilma Mesa, University of Michigan-Ann Arbor</a:t>
            </a:r>
            <a:endParaRPr sz="1800">
              <a:latin typeface="Calibri"/>
              <a:ea typeface="Calibri"/>
              <a:cs typeface="Calibri"/>
              <a:sym typeface="Calibri"/>
            </a:endParaRPr>
          </a:p>
          <a:p>
            <a:pPr marL="0" lvl="0" indent="0" algn="l" rtl="0">
              <a:lnSpc>
                <a:spcPct val="110000"/>
              </a:lnSpc>
              <a:spcBef>
                <a:spcPts val="0"/>
              </a:spcBef>
              <a:spcAft>
                <a:spcPts val="0"/>
              </a:spcAft>
              <a:buNone/>
            </a:pPr>
            <a:r>
              <a:rPr lang="en-US" sz="1800">
                <a:latin typeface="Calibri"/>
                <a:ea typeface="Calibri"/>
                <a:cs typeface="Calibri"/>
                <a:sym typeface="Calibri"/>
              </a:rPr>
              <a:t>J. Luke Wood, San Diego State University</a:t>
            </a:r>
            <a:br>
              <a:rPr lang="en-US" sz="1800">
                <a:latin typeface="Calibri"/>
                <a:ea typeface="Calibri"/>
                <a:cs typeface="Calibri"/>
                <a:sym typeface="Calibri"/>
              </a:rPr>
            </a:br>
            <a:r>
              <a:rPr lang="en-US" sz="1800">
                <a:latin typeface="Calibri"/>
                <a:ea typeface="Calibri"/>
                <a:cs typeface="Calibri"/>
                <a:sym typeface="Calibri"/>
              </a:rPr>
              <a:t>Chauntee Thrill, Appalachian State University</a:t>
            </a:r>
            <a:endParaRPr sz="1800">
              <a:latin typeface="Calibri"/>
              <a:ea typeface="Calibri"/>
              <a:cs typeface="Calibri"/>
              <a:sym typeface="Calibri"/>
            </a:endParaRPr>
          </a:p>
          <a:p>
            <a:pPr marL="0" lvl="0" indent="0" algn="l" rtl="0">
              <a:lnSpc>
                <a:spcPct val="110000"/>
              </a:lnSpc>
              <a:spcBef>
                <a:spcPts val="0"/>
              </a:spcBef>
              <a:spcAft>
                <a:spcPts val="0"/>
              </a:spcAft>
              <a:buNone/>
            </a:pPr>
            <a:r>
              <a:rPr lang="en-US" sz="1800">
                <a:latin typeface="Calibri"/>
                <a:ea typeface="Calibri"/>
                <a:cs typeface="Calibri"/>
                <a:sym typeface="Calibri"/>
              </a:rPr>
              <a:t>Eboni Zamani-Gallaher, University of Illinois at Urbana-Champaign</a:t>
            </a:r>
            <a:endParaRPr sz="1800">
              <a:latin typeface="Calibri"/>
              <a:ea typeface="Calibri"/>
              <a:cs typeface="Calibri"/>
              <a:sym typeface="Calibri"/>
            </a:endParaRPr>
          </a:p>
          <a:p>
            <a:pPr marL="0" lvl="0" indent="0" algn="l" rtl="0">
              <a:lnSpc>
                <a:spcPct val="110000"/>
              </a:lnSpc>
              <a:spcBef>
                <a:spcPts val="0"/>
              </a:spcBef>
              <a:spcAft>
                <a:spcPts val="0"/>
              </a:spcAft>
              <a:buNone/>
            </a:pPr>
            <a:endParaRPr sz="1800">
              <a:latin typeface="Calibri"/>
              <a:ea typeface="Calibri"/>
              <a:cs typeface="Calibri"/>
              <a:sym typeface="Calibri"/>
            </a:endParaRPr>
          </a:p>
          <a:p>
            <a:pPr marL="0" lvl="0" indent="0" algn="l" rtl="0">
              <a:lnSpc>
                <a:spcPct val="115000"/>
              </a:lnSpc>
              <a:spcBef>
                <a:spcPts val="0"/>
              </a:spcBef>
              <a:spcAft>
                <a:spcPts val="0"/>
              </a:spcAft>
              <a:buNone/>
            </a:pPr>
            <a:r>
              <a:rPr lang="en-US" sz="1300">
                <a:latin typeface="Calibri"/>
                <a:ea typeface="Calibri"/>
                <a:cs typeface="Calibri"/>
                <a:sym typeface="Calibri"/>
              </a:rPr>
              <a:t>Support for this work is provided by the National Science Foundation's Improving Undergraduate STEM Education (IUSE) program under Awards 1625918, 1625387, 1625946,1625891. Any opinions, findings, and conclusions or recommendations expressed in this material are those of the author(s) and do not necessarily reflect the views of the National Science Foundation. </a:t>
            </a:r>
            <a:endParaRPr sz="1300">
              <a:latin typeface="Calibri"/>
              <a:ea typeface="Calibri"/>
              <a:cs typeface="Calibri"/>
              <a:sym typeface="Calibri"/>
            </a:endParaRPr>
          </a:p>
          <a:p>
            <a:pPr marL="0" lvl="0" indent="0" algn="l" rtl="0">
              <a:lnSpc>
                <a:spcPct val="110000"/>
              </a:lnSpc>
              <a:spcBef>
                <a:spcPts val="0"/>
              </a:spcBef>
              <a:spcAft>
                <a:spcPts val="0"/>
              </a:spcAft>
              <a:buNone/>
            </a:pPr>
            <a:endParaRPr sz="2200">
              <a:latin typeface="Calibri"/>
              <a:ea typeface="Calibri"/>
              <a:cs typeface="Calibri"/>
              <a:sym typeface="Calibri"/>
            </a:endParaRPr>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pic>
        <p:nvPicPr>
          <p:cNvPr id="303" name="Google Shape;303;p45"/>
          <p:cNvPicPr preferRelativeResize="0"/>
          <p:nvPr/>
        </p:nvPicPr>
        <p:blipFill>
          <a:blip r:embed="rId4">
            <a:alphaModFix/>
          </a:blip>
          <a:stretch>
            <a:fillRect/>
          </a:stretch>
        </p:blipFill>
        <p:spPr>
          <a:xfrm>
            <a:off x="392850" y="257050"/>
            <a:ext cx="947150" cy="855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6"/>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457200" lvl="0" indent="457200" algn="ctr" rtl="0">
              <a:spcBef>
                <a:spcPts val="0"/>
              </a:spcBef>
              <a:spcAft>
                <a:spcPts val="0"/>
              </a:spcAft>
              <a:buNone/>
            </a:pPr>
            <a:r>
              <a:rPr lang="en-US" sz="3200">
                <a:solidFill>
                  <a:srgbClr val="1C4587"/>
                </a:solidFill>
              </a:rPr>
              <a:t>Transitioning Learners to Calculus in Community College (TLC3)</a:t>
            </a:r>
            <a:endParaRPr sz="3200">
              <a:solidFill>
                <a:srgbClr val="1C4587"/>
              </a:solidFill>
            </a:endParaRPr>
          </a:p>
        </p:txBody>
      </p:sp>
      <p:sp>
        <p:nvSpPr>
          <p:cNvPr id="309" name="Google Shape;309;p46"/>
          <p:cNvSpPr txBox="1">
            <a:spLocks noGrp="1"/>
          </p:cNvSpPr>
          <p:nvPr>
            <p:ph type="body" idx="4"/>
          </p:nvPr>
        </p:nvSpPr>
        <p:spPr>
          <a:xfrm>
            <a:off x="4391750" y="1758092"/>
            <a:ext cx="3887700" cy="3022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Race-conscious, interdisciplinary </a:t>
            </a:r>
            <a:endParaRPr/>
          </a:p>
          <a:p>
            <a:pPr marL="0" lvl="0" indent="0" algn="l" rtl="0">
              <a:spcBef>
                <a:spcPts val="1000"/>
              </a:spcBef>
              <a:spcAft>
                <a:spcPts val="0"/>
              </a:spcAft>
              <a:buNone/>
            </a:pPr>
            <a:r>
              <a:rPr lang="en-US"/>
              <a:t>National Survey of Community College Mathematics Chairs</a:t>
            </a:r>
            <a:endParaRPr/>
          </a:p>
          <a:p>
            <a:pPr marL="0" lvl="0" indent="0" algn="l" rtl="0">
              <a:spcBef>
                <a:spcPts val="1000"/>
              </a:spcBef>
              <a:spcAft>
                <a:spcPts val="0"/>
              </a:spcAft>
              <a:buNone/>
            </a:pPr>
            <a:r>
              <a:rPr lang="en-US"/>
              <a:t>Case studies of minority-serving institutions (PBI, HSI, AANAPISI, Tribal College)</a:t>
            </a:r>
            <a:endParaRPr/>
          </a:p>
          <a:p>
            <a:pPr marL="0" lvl="0" indent="0" algn="l" rtl="0">
              <a:spcBef>
                <a:spcPts val="1000"/>
              </a:spcBef>
              <a:spcAft>
                <a:spcPts val="0"/>
              </a:spcAft>
              <a:buNone/>
            </a:pPr>
            <a:r>
              <a:rPr lang="en-US"/>
              <a:t>Content validation by TLC3 Advisory Board</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310" name="Google Shape;310;p46"/>
          <p:cNvSpPr txBox="1">
            <a:spLocks noGrp="1"/>
          </p:cNvSpPr>
          <p:nvPr>
            <p:ph type="body" idx="1"/>
          </p:nvPr>
        </p:nvSpPr>
        <p:spPr>
          <a:xfrm>
            <a:off x="223021" y="1151365"/>
            <a:ext cx="3868800" cy="6192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Project  Goals	</a:t>
            </a:r>
            <a:endParaRPr/>
          </a:p>
        </p:txBody>
      </p:sp>
      <p:sp>
        <p:nvSpPr>
          <p:cNvPr id="311" name="Google Shape;311;p46"/>
          <p:cNvSpPr txBox="1">
            <a:spLocks noGrp="1"/>
          </p:cNvSpPr>
          <p:nvPr>
            <p:ph type="body" idx="2"/>
          </p:nvPr>
        </p:nvSpPr>
        <p:spPr>
          <a:xfrm>
            <a:off x="152250" y="1770575"/>
            <a:ext cx="4350000" cy="2762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Identify practices to enhance the success of racially minoritized students in the STEM math pathway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Create an Institutional Self-Assessment tool to transform how colleges identify and remove barriers for racially minoritized students</a:t>
            </a:r>
            <a:endParaRPr/>
          </a:p>
        </p:txBody>
      </p:sp>
      <p:sp>
        <p:nvSpPr>
          <p:cNvPr id="312" name="Google Shape;312;p46"/>
          <p:cNvSpPr txBox="1">
            <a:spLocks noGrp="1"/>
          </p:cNvSpPr>
          <p:nvPr>
            <p:ph type="body" idx="3"/>
          </p:nvPr>
        </p:nvSpPr>
        <p:spPr>
          <a:xfrm>
            <a:off x="4391758" y="1151365"/>
            <a:ext cx="3887700" cy="6192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Research Approach</a:t>
            </a:r>
            <a:endParaRPr/>
          </a:p>
        </p:txBody>
      </p:sp>
      <p:pic>
        <p:nvPicPr>
          <p:cNvPr id="313" name="Google Shape;313;p46"/>
          <p:cNvPicPr preferRelativeResize="0"/>
          <p:nvPr/>
        </p:nvPicPr>
        <p:blipFill>
          <a:blip r:embed="rId3">
            <a:alphaModFix/>
          </a:blip>
          <a:stretch>
            <a:fillRect/>
          </a:stretch>
        </p:blipFill>
        <p:spPr>
          <a:xfrm>
            <a:off x="392859" y="174875"/>
            <a:ext cx="1100216" cy="993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7"/>
          <p:cNvSpPr txBox="1">
            <a:spLocks noGrp="1"/>
          </p:cNvSpPr>
          <p:nvPr>
            <p:ph type="title"/>
          </p:nvPr>
        </p:nvSpPr>
        <p:spPr>
          <a:xfrm>
            <a:off x="392850" y="102300"/>
            <a:ext cx="7886700" cy="11406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None/>
            </a:pPr>
            <a:r>
              <a:rPr lang="en-US" sz="3600">
                <a:solidFill>
                  <a:srgbClr val="1C4587"/>
                </a:solidFill>
              </a:rPr>
              <a:t>Racial Equity in the STEM </a:t>
            </a:r>
            <a:br>
              <a:rPr lang="en-US" sz="3600">
                <a:solidFill>
                  <a:srgbClr val="1C4587"/>
                </a:solidFill>
              </a:rPr>
            </a:br>
            <a:r>
              <a:rPr lang="en-US" sz="3600">
                <a:solidFill>
                  <a:srgbClr val="1C4587"/>
                </a:solidFill>
              </a:rPr>
              <a:t>    Math Pathway</a:t>
            </a:r>
            <a:endParaRPr sz="3600">
              <a:solidFill>
                <a:srgbClr val="1C4587"/>
              </a:solidFill>
            </a:endParaRPr>
          </a:p>
        </p:txBody>
      </p:sp>
      <p:sp>
        <p:nvSpPr>
          <p:cNvPr id="319" name="Google Shape;319;p47"/>
          <p:cNvSpPr txBox="1">
            <a:spLocks noGrp="1"/>
          </p:cNvSpPr>
          <p:nvPr>
            <p:ph type="body" idx="1"/>
          </p:nvPr>
        </p:nvSpPr>
        <p:spPr>
          <a:xfrm>
            <a:off x="221546" y="1242890"/>
            <a:ext cx="3868800" cy="6192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Multiple Domains	</a:t>
            </a:r>
            <a:endParaRPr/>
          </a:p>
        </p:txBody>
      </p:sp>
      <p:sp>
        <p:nvSpPr>
          <p:cNvPr id="320" name="Google Shape;320;p47"/>
          <p:cNvSpPr txBox="1">
            <a:spLocks noGrp="1"/>
          </p:cNvSpPr>
          <p:nvPr>
            <p:ph type="body" idx="2"/>
          </p:nvPr>
        </p:nvSpPr>
        <p:spPr>
          <a:xfrm>
            <a:off x="392846" y="1862015"/>
            <a:ext cx="3868800" cy="2762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Math Placement</a:t>
            </a:r>
            <a:endParaRPr/>
          </a:p>
          <a:p>
            <a:pPr marL="0" lvl="0" indent="0" algn="l" rtl="0">
              <a:spcBef>
                <a:spcPts val="1000"/>
              </a:spcBef>
              <a:spcAft>
                <a:spcPts val="0"/>
              </a:spcAft>
              <a:buNone/>
            </a:pPr>
            <a:r>
              <a:rPr lang="en-US"/>
              <a:t>STEM Math Courses</a:t>
            </a:r>
            <a:endParaRPr/>
          </a:p>
          <a:p>
            <a:pPr marL="0" lvl="0" indent="0" algn="l" rtl="0">
              <a:spcBef>
                <a:spcPts val="1000"/>
              </a:spcBef>
              <a:spcAft>
                <a:spcPts val="0"/>
              </a:spcAft>
              <a:buNone/>
            </a:pPr>
            <a:r>
              <a:rPr lang="en-US"/>
              <a:t>Instruction </a:t>
            </a:r>
            <a:endParaRPr/>
          </a:p>
          <a:p>
            <a:pPr marL="0" lvl="0" indent="0" algn="l" rtl="0">
              <a:spcBef>
                <a:spcPts val="1000"/>
              </a:spcBef>
              <a:spcAft>
                <a:spcPts val="0"/>
              </a:spcAft>
              <a:buNone/>
            </a:pPr>
            <a:r>
              <a:rPr lang="en-US"/>
              <a:t>Student support</a:t>
            </a:r>
            <a:endParaRPr/>
          </a:p>
          <a:p>
            <a:pPr marL="0" lvl="0" indent="0" algn="l" rtl="0">
              <a:spcBef>
                <a:spcPts val="1000"/>
              </a:spcBef>
              <a:spcAft>
                <a:spcPts val="0"/>
              </a:spcAft>
              <a:buNone/>
            </a:pPr>
            <a:r>
              <a:rPr lang="en-US"/>
              <a:t>Institutional responsibility</a:t>
            </a:r>
            <a:endParaRPr/>
          </a:p>
        </p:txBody>
      </p:sp>
      <p:sp>
        <p:nvSpPr>
          <p:cNvPr id="321" name="Google Shape;321;p47"/>
          <p:cNvSpPr txBox="1">
            <a:spLocks noGrp="1"/>
          </p:cNvSpPr>
          <p:nvPr>
            <p:ph type="body" idx="3"/>
          </p:nvPr>
        </p:nvSpPr>
        <p:spPr>
          <a:xfrm>
            <a:off x="4391758" y="1242890"/>
            <a:ext cx="3887700" cy="6192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Multiple Challenges</a:t>
            </a:r>
            <a:endParaRPr/>
          </a:p>
        </p:txBody>
      </p:sp>
      <p:sp>
        <p:nvSpPr>
          <p:cNvPr id="322" name="Google Shape;322;p47"/>
          <p:cNvSpPr txBox="1">
            <a:spLocks noGrp="1"/>
          </p:cNvSpPr>
          <p:nvPr>
            <p:ph type="body" idx="4"/>
          </p:nvPr>
        </p:nvSpPr>
        <p:spPr>
          <a:xfrm>
            <a:off x="4391758" y="1862015"/>
            <a:ext cx="3887700" cy="2762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Receives less attention than other pathways</a:t>
            </a:r>
            <a:endParaRPr/>
          </a:p>
          <a:p>
            <a:pPr marL="0" lvl="0" indent="0" algn="l" rtl="0">
              <a:spcBef>
                <a:spcPts val="1000"/>
              </a:spcBef>
              <a:spcAft>
                <a:spcPts val="0"/>
              </a:spcAft>
              <a:buNone/>
            </a:pPr>
            <a:r>
              <a:rPr lang="en-US"/>
              <a:t>Course sequence is long and may include developmental courses </a:t>
            </a:r>
            <a:endParaRPr/>
          </a:p>
          <a:p>
            <a:pPr marL="0" lvl="0" indent="0" algn="l" rtl="0">
              <a:spcBef>
                <a:spcPts val="1000"/>
              </a:spcBef>
              <a:spcAft>
                <a:spcPts val="0"/>
              </a:spcAft>
              <a:buClr>
                <a:schemeClr val="dk1"/>
              </a:buClr>
              <a:buSzPts val="1100"/>
              <a:buFont typeface="Arial"/>
              <a:buNone/>
            </a:pPr>
            <a:r>
              <a:rPr lang="en-US"/>
              <a:t>Underrepresentation of racially minoritized students and faculty</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323" name="Google Shape;323;p47"/>
          <p:cNvPicPr preferRelativeResize="0"/>
          <p:nvPr/>
        </p:nvPicPr>
        <p:blipFill>
          <a:blip r:embed="rId3">
            <a:alphaModFix/>
          </a:blip>
          <a:stretch>
            <a:fillRect/>
          </a:stretch>
        </p:blipFill>
        <p:spPr>
          <a:xfrm>
            <a:off x="221547" y="102297"/>
            <a:ext cx="1118453" cy="1010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8"/>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None/>
            </a:pPr>
            <a:r>
              <a:rPr lang="en-US" sz="4200">
                <a:solidFill>
                  <a:srgbClr val="1C4587"/>
                </a:solidFill>
              </a:rPr>
              <a:t>Accessing TLC3 Tools </a:t>
            </a:r>
            <a:endParaRPr sz="4200">
              <a:solidFill>
                <a:srgbClr val="1C4587"/>
              </a:solidFill>
            </a:endParaRPr>
          </a:p>
        </p:txBody>
      </p:sp>
      <p:sp>
        <p:nvSpPr>
          <p:cNvPr id="329" name="Google Shape;329;p48"/>
          <p:cNvSpPr txBox="1">
            <a:spLocks noGrp="1"/>
          </p:cNvSpPr>
          <p:nvPr>
            <p:ph type="body" idx="2"/>
          </p:nvPr>
        </p:nvSpPr>
        <p:spPr>
          <a:xfrm>
            <a:off x="458175" y="1368275"/>
            <a:ext cx="7564800" cy="3455400"/>
          </a:xfrm>
          <a:prstGeom prst="rect">
            <a:avLst/>
          </a:prstGeom>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sz="2400">
                <a:latin typeface="Calibri"/>
                <a:ea typeface="Calibri"/>
                <a:cs typeface="Calibri"/>
                <a:sym typeface="Calibri"/>
              </a:rPr>
              <a:t>Pandemic opportunity to do planning and to build infrastructure, develop action plans. </a:t>
            </a:r>
            <a:endParaRPr sz="2400">
              <a:latin typeface="Calibri"/>
              <a:ea typeface="Calibri"/>
              <a:cs typeface="Calibri"/>
              <a:sym typeface="Calibri"/>
            </a:endParaRPr>
          </a:p>
          <a:p>
            <a:pPr marL="0" lvl="0" indent="0" algn="l" rtl="0">
              <a:lnSpc>
                <a:spcPct val="110000"/>
              </a:lnSpc>
              <a:spcBef>
                <a:spcPts val="0"/>
              </a:spcBef>
              <a:spcAft>
                <a:spcPts val="0"/>
              </a:spcAft>
              <a:buNone/>
            </a:pPr>
            <a:endParaRPr sz="2400">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r>
              <a:rPr lang="en-US" sz="2400">
                <a:latin typeface="Calibri"/>
                <a:ea typeface="Calibri"/>
                <a:cs typeface="Calibri"/>
                <a:sym typeface="Calibri"/>
              </a:rPr>
              <a:t>Single-page infographic with domains and practices </a:t>
            </a:r>
            <a:endParaRPr sz="2400">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r>
              <a:rPr lang="en-US" sz="1500" u="sng">
                <a:solidFill>
                  <a:schemeClr val="accent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https://drive.google.com/file/d/1-JzK07Klh1ZQAhMxVFQuS2W9j1PRjE0U/view?usp=sharing</a:t>
            </a:r>
            <a:endParaRPr sz="1500">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endParaRPr sz="1500">
              <a:latin typeface="Calibri"/>
              <a:ea typeface="Calibri"/>
              <a:cs typeface="Calibri"/>
              <a:sym typeface="Calibri"/>
            </a:endParaRPr>
          </a:p>
          <a:p>
            <a:pPr marL="0" lvl="0" indent="0" algn="l" rtl="0">
              <a:lnSpc>
                <a:spcPct val="110000"/>
              </a:lnSpc>
              <a:spcBef>
                <a:spcPts val="0"/>
              </a:spcBef>
              <a:spcAft>
                <a:spcPts val="0"/>
              </a:spcAft>
              <a:buNone/>
            </a:pPr>
            <a:endParaRPr sz="2400">
              <a:latin typeface="Calibri"/>
              <a:ea typeface="Calibri"/>
              <a:cs typeface="Calibri"/>
              <a:sym typeface="Calibri"/>
            </a:endParaRPr>
          </a:p>
          <a:p>
            <a:pPr marL="0" lvl="0" indent="0" algn="l" rtl="0">
              <a:lnSpc>
                <a:spcPct val="110000"/>
              </a:lnSpc>
              <a:spcBef>
                <a:spcPts val="0"/>
              </a:spcBef>
              <a:spcAft>
                <a:spcPts val="0"/>
              </a:spcAft>
              <a:buNone/>
            </a:pPr>
            <a:endParaRPr sz="2400">
              <a:latin typeface="Calibri"/>
              <a:ea typeface="Calibri"/>
              <a:cs typeface="Calibri"/>
              <a:sym typeface="Calibri"/>
            </a:endParaRPr>
          </a:p>
          <a:p>
            <a:pPr marL="0" lvl="0" indent="0" algn="l" rtl="0">
              <a:lnSpc>
                <a:spcPct val="110000"/>
              </a:lnSpc>
              <a:spcBef>
                <a:spcPts val="0"/>
              </a:spcBef>
              <a:spcAft>
                <a:spcPts val="0"/>
              </a:spcAft>
              <a:buNone/>
            </a:pPr>
            <a:endParaRPr sz="1500">
              <a:latin typeface="Calibri"/>
              <a:ea typeface="Calibri"/>
              <a:cs typeface="Calibri"/>
              <a:sym typeface="Calibri"/>
            </a:endParaRPr>
          </a:p>
          <a:p>
            <a:pPr marL="0" lvl="0" indent="0" algn="l" rtl="0">
              <a:lnSpc>
                <a:spcPct val="110000"/>
              </a:lnSpc>
              <a:spcBef>
                <a:spcPts val="0"/>
              </a:spcBef>
              <a:spcAft>
                <a:spcPts val="0"/>
              </a:spcAft>
              <a:buNone/>
            </a:pPr>
            <a:endParaRPr sz="2200">
              <a:latin typeface="Calibri"/>
              <a:ea typeface="Calibri"/>
              <a:cs typeface="Calibri"/>
              <a:sym typeface="Calibri"/>
            </a:endParaRPr>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pic>
        <p:nvPicPr>
          <p:cNvPr id="330" name="Google Shape;330;p48"/>
          <p:cNvPicPr preferRelativeResize="0"/>
          <p:nvPr/>
        </p:nvPicPr>
        <p:blipFill>
          <a:blip r:embed="rId4">
            <a:alphaModFix/>
          </a:blip>
          <a:stretch>
            <a:fillRect/>
          </a:stretch>
        </p:blipFill>
        <p:spPr>
          <a:xfrm>
            <a:off x="392850" y="192877"/>
            <a:ext cx="1022750" cy="92392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9"/>
          <p:cNvSpPr txBox="1">
            <a:spLocks noGrp="1"/>
          </p:cNvSpPr>
          <p:nvPr>
            <p:ph type="title"/>
          </p:nvPr>
        </p:nvSpPr>
        <p:spPr>
          <a:xfrm>
            <a:off x="392850" y="102300"/>
            <a:ext cx="7886700" cy="1140600"/>
          </a:xfrm>
          <a:prstGeom prst="rect">
            <a:avLst/>
          </a:prstGeom>
        </p:spPr>
        <p:txBody>
          <a:bodyPr spcFirstLastPara="1" wrap="square" lIns="91425" tIns="45700" rIns="91425" bIns="45700" anchor="ctr" anchorCtr="0">
            <a:noAutofit/>
          </a:bodyPr>
          <a:lstStyle/>
          <a:p>
            <a:pPr marL="0" lvl="0" indent="457200" algn="l" rtl="0">
              <a:spcBef>
                <a:spcPts val="0"/>
              </a:spcBef>
              <a:spcAft>
                <a:spcPts val="0"/>
              </a:spcAft>
              <a:buClr>
                <a:schemeClr val="dk1"/>
              </a:buClr>
              <a:buSzPts val="1100"/>
              <a:buFont typeface="Arial"/>
              <a:buNone/>
            </a:pPr>
            <a:br>
              <a:rPr lang="en-US">
                <a:solidFill>
                  <a:srgbClr val="4A86E8"/>
                </a:solidFill>
              </a:rPr>
            </a:br>
            <a:r>
              <a:rPr lang="en-US">
                <a:solidFill>
                  <a:srgbClr val="4A86E8"/>
                </a:solidFill>
              </a:rPr>
              <a:t>		</a:t>
            </a:r>
            <a:r>
              <a:rPr lang="en-US">
                <a:solidFill>
                  <a:srgbClr val="1C4587"/>
                </a:solidFill>
              </a:rPr>
              <a:t>Mathematics Placement</a:t>
            </a:r>
            <a:endParaRPr>
              <a:solidFill>
                <a:srgbClr val="1C4587"/>
              </a:solidFill>
            </a:endParaRPr>
          </a:p>
          <a:p>
            <a:pPr marL="457200" lvl="0" indent="457200" algn="l" rtl="0">
              <a:spcBef>
                <a:spcPts val="0"/>
              </a:spcBef>
              <a:spcAft>
                <a:spcPts val="0"/>
              </a:spcAft>
              <a:buNone/>
            </a:pPr>
            <a:endParaRPr/>
          </a:p>
        </p:txBody>
      </p:sp>
      <p:sp>
        <p:nvSpPr>
          <p:cNvPr id="336" name="Google Shape;336;p49"/>
          <p:cNvSpPr txBox="1">
            <a:spLocks noGrp="1"/>
          </p:cNvSpPr>
          <p:nvPr>
            <p:ph type="body" idx="2"/>
          </p:nvPr>
        </p:nvSpPr>
        <p:spPr>
          <a:xfrm>
            <a:off x="0" y="1430950"/>
            <a:ext cx="4676400" cy="27624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AutoNum type="arabicPeriod"/>
            </a:pPr>
            <a:r>
              <a:rPr lang="en-US"/>
              <a:t>Multiple measures used for placement, including high school transcripts  </a:t>
            </a:r>
            <a:br>
              <a:rPr lang="en-US"/>
            </a:br>
            <a:endParaRPr/>
          </a:p>
          <a:p>
            <a:pPr marL="457200" lvl="0" indent="-355600" algn="l" rtl="0">
              <a:spcBef>
                <a:spcPts val="0"/>
              </a:spcBef>
              <a:spcAft>
                <a:spcPts val="0"/>
              </a:spcAft>
              <a:buSzPts val="2000"/>
              <a:buAutoNum type="arabicPeriod"/>
            </a:pPr>
            <a:r>
              <a:rPr lang="en-US"/>
              <a:t>Advising about the placement process and results is given to students  </a:t>
            </a:r>
            <a:br>
              <a:rPr lang="en-US"/>
            </a:br>
            <a:endParaRPr/>
          </a:p>
          <a:p>
            <a:pPr marL="457200" lvl="0" indent="-355600" algn="l" rtl="0">
              <a:spcBef>
                <a:spcPts val="0"/>
              </a:spcBef>
              <a:spcAft>
                <a:spcPts val="0"/>
              </a:spcAft>
              <a:buSzPts val="2000"/>
              <a:buAutoNum type="arabicPeriod"/>
            </a:pPr>
            <a:r>
              <a:rPr lang="en-US"/>
              <a:t>Policies and practices ensure highest possible placement (e.g., retesting, test prep resources, adjusting after term begins) </a:t>
            </a:r>
            <a:endParaRPr/>
          </a:p>
        </p:txBody>
      </p:sp>
      <p:sp>
        <p:nvSpPr>
          <p:cNvPr id="337" name="Google Shape;337;p49"/>
          <p:cNvSpPr txBox="1">
            <a:spLocks noGrp="1"/>
          </p:cNvSpPr>
          <p:nvPr>
            <p:ph type="body" idx="4"/>
          </p:nvPr>
        </p:nvSpPr>
        <p:spPr>
          <a:xfrm>
            <a:off x="4391758" y="1862015"/>
            <a:ext cx="3887700" cy="2762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338" name="Google Shape;338;p49"/>
          <p:cNvPicPr preferRelativeResize="0"/>
          <p:nvPr/>
        </p:nvPicPr>
        <p:blipFill>
          <a:blip r:embed="rId3">
            <a:alphaModFix/>
          </a:blip>
          <a:stretch>
            <a:fillRect/>
          </a:stretch>
        </p:blipFill>
        <p:spPr>
          <a:xfrm>
            <a:off x="4676388" y="1366063"/>
            <a:ext cx="3609975" cy="3400425"/>
          </a:xfrm>
          <a:prstGeom prst="rect">
            <a:avLst/>
          </a:prstGeom>
          <a:noFill/>
          <a:ln>
            <a:noFill/>
          </a:ln>
        </p:spPr>
      </p:pic>
      <p:pic>
        <p:nvPicPr>
          <p:cNvPr id="339" name="Google Shape;339;p49"/>
          <p:cNvPicPr preferRelativeResize="0"/>
          <p:nvPr/>
        </p:nvPicPr>
        <p:blipFill>
          <a:blip r:embed="rId4">
            <a:alphaModFix/>
          </a:blip>
          <a:stretch>
            <a:fillRect/>
          </a:stretch>
        </p:blipFill>
        <p:spPr>
          <a:xfrm>
            <a:off x="392850" y="192877"/>
            <a:ext cx="1022750" cy="92392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0"/>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None/>
            </a:pPr>
            <a:r>
              <a:rPr lang="en-US" sz="4200">
                <a:solidFill>
                  <a:srgbClr val="1C4587"/>
                </a:solidFill>
              </a:rPr>
              <a:t>Accessing TLC3 Tools</a:t>
            </a:r>
            <a:endParaRPr sz="4200">
              <a:solidFill>
                <a:srgbClr val="1C4587"/>
              </a:solidFill>
            </a:endParaRPr>
          </a:p>
        </p:txBody>
      </p:sp>
      <p:sp>
        <p:nvSpPr>
          <p:cNvPr id="345" name="Google Shape;345;p50"/>
          <p:cNvSpPr txBox="1">
            <a:spLocks noGrp="1"/>
          </p:cNvSpPr>
          <p:nvPr>
            <p:ph type="body" idx="2"/>
          </p:nvPr>
        </p:nvSpPr>
        <p:spPr>
          <a:xfrm>
            <a:off x="392850" y="1329100"/>
            <a:ext cx="7564800" cy="3455400"/>
          </a:xfrm>
          <a:prstGeom prst="rect">
            <a:avLst/>
          </a:prstGeom>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sz="2400">
                <a:latin typeface="Calibri"/>
                <a:ea typeface="Calibri"/>
                <a:cs typeface="Calibri"/>
                <a:sym typeface="Calibri"/>
              </a:rPr>
              <a:t>Institutional Self-Assessment Tool </a:t>
            </a:r>
            <a:br>
              <a:rPr lang="en-US" sz="2400">
                <a:latin typeface="Calibri"/>
                <a:ea typeface="Calibri"/>
                <a:cs typeface="Calibri"/>
                <a:sym typeface="Calibri"/>
              </a:rPr>
            </a:br>
            <a:br>
              <a:rPr lang="en-US" sz="2400">
                <a:latin typeface="Calibri"/>
                <a:ea typeface="Calibri"/>
                <a:cs typeface="Calibri"/>
                <a:sym typeface="Calibri"/>
              </a:rPr>
            </a:br>
            <a:r>
              <a:rPr lang="en-US" sz="2400">
                <a:latin typeface="Calibri"/>
                <a:ea typeface="Calibri"/>
                <a:cs typeface="Calibri"/>
                <a:sym typeface="Calibri"/>
              </a:rPr>
              <a:t>Multi-page document with interactive response set </a:t>
            </a:r>
            <a:endParaRPr sz="2400">
              <a:latin typeface="Calibri"/>
              <a:ea typeface="Calibri"/>
              <a:cs typeface="Calibri"/>
              <a:sym typeface="Calibri"/>
            </a:endParaRPr>
          </a:p>
          <a:p>
            <a:pPr marL="0" lvl="0" indent="0" algn="l" rtl="0">
              <a:lnSpc>
                <a:spcPct val="110000"/>
              </a:lnSpc>
              <a:spcBef>
                <a:spcPts val="0"/>
              </a:spcBef>
              <a:spcAft>
                <a:spcPts val="0"/>
              </a:spcAft>
              <a:buNone/>
            </a:pPr>
            <a:r>
              <a:rPr lang="en-US" sz="1500" u="sng">
                <a:solidFill>
                  <a:schemeClr val="hlink"/>
                </a:solidFill>
                <a:latin typeface="Calibri"/>
                <a:ea typeface="Calibri"/>
                <a:cs typeface="Calibri"/>
                <a:sym typeface="Calibri"/>
                <a:hlinkClick r:id="rId3"/>
              </a:rPr>
              <a:t>https://drive.google.com/file/d/1-S9Y6jKo1LjUPb5oyc9V3IGR0qAfWwqo/view?usp=sharing</a:t>
            </a:r>
            <a:endParaRPr sz="1500">
              <a:latin typeface="Calibri"/>
              <a:ea typeface="Calibri"/>
              <a:cs typeface="Calibri"/>
              <a:sym typeface="Calibri"/>
            </a:endParaRPr>
          </a:p>
          <a:p>
            <a:pPr marL="0" lvl="0" indent="0" algn="l" rtl="0">
              <a:lnSpc>
                <a:spcPct val="110000"/>
              </a:lnSpc>
              <a:spcBef>
                <a:spcPts val="0"/>
              </a:spcBef>
              <a:spcAft>
                <a:spcPts val="0"/>
              </a:spcAft>
              <a:buNone/>
            </a:pPr>
            <a:endParaRPr sz="1500">
              <a:latin typeface="Calibri"/>
              <a:ea typeface="Calibri"/>
              <a:cs typeface="Calibri"/>
              <a:sym typeface="Calibri"/>
            </a:endParaRPr>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pic>
        <p:nvPicPr>
          <p:cNvPr id="346" name="Google Shape;346;p50"/>
          <p:cNvPicPr preferRelativeResize="0"/>
          <p:nvPr/>
        </p:nvPicPr>
        <p:blipFill>
          <a:blip r:embed="rId4">
            <a:alphaModFix/>
          </a:blip>
          <a:stretch>
            <a:fillRect/>
          </a:stretch>
        </p:blipFill>
        <p:spPr>
          <a:xfrm>
            <a:off x="392850" y="192877"/>
            <a:ext cx="1022750" cy="92392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51"/>
          <p:cNvPicPr preferRelativeResize="0"/>
          <p:nvPr/>
        </p:nvPicPr>
        <p:blipFill>
          <a:blip r:embed="rId3">
            <a:alphaModFix/>
          </a:blip>
          <a:stretch>
            <a:fillRect/>
          </a:stretch>
        </p:blipFill>
        <p:spPr>
          <a:xfrm>
            <a:off x="126275" y="-134975"/>
            <a:ext cx="7907374" cy="60652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2"/>
          <p:cNvSpPr txBox="1">
            <a:spLocks noGrp="1"/>
          </p:cNvSpPr>
          <p:nvPr>
            <p:ph type="title"/>
          </p:nvPr>
        </p:nvSpPr>
        <p:spPr>
          <a:xfrm>
            <a:off x="392846" y="192878"/>
            <a:ext cx="7886700" cy="9939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None/>
            </a:pPr>
            <a:r>
              <a:rPr lang="en-US" sz="4200">
                <a:solidFill>
                  <a:srgbClr val="1C4587"/>
                </a:solidFill>
              </a:rPr>
              <a:t>Accessing TLC3 Tools</a:t>
            </a:r>
            <a:endParaRPr sz="4200">
              <a:solidFill>
                <a:srgbClr val="1C4587"/>
              </a:solidFill>
            </a:endParaRPr>
          </a:p>
        </p:txBody>
      </p:sp>
      <p:sp>
        <p:nvSpPr>
          <p:cNvPr id="357" name="Google Shape;357;p52"/>
          <p:cNvSpPr txBox="1">
            <a:spLocks noGrp="1"/>
          </p:cNvSpPr>
          <p:nvPr>
            <p:ph type="body" idx="2"/>
          </p:nvPr>
        </p:nvSpPr>
        <p:spPr>
          <a:xfrm>
            <a:off x="301400" y="1329100"/>
            <a:ext cx="7564800" cy="3455400"/>
          </a:xfrm>
          <a:prstGeom prst="rect">
            <a:avLst/>
          </a:prstGeom>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sz="2600">
                <a:latin typeface="Calibri"/>
                <a:ea typeface="Calibri"/>
                <a:cs typeface="Calibri"/>
                <a:sym typeface="Calibri"/>
              </a:rPr>
              <a:t>Institutional Self-Assessment Tool </a:t>
            </a:r>
            <a:br>
              <a:rPr lang="en-US" sz="2600">
                <a:latin typeface="Calibri"/>
                <a:ea typeface="Calibri"/>
                <a:cs typeface="Calibri"/>
                <a:sym typeface="Calibri"/>
              </a:rPr>
            </a:br>
            <a:endParaRPr sz="2600">
              <a:latin typeface="Calibri"/>
              <a:ea typeface="Calibri"/>
              <a:cs typeface="Calibri"/>
              <a:sym typeface="Calibri"/>
            </a:endParaRPr>
          </a:p>
          <a:p>
            <a:pPr marL="0" lvl="0" indent="0" algn="l" rtl="0">
              <a:lnSpc>
                <a:spcPct val="110000"/>
              </a:lnSpc>
              <a:spcBef>
                <a:spcPts val="0"/>
              </a:spcBef>
              <a:spcAft>
                <a:spcPts val="0"/>
              </a:spcAft>
              <a:buNone/>
            </a:pPr>
            <a:r>
              <a:rPr lang="en-US" sz="2700">
                <a:latin typeface="Calibri"/>
                <a:ea typeface="Calibri"/>
                <a:cs typeface="Calibri"/>
                <a:sym typeface="Calibri"/>
              </a:rPr>
              <a:t>Online form (mobile-friendly) </a:t>
            </a:r>
            <a:endParaRPr sz="2700">
              <a:latin typeface="Calibri"/>
              <a:ea typeface="Calibri"/>
              <a:cs typeface="Calibri"/>
              <a:sym typeface="Calibri"/>
            </a:endParaRPr>
          </a:p>
          <a:p>
            <a:pPr marL="0" lvl="0" indent="0" algn="l" rtl="0">
              <a:lnSpc>
                <a:spcPct val="110000"/>
              </a:lnSpc>
              <a:spcBef>
                <a:spcPts val="0"/>
              </a:spcBef>
              <a:spcAft>
                <a:spcPts val="0"/>
              </a:spcAft>
              <a:buNone/>
            </a:pPr>
            <a:r>
              <a:rPr lang="en-US" sz="1700" u="sng">
                <a:solidFill>
                  <a:schemeClr val="hlink"/>
                </a:solidFill>
                <a:latin typeface="Calibri"/>
                <a:ea typeface="Calibri"/>
                <a:cs typeface="Calibri"/>
                <a:sym typeface="Calibri"/>
                <a:hlinkClick r:id="rId3"/>
              </a:rPr>
              <a:t>https://survey.az1.qualtrics.com/jfe/form/SV_73BIw6xBAzFfbeJ</a:t>
            </a:r>
            <a:endParaRPr sz="1700">
              <a:latin typeface="Calibri"/>
              <a:ea typeface="Calibri"/>
              <a:cs typeface="Calibri"/>
              <a:sym typeface="Calibri"/>
            </a:endParaRPr>
          </a:p>
          <a:p>
            <a:pPr marL="0" lvl="0" indent="0" algn="l" rtl="0">
              <a:lnSpc>
                <a:spcPct val="110000"/>
              </a:lnSpc>
              <a:spcBef>
                <a:spcPts val="0"/>
              </a:spcBef>
              <a:spcAft>
                <a:spcPts val="0"/>
              </a:spcAft>
              <a:buNone/>
            </a:pPr>
            <a:endParaRPr sz="1700">
              <a:latin typeface="Calibri"/>
              <a:ea typeface="Calibri"/>
              <a:cs typeface="Calibri"/>
              <a:sym typeface="Calibri"/>
            </a:endParaRPr>
          </a:p>
          <a:p>
            <a:pPr marL="0" lvl="0" indent="0" algn="l" rtl="0">
              <a:lnSpc>
                <a:spcPct val="110000"/>
              </a:lnSpc>
              <a:spcBef>
                <a:spcPts val="0"/>
              </a:spcBef>
              <a:spcAft>
                <a:spcPts val="0"/>
              </a:spcAft>
              <a:buNone/>
            </a:pPr>
            <a:r>
              <a:rPr lang="en-US" sz="2600">
                <a:latin typeface="Calibri"/>
                <a:ea typeface="Calibri"/>
                <a:cs typeface="Calibri"/>
                <a:sym typeface="Calibri"/>
              </a:rPr>
              <a:t>Follow-up available through 2020-21 academic year</a:t>
            </a:r>
            <a:endParaRPr sz="2600">
              <a:latin typeface="Calibri"/>
              <a:ea typeface="Calibri"/>
              <a:cs typeface="Calibri"/>
              <a:sym typeface="Calibri"/>
            </a:endParaRPr>
          </a:p>
          <a:p>
            <a:pPr marL="0" lvl="0" indent="0" algn="l" rtl="0">
              <a:lnSpc>
                <a:spcPct val="110000"/>
              </a:lnSpc>
              <a:spcBef>
                <a:spcPts val="0"/>
              </a:spcBef>
              <a:spcAft>
                <a:spcPts val="0"/>
              </a:spcAft>
              <a:buNone/>
            </a:pPr>
            <a:r>
              <a:rPr lang="en-US" sz="2600">
                <a:latin typeface="Calibri"/>
                <a:ea typeface="Calibri"/>
                <a:cs typeface="Calibri"/>
                <a:sym typeface="Calibri"/>
              </a:rPr>
              <a:t>hburn@highline.edu</a:t>
            </a:r>
            <a:endParaRPr sz="2600">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endParaRPr sz="2400">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endParaRPr sz="2400">
              <a:latin typeface="Calibri"/>
              <a:ea typeface="Calibri"/>
              <a:cs typeface="Calibri"/>
              <a:sym typeface="Calibri"/>
            </a:endParaRPr>
          </a:p>
          <a:p>
            <a:pPr marL="0" lvl="0" indent="0" algn="l" rtl="0">
              <a:lnSpc>
                <a:spcPct val="110000"/>
              </a:lnSpc>
              <a:spcBef>
                <a:spcPts val="0"/>
              </a:spcBef>
              <a:spcAft>
                <a:spcPts val="0"/>
              </a:spcAft>
              <a:buNone/>
            </a:pPr>
            <a:endParaRPr sz="2200">
              <a:latin typeface="Calibri"/>
              <a:ea typeface="Calibri"/>
              <a:cs typeface="Calibri"/>
              <a:sym typeface="Calibri"/>
            </a:endParaRPr>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pic>
        <p:nvPicPr>
          <p:cNvPr id="358" name="Google Shape;358;p52"/>
          <p:cNvPicPr preferRelativeResize="0"/>
          <p:nvPr/>
        </p:nvPicPr>
        <p:blipFill>
          <a:blip r:embed="rId4">
            <a:alphaModFix/>
          </a:blip>
          <a:stretch>
            <a:fillRect/>
          </a:stretch>
        </p:blipFill>
        <p:spPr>
          <a:xfrm>
            <a:off x="392850" y="192877"/>
            <a:ext cx="1022750" cy="9239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08842" y="239469"/>
            <a:ext cx="7886700" cy="993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Webinar Recording Policy</a:t>
            </a:r>
            <a:endParaRPr/>
          </a:p>
        </p:txBody>
      </p:sp>
      <p:sp>
        <p:nvSpPr>
          <p:cNvPr id="86" name="Google Shape;86;p17"/>
          <p:cNvSpPr txBox="1"/>
          <p:nvPr/>
        </p:nvSpPr>
        <p:spPr>
          <a:xfrm>
            <a:off x="555875" y="1422250"/>
            <a:ext cx="7405200" cy="35496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US" sz="2700"/>
              <a:t>AMATYC is recording the webinar</a:t>
            </a:r>
            <a:endParaRPr sz="2700"/>
          </a:p>
          <a:p>
            <a:pPr marL="457200" lvl="0" indent="0" algn="l" rtl="0">
              <a:spcBef>
                <a:spcPts val="0"/>
              </a:spcBef>
              <a:spcAft>
                <a:spcPts val="0"/>
              </a:spcAft>
              <a:buNone/>
            </a:pPr>
            <a:endParaRPr sz="2700"/>
          </a:p>
          <a:p>
            <a:pPr marL="457200" lvl="0" indent="-400050" algn="l" rtl="0">
              <a:spcBef>
                <a:spcPts val="0"/>
              </a:spcBef>
              <a:spcAft>
                <a:spcPts val="0"/>
              </a:spcAft>
              <a:buSzPts val="2700"/>
              <a:buChar char="❖"/>
            </a:pPr>
            <a:r>
              <a:rPr lang="en-US" sz="2700"/>
              <a:t>AMATYC retains the right to show it again and to distribute it.</a:t>
            </a:r>
            <a:endParaRPr sz="2700"/>
          </a:p>
          <a:p>
            <a:pPr marL="457200" lvl="0" indent="0" algn="l" rtl="0">
              <a:spcBef>
                <a:spcPts val="0"/>
              </a:spcBef>
              <a:spcAft>
                <a:spcPts val="0"/>
              </a:spcAft>
              <a:buNone/>
            </a:pPr>
            <a:endParaRPr sz="2700"/>
          </a:p>
          <a:p>
            <a:pPr marL="457200" lvl="0" indent="-400050" algn="l" rtl="0">
              <a:spcBef>
                <a:spcPts val="0"/>
              </a:spcBef>
              <a:spcAft>
                <a:spcPts val="0"/>
              </a:spcAft>
              <a:buSzPts val="2700"/>
              <a:buChar char="❖"/>
            </a:pPr>
            <a:r>
              <a:rPr lang="en-US" sz="2700"/>
              <a:t>By participating, you are agreeing that your contributions become part of the recording</a:t>
            </a:r>
            <a:endParaRPr sz="27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3"/>
          <p:cNvSpPr txBox="1">
            <a:spLocks noGrp="1"/>
          </p:cNvSpPr>
          <p:nvPr>
            <p:ph type="title"/>
          </p:nvPr>
        </p:nvSpPr>
        <p:spPr>
          <a:xfrm>
            <a:off x="392850" y="102300"/>
            <a:ext cx="7886700" cy="11406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None/>
            </a:pPr>
            <a:r>
              <a:rPr lang="en-US" sz="3600">
                <a:solidFill>
                  <a:srgbClr val="1C4587"/>
                </a:solidFill>
              </a:rPr>
              <a:t>Racial Equity in the STEM </a:t>
            </a:r>
            <a:br>
              <a:rPr lang="en-US" sz="3600">
                <a:solidFill>
                  <a:srgbClr val="1C4587"/>
                </a:solidFill>
              </a:rPr>
            </a:br>
            <a:r>
              <a:rPr lang="en-US" sz="3600">
                <a:solidFill>
                  <a:srgbClr val="1C4587"/>
                </a:solidFill>
              </a:rPr>
              <a:t>   Math Pathway</a:t>
            </a:r>
            <a:endParaRPr sz="3600">
              <a:solidFill>
                <a:srgbClr val="1C4587"/>
              </a:solidFill>
            </a:endParaRPr>
          </a:p>
        </p:txBody>
      </p:sp>
      <p:sp>
        <p:nvSpPr>
          <p:cNvPr id="364" name="Google Shape;364;p53"/>
          <p:cNvSpPr txBox="1">
            <a:spLocks noGrp="1"/>
          </p:cNvSpPr>
          <p:nvPr>
            <p:ph type="body" idx="1"/>
          </p:nvPr>
        </p:nvSpPr>
        <p:spPr>
          <a:xfrm>
            <a:off x="3" y="1327800"/>
            <a:ext cx="6648000" cy="6192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Five Domains	</a:t>
            </a:r>
            <a:endParaRPr/>
          </a:p>
        </p:txBody>
      </p:sp>
      <p:sp>
        <p:nvSpPr>
          <p:cNvPr id="365" name="Google Shape;365;p53"/>
          <p:cNvSpPr txBox="1">
            <a:spLocks noGrp="1"/>
          </p:cNvSpPr>
          <p:nvPr>
            <p:ph type="body" idx="2"/>
          </p:nvPr>
        </p:nvSpPr>
        <p:spPr>
          <a:xfrm>
            <a:off x="1659946" y="1946990"/>
            <a:ext cx="3868800" cy="27624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Clr>
                <a:srgbClr val="FF0000"/>
              </a:buClr>
              <a:buSzPts val="2000"/>
              <a:buAutoNum type="arabicPeriod"/>
            </a:pPr>
            <a:r>
              <a:rPr lang="en-US">
                <a:solidFill>
                  <a:srgbClr val="FF0000"/>
                </a:solidFill>
              </a:rPr>
              <a:t>Math Placement</a:t>
            </a:r>
            <a:br>
              <a:rPr lang="en-US">
                <a:solidFill>
                  <a:srgbClr val="FF0000"/>
                </a:solidFill>
              </a:rPr>
            </a:br>
            <a:endParaRPr>
              <a:solidFill>
                <a:srgbClr val="FF0000"/>
              </a:solidFill>
            </a:endParaRPr>
          </a:p>
          <a:p>
            <a:pPr marL="457200" lvl="0" indent="-355600" algn="l" rtl="0">
              <a:spcBef>
                <a:spcPts val="0"/>
              </a:spcBef>
              <a:spcAft>
                <a:spcPts val="0"/>
              </a:spcAft>
              <a:buSzPts val="2000"/>
              <a:buAutoNum type="arabicPeriod"/>
            </a:pPr>
            <a:r>
              <a:rPr lang="en-US"/>
              <a:t>STEM Math Courses</a:t>
            </a:r>
            <a:br>
              <a:rPr lang="en-US"/>
            </a:br>
            <a:endParaRPr/>
          </a:p>
          <a:p>
            <a:pPr marL="457200" lvl="0" indent="-355600" algn="l" rtl="0">
              <a:spcBef>
                <a:spcPts val="0"/>
              </a:spcBef>
              <a:spcAft>
                <a:spcPts val="0"/>
              </a:spcAft>
              <a:buSzPts val="2000"/>
              <a:buAutoNum type="arabicPeriod"/>
            </a:pPr>
            <a:r>
              <a:rPr lang="en-US"/>
              <a:t>Instruction </a:t>
            </a:r>
            <a:br>
              <a:rPr lang="en-US"/>
            </a:br>
            <a:endParaRPr/>
          </a:p>
          <a:p>
            <a:pPr marL="457200" lvl="0" indent="-355600" algn="l" rtl="0">
              <a:spcBef>
                <a:spcPts val="0"/>
              </a:spcBef>
              <a:spcAft>
                <a:spcPts val="0"/>
              </a:spcAft>
              <a:buClr>
                <a:srgbClr val="FF0000"/>
              </a:buClr>
              <a:buSzPts val="2000"/>
              <a:buAutoNum type="arabicPeriod"/>
            </a:pPr>
            <a:r>
              <a:rPr lang="en-US">
                <a:solidFill>
                  <a:srgbClr val="FF0000"/>
                </a:solidFill>
              </a:rPr>
              <a:t>Student support (out of class)</a:t>
            </a:r>
            <a:br>
              <a:rPr lang="en-US">
                <a:solidFill>
                  <a:srgbClr val="FF0000"/>
                </a:solidFill>
              </a:rPr>
            </a:br>
            <a:endParaRPr>
              <a:solidFill>
                <a:srgbClr val="FF0000"/>
              </a:solidFill>
            </a:endParaRPr>
          </a:p>
          <a:p>
            <a:pPr marL="457200" lvl="0" indent="-355600" algn="l" rtl="0">
              <a:spcBef>
                <a:spcPts val="0"/>
              </a:spcBef>
              <a:spcAft>
                <a:spcPts val="0"/>
              </a:spcAft>
              <a:buSzPts val="2000"/>
              <a:buAutoNum type="arabicPeriod"/>
            </a:pPr>
            <a:r>
              <a:rPr lang="en-US"/>
              <a:t>Institutional responsibility</a:t>
            </a:r>
            <a:endParaRPr/>
          </a:p>
        </p:txBody>
      </p:sp>
      <p:pic>
        <p:nvPicPr>
          <p:cNvPr id="366" name="Google Shape;366;p53"/>
          <p:cNvPicPr preferRelativeResize="0"/>
          <p:nvPr/>
        </p:nvPicPr>
        <p:blipFill>
          <a:blip r:embed="rId3">
            <a:alphaModFix/>
          </a:blip>
          <a:stretch>
            <a:fillRect/>
          </a:stretch>
        </p:blipFill>
        <p:spPr>
          <a:xfrm>
            <a:off x="221547" y="102297"/>
            <a:ext cx="1118453" cy="10103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4"/>
          <p:cNvSpPr txBox="1">
            <a:spLocks noGrp="1"/>
          </p:cNvSpPr>
          <p:nvPr>
            <p:ph type="title"/>
          </p:nvPr>
        </p:nvSpPr>
        <p:spPr>
          <a:xfrm>
            <a:off x="222075" y="215425"/>
            <a:ext cx="8132400" cy="993900"/>
          </a:xfrm>
          <a:prstGeom prst="rect">
            <a:avLst/>
          </a:prstGeom>
        </p:spPr>
        <p:txBody>
          <a:bodyPr spcFirstLastPara="1" wrap="square" lIns="91425" tIns="45700" rIns="91425" bIns="45700" anchor="ctr" anchorCtr="0">
            <a:noAutofit/>
          </a:bodyPr>
          <a:lstStyle/>
          <a:p>
            <a:pPr marL="914400" lvl="0" indent="457200" algn="l" rtl="0">
              <a:spcBef>
                <a:spcPts val="0"/>
              </a:spcBef>
              <a:spcAft>
                <a:spcPts val="0"/>
              </a:spcAft>
              <a:buNone/>
            </a:pPr>
            <a:r>
              <a:rPr lang="en-US">
                <a:solidFill>
                  <a:srgbClr val="1C4587"/>
                </a:solidFill>
              </a:rPr>
              <a:t>STEM Math Courses</a:t>
            </a:r>
            <a:endParaRPr>
              <a:solidFill>
                <a:srgbClr val="1C4587"/>
              </a:solidFill>
            </a:endParaRPr>
          </a:p>
        </p:txBody>
      </p:sp>
      <p:sp>
        <p:nvSpPr>
          <p:cNvPr id="372" name="Google Shape;372;p54"/>
          <p:cNvSpPr txBox="1">
            <a:spLocks noGrp="1"/>
          </p:cNvSpPr>
          <p:nvPr>
            <p:ph type="body" idx="1"/>
          </p:nvPr>
        </p:nvSpPr>
        <p:spPr>
          <a:xfrm>
            <a:off x="392846" y="1242890"/>
            <a:ext cx="3868800" cy="619200"/>
          </a:xfrm>
          <a:prstGeom prst="rect">
            <a:avLst/>
          </a:prstGeom>
        </p:spPr>
        <p:txBody>
          <a:bodyPr spcFirstLastPara="1" wrap="square" lIns="91425" tIns="45700" rIns="91425" bIns="45700" anchor="ctr" anchorCtr="0">
            <a:noAutofit/>
          </a:bodyPr>
          <a:lstStyle/>
          <a:p>
            <a:pPr marL="0" lvl="0" indent="0" algn="r" rtl="0">
              <a:spcBef>
                <a:spcPts val="1000"/>
              </a:spcBef>
              <a:spcAft>
                <a:spcPts val="0"/>
              </a:spcAft>
              <a:buNone/>
            </a:pPr>
            <a:r>
              <a:rPr lang="en-US"/>
              <a:t>	</a:t>
            </a:r>
            <a:endParaRPr/>
          </a:p>
        </p:txBody>
      </p:sp>
      <p:sp>
        <p:nvSpPr>
          <p:cNvPr id="373" name="Google Shape;373;p54"/>
          <p:cNvSpPr txBox="1">
            <a:spLocks noGrp="1"/>
          </p:cNvSpPr>
          <p:nvPr>
            <p:ph type="body" idx="2"/>
          </p:nvPr>
        </p:nvSpPr>
        <p:spPr>
          <a:xfrm>
            <a:off x="124125" y="1428975"/>
            <a:ext cx="8286300" cy="27624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AutoNum type="arabicPeriod"/>
            </a:pPr>
            <a:r>
              <a:rPr lang="en-US"/>
              <a:t>The course sequence and required course materials in the STEM math pathway are optimized for timely progress  </a:t>
            </a:r>
            <a:br>
              <a:rPr lang="en-US"/>
            </a:br>
            <a:endParaRPr/>
          </a:p>
          <a:p>
            <a:pPr marL="457200" lvl="0" indent="-355600" algn="l" rtl="0">
              <a:spcBef>
                <a:spcPts val="0"/>
              </a:spcBef>
              <a:spcAft>
                <a:spcPts val="0"/>
              </a:spcAft>
              <a:buSzPts val="2000"/>
              <a:buAutoNum type="arabicPeriod"/>
            </a:pPr>
            <a:r>
              <a:rPr lang="en-US"/>
              <a:t>Courses are designed to transfer to baccalaureate institutions</a:t>
            </a:r>
            <a:br>
              <a:rPr lang="en-US"/>
            </a:br>
            <a:endParaRPr/>
          </a:p>
          <a:p>
            <a:pPr marL="457200" lvl="0" indent="-355600" algn="l" rtl="0">
              <a:spcBef>
                <a:spcPts val="0"/>
              </a:spcBef>
              <a:spcAft>
                <a:spcPts val="0"/>
              </a:spcAft>
              <a:buSzPts val="2000"/>
              <a:buAutoNum type="arabicPeriod"/>
            </a:pPr>
            <a:r>
              <a:rPr lang="en-US"/>
              <a:t>Data on student outcomes in STEM math pathway courses, disaggregated by race/ethnicity (African American, Latinx, Indigenous, Southeast Asian) within gender, are reviewed at least annually by mathematics faculty </a:t>
            </a:r>
            <a:endParaRPr/>
          </a:p>
        </p:txBody>
      </p:sp>
      <p:pic>
        <p:nvPicPr>
          <p:cNvPr id="374" name="Google Shape;374;p54"/>
          <p:cNvPicPr preferRelativeResize="0"/>
          <p:nvPr/>
        </p:nvPicPr>
        <p:blipFill>
          <a:blip r:embed="rId3">
            <a:alphaModFix/>
          </a:blip>
          <a:stretch>
            <a:fillRect/>
          </a:stretch>
        </p:blipFill>
        <p:spPr>
          <a:xfrm>
            <a:off x="536550" y="250415"/>
            <a:ext cx="1022750" cy="92392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5"/>
          <p:cNvSpPr txBox="1">
            <a:spLocks noGrp="1"/>
          </p:cNvSpPr>
          <p:nvPr>
            <p:ph type="title"/>
          </p:nvPr>
        </p:nvSpPr>
        <p:spPr>
          <a:xfrm>
            <a:off x="467796" y="215428"/>
            <a:ext cx="7886700" cy="9939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None/>
            </a:pPr>
            <a:r>
              <a:rPr lang="en-US">
                <a:solidFill>
                  <a:srgbClr val="073763"/>
                </a:solidFill>
              </a:rPr>
              <a:t>Institutional Responsibility</a:t>
            </a:r>
            <a:endParaRPr>
              <a:solidFill>
                <a:srgbClr val="073763"/>
              </a:solidFill>
            </a:endParaRPr>
          </a:p>
        </p:txBody>
      </p:sp>
      <p:sp>
        <p:nvSpPr>
          <p:cNvPr id="380" name="Google Shape;380;p55"/>
          <p:cNvSpPr txBox="1">
            <a:spLocks noGrp="1"/>
          </p:cNvSpPr>
          <p:nvPr>
            <p:ph type="body" idx="1"/>
          </p:nvPr>
        </p:nvSpPr>
        <p:spPr>
          <a:xfrm>
            <a:off x="392846" y="1242890"/>
            <a:ext cx="3868800" cy="619200"/>
          </a:xfrm>
          <a:prstGeom prst="rect">
            <a:avLst/>
          </a:prstGeom>
        </p:spPr>
        <p:txBody>
          <a:bodyPr spcFirstLastPara="1" wrap="square" lIns="91425" tIns="45700" rIns="91425" bIns="45700" anchor="ctr" anchorCtr="0">
            <a:noAutofit/>
          </a:bodyPr>
          <a:lstStyle/>
          <a:p>
            <a:pPr marL="0" lvl="0" indent="0" algn="r" rtl="0">
              <a:spcBef>
                <a:spcPts val="1000"/>
              </a:spcBef>
              <a:spcAft>
                <a:spcPts val="0"/>
              </a:spcAft>
              <a:buNone/>
            </a:pPr>
            <a:r>
              <a:rPr lang="en-US"/>
              <a:t>	</a:t>
            </a:r>
            <a:endParaRPr/>
          </a:p>
        </p:txBody>
      </p:sp>
      <p:sp>
        <p:nvSpPr>
          <p:cNvPr id="381" name="Google Shape;381;p55"/>
          <p:cNvSpPr txBox="1">
            <a:spLocks noGrp="1"/>
          </p:cNvSpPr>
          <p:nvPr>
            <p:ph type="body" idx="2"/>
          </p:nvPr>
        </p:nvSpPr>
        <p:spPr>
          <a:xfrm>
            <a:off x="124125" y="1428975"/>
            <a:ext cx="8286300" cy="27624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SzPts val="2000"/>
              <a:buAutoNum type="arabicPeriod"/>
            </a:pPr>
            <a:r>
              <a:rPr lang="en-US"/>
              <a:t>Permanent base funding is provided by the college to bolster and support the success of URM students in the STEM math pathway </a:t>
            </a:r>
            <a:br>
              <a:rPr lang="en-US"/>
            </a:br>
            <a:endParaRPr/>
          </a:p>
          <a:p>
            <a:pPr marL="457200" lvl="0" indent="-355600" algn="l" rtl="0">
              <a:lnSpc>
                <a:spcPct val="100000"/>
              </a:lnSpc>
              <a:spcBef>
                <a:spcPts val="0"/>
              </a:spcBef>
              <a:spcAft>
                <a:spcPts val="0"/>
              </a:spcAft>
              <a:buSzPts val="2000"/>
              <a:buAutoNum type="arabicPeriod"/>
            </a:pPr>
            <a:r>
              <a:rPr lang="en-US"/>
              <a:t>High-quality and ongoing professional learning focused on inclusive teaching strategies, implicit bias, and racial microaggressions is provided to full- and part-time mathematics faculty</a:t>
            </a:r>
            <a:br>
              <a:rPr lang="en-US"/>
            </a:br>
            <a:endParaRPr/>
          </a:p>
          <a:p>
            <a:pPr marL="457200" lvl="0" indent="-355600" algn="l" rtl="0">
              <a:lnSpc>
                <a:spcPct val="100000"/>
              </a:lnSpc>
              <a:spcBef>
                <a:spcPts val="0"/>
              </a:spcBef>
              <a:spcAft>
                <a:spcPts val="0"/>
              </a:spcAft>
              <a:buSzPts val="2000"/>
              <a:buAutoNum type="arabicPeriod"/>
            </a:pPr>
            <a:r>
              <a:rPr lang="en-US"/>
              <a:t>Targeted efforts are undertaken by the college to provide resources for students facing food, health, and housing insecurities (e.g., food pantry, free walk-in clinic, emergency financial assistance) </a:t>
            </a:r>
            <a:endParaRPr/>
          </a:p>
          <a:p>
            <a:pPr marL="457200" lvl="0" indent="0" algn="l" rtl="0">
              <a:lnSpc>
                <a:spcPct val="100000"/>
              </a:lnSpc>
              <a:spcBef>
                <a:spcPts val="0"/>
              </a:spcBef>
              <a:spcAft>
                <a:spcPts val="0"/>
              </a:spcAft>
              <a:buNone/>
            </a:pPr>
            <a:endParaRPr/>
          </a:p>
          <a:p>
            <a:pPr marL="0" lvl="0" indent="0" algn="l" rtl="0">
              <a:spcBef>
                <a:spcPts val="1000"/>
              </a:spcBef>
              <a:spcAft>
                <a:spcPts val="0"/>
              </a:spcAft>
              <a:buNone/>
            </a:pPr>
            <a:endParaRPr/>
          </a:p>
        </p:txBody>
      </p:sp>
      <p:pic>
        <p:nvPicPr>
          <p:cNvPr id="382" name="Google Shape;382;p55"/>
          <p:cNvPicPr preferRelativeResize="0"/>
          <p:nvPr/>
        </p:nvPicPr>
        <p:blipFill>
          <a:blip r:embed="rId3">
            <a:alphaModFix/>
          </a:blip>
          <a:stretch>
            <a:fillRect/>
          </a:stretch>
        </p:blipFill>
        <p:spPr>
          <a:xfrm>
            <a:off x="392850" y="192877"/>
            <a:ext cx="1022750" cy="92392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6"/>
          <p:cNvSpPr txBox="1">
            <a:spLocks noGrp="1"/>
          </p:cNvSpPr>
          <p:nvPr>
            <p:ph type="title"/>
          </p:nvPr>
        </p:nvSpPr>
        <p:spPr>
          <a:xfrm>
            <a:off x="467796" y="215428"/>
            <a:ext cx="7886700" cy="9939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None/>
            </a:pPr>
            <a:r>
              <a:rPr lang="en-US">
                <a:solidFill>
                  <a:srgbClr val="1C4587"/>
                </a:solidFill>
              </a:rPr>
              <a:t>Instruction</a:t>
            </a:r>
            <a:endParaRPr>
              <a:solidFill>
                <a:srgbClr val="1C4587"/>
              </a:solidFill>
            </a:endParaRPr>
          </a:p>
        </p:txBody>
      </p:sp>
      <p:sp>
        <p:nvSpPr>
          <p:cNvPr id="388" name="Google Shape;388;p56"/>
          <p:cNvSpPr txBox="1">
            <a:spLocks noGrp="1"/>
          </p:cNvSpPr>
          <p:nvPr>
            <p:ph type="body" idx="1"/>
          </p:nvPr>
        </p:nvSpPr>
        <p:spPr>
          <a:xfrm>
            <a:off x="392846" y="1242890"/>
            <a:ext cx="3868800" cy="619200"/>
          </a:xfrm>
          <a:prstGeom prst="rect">
            <a:avLst/>
          </a:prstGeom>
        </p:spPr>
        <p:txBody>
          <a:bodyPr spcFirstLastPara="1" wrap="square" lIns="91425" tIns="45700" rIns="91425" bIns="45700" anchor="ctr" anchorCtr="0">
            <a:noAutofit/>
          </a:bodyPr>
          <a:lstStyle/>
          <a:p>
            <a:pPr marL="0" lvl="0" indent="0" algn="r" rtl="0">
              <a:spcBef>
                <a:spcPts val="1000"/>
              </a:spcBef>
              <a:spcAft>
                <a:spcPts val="0"/>
              </a:spcAft>
              <a:buNone/>
            </a:pPr>
            <a:r>
              <a:rPr lang="en-US"/>
              <a:t>	</a:t>
            </a:r>
            <a:endParaRPr/>
          </a:p>
        </p:txBody>
      </p:sp>
      <p:pic>
        <p:nvPicPr>
          <p:cNvPr id="389" name="Google Shape;389;p56"/>
          <p:cNvPicPr preferRelativeResize="0"/>
          <p:nvPr/>
        </p:nvPicPr>
        <p:blipFill>
          <a:blip r:embed="rId3">
            <a:alphaModFix/>
          </a:blip>
          <a:stretch>
            <a:fillRect/>
          </a:stretch>
        </p:blipFill>
        <p:spPr>
          <a:xfrm>
            <a:off x="392850" y="192877"/>
            <a:ext cx="1022750" cy="923923"/>
          </a:xfrm>
          <a:prstGeom prst="rect">
            <a:avLst/>
          </a:prstGeom>
          <a:noFill/>
          <a:ln>
            <a:noFill/>
          </a:ln>
        </p:spPr>
      </p:pic>
      <p:pic>
        <p:nvPicPr>
          <p:cNvPr id="390" name="Google Shape;390;p56"/>
          <p:cNvPicPr preferRelativeResize="0"/>
          <p:nvPr/>
        </p:nvPicPr>
        <p:blipFill>
          <a:blip r:embed="rId4">
            <a:alphaModFix/>
          </a:blip>
          <a:stretch>
            <a:fillRect/>
          </a:stretch>
        </p:blipFill>
        <p:spPr>
          <a:xfrm>
            <a:off x="217700" y="1361726"/>
            <a:ext cx="3838575" cy="3285878"/>
          </a:xfrm>
          <a:prstGeom prst="rect">
            <a:avLst/>
          </a:prstGeom>
          <a:noFill/>
          <a:ln>
            <a:noFill/>
          </a:ln>
        </p:spPr>
      </p:pic>
      <p:pic>
        <p:nvPicPr>
          <p:cNvPr id="391" name="Google Shape;391;p56"/>
          <p:cNvPicPr preferRelativeResize="0"/>
          <p:nvPr/>
        </p:nvPicPr>
        <p:blipFill>
          <a:blip r:embed="rId5">
            <a:alphaModFix/>
          </a:blip>
          <a:stretch>
            <a:fillRect/>
          </a:stretch>
        </p:blipFill>
        <p:spPr>
          <a:xfrm>
            <a:off x="4261650" y="1361725"/>
            <a:ext cx="3990975" cy="339678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7"/>
          <p:cNvSpPr txBox="1">
            <a:spLocks noGrp="1"/>
          </p:cNvSpPr>
          <p:nvPr>
            <p:ph type="title"/>
          </p:nvPr>
        </p:nvSpPr>
        <p:spPr>
          <a:xfrm>
            <a:off x="392846" y="257053"/>
            <a:ext cx="7886700" cy="993900"/>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None/>
            </a:pPr>
            <a:r>
              <a:rPr lang="en-US" sz="4200">
                <a:solidFill>
                  <a:srgbClr val="1C4587"/>
                </a:solidFill>
              </a:rPr>
              <a:t>Thank you!</a:t>
            </a:r>
            <a:endParaRPr sz="4200">
              <a:solidFill>
                <a:srgbClr val="1C4587"/>
              </a:solidFill>
            </a:endParaRPr>
          </a:p>
        </p:txBody>
      </p:sp>
      <p:sp>
        <p:nvSpPr>
          <p:cNvPr id="397" name="Google Shape;397;p57"/>
          <p:cNvSpPr txBox="1">
            <a:spLocks noGrp="1"/>
          </p:cNvSpPr>
          <p:nvPr>
            <p:ph type="body" idx="2"/>
          </p:nvPr>
        </p:nvSpPr>
        <p:spPr>
          <a:xfrm>
            <a:off x="301400" y="1329100"/>
            <a:ext cx="7564800" cy="3455400"/>
          </a:xfrm>
          <a:prstGeom prst="rect">
            <a:avLst/>
          </a:prstGeom>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sz="2200">
                <a:latin typeface="Calibri"/>
                <a:ea typeface="Calibri"/>
                <a:cs typeface="Calibri"/>
                <a:sym typeface="Calibri"/>
              </a:rPr>
              <a:t>Helen Burn</a:t>
            </a:r>
            <a:endParaRPr sz="2200">
              <a:latin typeface="Calibri"/>
              <a:ea typeface="Calibri"/>
              <a:cs typeface="Calibri"/>
              <a:sym typeface="Calibri"/>
            </a:endParaRPr>
          </a:p>
          <a:p>
            <a:pPr marL="0" lvl="0" indent="0" algn="l" rtl="0">
              <a:lnSpc>
                <a:spcPct val="110000"/>
              </a:lnSpc>
              <a:spcBef>
                <a:spcPts val="0"/>
              </a:spcBef>
              <a:spcAft>
                <a:spcPts val="0"/>
              </a:spcAft>
              <a:buNone/>
            </a:pPr>
            <a:r>
              <a:rPr lang="en-US" sz="2200">
                <a:latin typeface="Calibri"/>
                <a:ea typeface="Calibri"/>
                <a:cs typeface="Calibri"/>
                <a:sym typeface="Calibri"/>
              </a:rPr>
              <a:t>Highline College</a:t>
            </a:r>
            <a:endParaRPr sz="2200">
              <a:latin typeface="Calibri"/>
              <a:ea typeface="Calibri"/>
              <a:cs typeface="Calibri"/>
              <a:sym typeface="Calibri"/>
            </a:endParaRPr>
          </a:p>
          <a:p>
            <a:pPr marL="0" lvl="0" indent="0" algn="l" rtl="0">
              <a:lnSpc>
                <a:spcPct val="110000"/>
              </a:lnSpc>
              <a:spcBef>
                <a:spcPts val="0"/>
              </a:spcBef>
              <a:spcAft>
                <a:spcPts val="0"/>
              </a:spcAft>
              <a:buNone/>
            </a:pPr>
            <a:r>
              <a:rPr lang="en-US" sz="2200" u="sng">
                <a:solidFill>
                  <a:schemeClr val="hlink"/>
                </a:solidFill>
                <a:latin typeface="Calibri"/>
                <a:ea typeface="Calibri"/>
                <a:cs typeface="Calibri"/>
                <a:sym typeface="Calibri"/>
                <a:hlinkClick r:id="rId3"/>
              </a:rPr>
              <a:t>hburn@highline.edu</a:t>
            </a:r>
            <a:br>
              <a:rPr lang="en-US" sz="2200">
                <a:latin typeface="Calibri"/>
                <a:ea typeface="Calibri"/>
                <a:cs typeface="Calibri"/>
                <a:sym typeface="Calibri"/>
              </a:rPr>
            </a:br>
            <a:r>
              <a:rPr lang="en-US" sz="2200">
                <a:latin typeface="Calibri"/>
                <a:ea typeface="Calibri"/>
                <a:cs typeface="Calibri"/>
                <a:sym typeface="Calibri"/>
              </a:rPr>
              <a:t>(206) 592-3496</a:t>
            </a:r>
            <a:endParaRPr sz="2200">
              <a:latin typeface="Calibri"/>
              <a:ea typeface="Calibri"/>
              <a:cs typeface="Calibri"/>
              <a:sym typeface="Calibri"/>
            </a:endParaRPr>
          </a:p>
          <a:p>
            <a:pPr marL="457200" lvl="0" indent="0" algn="l" rtl="0">
              <a:lnSpc>
                <a:spcPct val="115000"/>
              </a:lnSpc>
              <a:spcBef>
                <a:spcPts val="1200"/>
              </a:spcBef>
              <a:spcAft>
                <a:spcPts val="0"/>
              </a:spcAft>
              <a:buClr>
                <a:schemeClr val="dk1"/>
              </a:buClr>
              <a:buSzPts val="1100"/>
              <a:buFont typeface="Arial"/>
              <a:buNone/>
            </a:pPr>
            <a:r>
              <a:rPr lang="en-US" sz="900"/>
              <a:t>Burn, H., Mesa, V., Wood, J. L., &amp; Zamani-Gallaher, E. (2016). </a:t>
            </a:r>
            <a:r>
              <a:rPr lang="en-US" sz="900" i="1"/>
              <a:t>Collaborative research: Transitioning learners to calculus in community colleges (TLC3): Advancing strategies for success in STEM</a:t>
            </a:r>
            <a:r>
              <a:rPr lang="en-US" sz="900"/>
              <a:t> (NSF Award 1625918, 1625387,1625946,1625891). Retrieved from National Science Foundation website:</a:t>
            </a:r>
            <a:r>
              <a:rPr lang="en-US" sz="900">
                <a:uFill>
                  <a:noFill/>
                </a:uFill>
                <a:hlinkClick r:id="rId4"/>
              </a:rPr>
              <a:t> </a:t>
            </a:r>
            <a:r>
              <a:rPr lang="en-US" sz="900" u="sng">
                <a:solidFill>
                  <a:schemeClr val="hlink"/>
                </a:solidFill>
                <a:hlinkClick r:id="rId4"/>
              </a:rPr>
              <a:t>https://www.nsf.gov/awardsearch/showAward?AWD_ID=1625918</a:t>
            </a:r>
            <a:endParaRPr sz="900" u="sng">
              <a:solidFill>
                <a:schemeClr val="hlink"/>
              </a:solidFill>
            </a:endParaRPr>
          </a:p>
          <a:p>
            <a:pPr marL="457200" lvl="0" indent="0" algn="l" rtl="0">
              <a:lnSpc>
                <a:spcPct val="115000"/>
              </a:lnSpc>
              <a:spcBef>
                <a:spcPts val="1200"/>
              </a:spcBef>
              <a:spcAft>
                <a:spcPts val="0"/>
              </a:spcAft>
              <a:buClr>
                <a:schemeClr val="dk1"/>
              </a:buClr>
              <a:buSzPts val="1100"/>
              <a:buFont typeface="Arial"/>
              <a:buNone/>
            </a:pPr>
            <a:r>
              <a:rPr lang="en-US" sz="900"/>
              <a:t>Burn, H., Mesa, V., Wood, J. L., &amp; Zamani-Gallaher, E. (2018). </a:t>
            </a:r>
            <a:r>
              <a:rPr lang="en-US" sz="900" i="1"/>
              <a:t>Transitioning learners to calculus in community colleges: National survey of community college mathematics chairs: Technical report and summary</a:t>
            </a:r>
            <a:r>
              <a:rPr lang="en-US" sz="900"/>
              <a:t> (NSF Awards 1625918, 1625387, 1625946, &amp; 1625891)</a:t>
            </a:r>
            <a:r>
              <a:rPr lang="en-US" sz="900" i="1"/>
              <a:t>. </a:t>
            </a:r>
            <a:r>
              <a:rPr lang="en-US" sz="900"/>
              <a:t>The University of Illinois at Urbana-Champaign: Office of Community College Research and Leadership. [Available from ERIC database. (ED592079)]. Retrieved from</a:t>
            </a:r>
            <a:r>
              <a:rPr lang="en-US" sz="900">
                <a:uFill>
                  <a:noFill/>
                </a:uFill>
                <a:hlinkClick r:id="rId5"/>
              </a:rPr>
              <a:t> </a:t>
            </a:r>
            <a:r>
              <a:rPr lang="en-US" sz="900" u="sng">
                <a:solidFill>
                  <a:schemeClr val="hlink"/>
                </a:solidFill>
                <a:hlinkClick r:id="rId5"/>
              </a:rPr>
              <a:t>https://occrl.illinois.edu/docs/librariesprovider4/tlc3/tlc3-math-chairs-survey-summary.pdf</a:t>
            </a:r>
            <a:endParaRPr sz="900" u="sng">
              <a:solidFill>
                <a:schemeClr val="hlink"/>
              </a:solidFill>
            </a:endParaRPr>
          </a:p>
          <a:p>
            <a:pPr marL="457200" lvl="0" indent="0" algn="l" rtl="0">
              <a:lnSpc>
                <a:spcPct val="115000"/>
              </a:lnSpc>
              <a:spcBef>
                <a:spcPts val="1200"/>
              </a:spcBef>
              <a:spcAft>
                <a:spcPts val="0"/>
              </a:spcAft>
              <a:buClr>
                <a:schemeClr val="dk1"/>
              </a:buClr>
              <a:buSzPts val="1100"/>
              <a:buFont typeface="Arial"/>
              <a:buNone/>
            </a:pPr>
            <a:r>
              <a:rPr lang="en-US" sz="900"/>
              <a:t>Wood, J. L., Harris, F., III., &amp; White, K. (2015). </a:t>
            </a:r>
            <a:r>
              <a:rPr lang="en-US" sz="900" i="1"/>
              <a:t>Teaching men of color in the community college: A guidebook. </a:t>
            </a:r>
            <a:r>
              <a:rPr lang="en-US" sz="900"/>
              <a:t>San Diego, CA: Montezuma Publishing.</a:t>
            </a:r>
            <a:endParaRPr sz="900"/>
          </a:p>
          <a:p>
            <a:pPr marL="0" lvl="0" indent="0" algn="l" rtl="0">
              <a:lnSpc>
                <a:spcPct val="110000"/>
              </a:lnSpc>
              <a:spcBef>
                <a:spcPts val="1200"/>
              </a:spcBef>
              <a:spcAft>
                <a:spcPts val="0"/>
              </a:spcAft>
              <a:buNone/>
            </a:pPr>
            <a:endParaRPr sz="2400">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endParaRPr sz="2200">
              <a:latin typeface="Calibri"/>
              <a:ea typeface="Calibri"/>
              <a:cs typeface="Calibri"/>
              <a:sym typeface="Calibri"/>
            </a:endParaRPr>
          </a:p>
          <a:p>
            <a:pPr marL="0" lvl="0" indent="0" algn="l" rtl="0">
              <a:lnSpc>
                <a:spcPct val="110000"/>
              </a:lnSpc>
              <a:spcBef>
                <a:spcPts val="0"/>
              </a:spcBef>
              <a:spcAft>
                <a:spcPts val="0"/>
              </a:spcAft>
              <a:buClr>
                <a:schemeClr val="dk1"/>
              </a:buClr>
              <a:buSzPts val="1100"/>
              <a:buFont typeface="Arial"/>
              <a:buNone/>
            </a:pPr>
            <a:endParaRPr sz="2400">
              <a:latin typeface="Calibri"/>
              <a:ea typeface="Calibri"/>
              <a:cs typeface="Calibri"/>
              <a:sym typeface="Calibri"/>
            </a:endParaRPr>
          </a:p>
          <a:p>
            <a:pPr marL="0" lvl="0" indent="0" algn="l" rtl="0">
              <a:lnSpc>
                <a:spcPct val="110000"/>
              </a:lnSpc>
              <a:spcBef>
                <a:spcPts val="0"/>
              </a:spcBef>
              <a:spcAft>
                <a:spcPts val="0"/>
              </a:spcAft>
              <a:buNone/>
            </a:pPr>
            <a:endParaRPr sz="2200">
              <a:latin typeface="Calibri"/>
              <a:ea typeface="Calibri"/>
              <a:cs typeface="Calibri"/>
              <a:sym typeface="Calibri"/>
            </a:endParaRPr>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pic>
        <p:nvPicPr>
          <p:cNvPr id="398" name="Google Shape;398;p57"/>
          <p:cNvPicPr preferRelativeResize="0"/>
          <p:nvPr/>
        </p:nvPicPr>
        <p:blipFill>
          <a:blip r:embed="rId6">
            <a:alphaModFix/>
          </a:blip>
          <a:stretch>
            <a:fillRect/>
          </a:stretch>
        </p:blipFill>
        <p:spPr>
          <a:xfrm>
            <a:off x="392850" y="192877"/>
            <a:ext cx="1022750" cy="92392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8"/>
          <p:cNvSpPr txBox="1"/>
          <p:nvPr/>
        </p:nvSpPr>
        <p:spPr>
          <a:xfrm>
            <a:off x="33000" y="2389875"/>
            <a:ext cx="6049200" cy="29328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US" sz="1665" b="1">
                <a:solidFill>
                  <a:srgbClr val="073763"/>
                </a:solidFill>
              </a:rPr>
              <a:t>Planning Leadership Team</a:t>
            </a:r>
            <a:endParaRPr sz="1600">
              <a:solidFill>
                <a:srgbClr val="1C4587"/>
              </a:solidFill>
            </a:endParaRPr>
          </a:p>
          <a:p>
            <a:pPr marL="0" lvl="0" indent="0" algn="ctr" rtl="0">
              <a:lnSpc>
                <a:spcPct val="80000"/>
              </a:lnSpc>
              <a:spcBef>
                <a:spcPts val="1000"/>
              </a:spcBef>
              <a:spcAft>
                <a:spcPts val="0"/>
              </a:spcAft>
              <a:buNone/>
            </a:pPr>
            <a:r>
              <a:rPr lang="en-US" sz="1387" b="1">
                <a:solidFill>
                  <a:schemeClr val="lt1"/>
                </a:solidFill>
              </a:rPr>
              <a:t>Annette Cook, Paul Nolting, Julie Phelps and Nancy Sattler</a:t>
            </a:r>
            <a:endParaRPr sz="1600" b="1">
              <a:solidFill>
                <a:schemeClr val="dk1"/>
              </a:solidFill>
            </a:endParaRPr>
          </a:p>
          <a:p>
            <a:pPr marL="0" lvl="0" indent="0" algn="ctr" rtl="0">
              <a:lnSpc>
                <a:spcPct val="80000"/>
              </a:lnSpc>
              <a:spcBef>
                <a:spcPts val="1000"/>
              </a:spcBef>
              <a:spcAft>
                <a:spcPts val="0"/>
              </a:spcAft>
              <a:buNone/>
            </a:pPr>
            <a:endParaRPr sz="277">
              <a:solidFill>
                <a:schemeClr val="lt1"/>
              </a:solidFill>
            </a:endParaRPr>
          </a:p>
          <a:p>
            <a:pPr marL="0" lvl="0" indent="0" algn="ctr" rtl="0">
              <a:lnSpc>
                <a:spcPct val="80000"/>
              </a:lnSpc>
              <a:spcBef>
                <a:spcPts val="1000"/>
              </a:spcBef>
              <a:spcAft>
                <a:spcPts val="0"/>
              </a:spcAft>
              <a:buNone/>
            </a:pPr>
            <a:r>
              <a:rPr lang="en-US" sz="1665" b="1">
                <a:solidFill>
                  <a:srgbClr val="073763"/>
                </a:solidFill>
              </a:rPr>
              <a:t>Steering Committee</a:t>
            </a:r>
            <a:endParaRPr sz="1600">
              <a:solidFill>
                <a:srgbClr val="073763"/>
              </a:solidFill>
            </a:endParaRPr>
          </a:p>
          <a:p>
            <a:pPr marL="0" lvl="0" indent="0" algn="ctr" rtl="0">
              <a:lnSpc>
                <a:spcPct val="80000"/>
              </a:lnSpc>
              <a:spcBef>
                <a:spcPts val="1000"/>
              </a:spcBef>
              <a:spcAft>
                <a:spcPts val="0"/>
              </a:spcAft>
              <a:buNone/>
            </a:pPr>
            <a:r>
              <a:rPr lang="en-US" sz="1387" b="1">
                <a:solidFill>
                  <a:srgbClr val="FEFEFE"/>
                </a:solidFill>
              </a:rPr>
              <a:t>Christina Cobb and Denise Lujan (NOSS)</a:t>
            </a:r>
            <a:endParaRPr sz="1600" b="1">
              <a:solidFill>
                <a:srgbClr val="FEFEFE"/>
              </a:solidFill>
            </a:endParaRPr>
          </a:p>
          <a:p>
            <a:pPr marL="0" lvl="0" indent="0" algn="ctr" rtl="0">
              <a:lnSpc>
                <a:spcPct val="80000"/>
              </a:lnSpc>
              <a:spcBef>
                <a:spcPts val="1000"/>
              </a:spcBef>
              <a:spcAft>
                <a:spcPts val="0"/>
              </a:spcAft>
              <a:buNone/>
            </a:pPr>
            <a:r>
              <a:rPr lang="en-US" sz="1387" b="1">
                <a:solidFill>
                  <a:srgbClr val="FEFEFE"/>
                </a:solidFill>
              </a:rPr>
              <a:t>Rochelle Beatty, Kathryn Van Wagoner, and Laura Watkins (AMATYC)</a:t>
            </a:r>
            <a:endParaRPr sz="1600" b="1">
              <a:solidFill>
                <a:srgbClr val="FEFEFE"/>
              </a:solidFill>
            </a:endParaRPr>
          </a:p>
          <a:p>
            <a:pPr marL="0" lvl="0" indent="0" algn="ctr" rtl="0">
              <a:lnSpc>
                <a:spcPct val="80000"/>
              </a:lnSpc>
              <a:spcBef>
                <a:spcPts val="1000"/>
              </a:spcBef>
              <a:spcAft>
                <a:spcPts val="0"/>
              </a:spcAft>
              <a:buNone/>
            </a:pPr>
            <a:r>
              <a:rPr lang="en-US" sz="1387" b="1">
                <a:solidFill>
                  <a:srgbClr val="FEFEFE"/>
                </a:solidFill>
              </a:rPr>
              <a:t>Connie Richardson and Paula Talley (Charles A. Dana Center)</a:t>
            </a:r>
            <a:endParaRPr sz="1600" b="1">
              <a:solidFill>
                <a:srgbClr val="FEFEFE"/>
              </a:solidFill>
            </a:endParaRPr>
          </a:p>
          <a:p>
            <a:pPr marL="0" lvl="0" indent="0" algn="ctr" rtl="0">
              <a:lnSpc>
                <a:spcPct val="80000"/>
              </a:lnSpc>
              <a:spcBef>
                <a:spcPts val="1000"/>
              </a:spcBef>
              <a:spcAft>
                <a:spcPts val="0"/>
              </a:spcAft>
              <a:buNone/>
            </a:pPr>
            <a:r>
              <a:rPr lang="en-US" sz="1387" b="1">
                <a:solidFill>
                  <a:srgbClr val="FEFEFE"/>
                </a:solidFill>
              </a:rPr>
              <a:t>Ann Edwards (Carnegie Math Pathways/WestEd)</a:t>
            </a:r>
            <a:endParaRPr sz="1600" b="1">
              <a:solidFill>
                <a:srgbClr val="FEFEFE"/>
              </a:solidFill>
            </a:endParaRPr>
          </a:p>
          <a:p>
            <a:pPr marL="0" lvl="0" indent="0" algn="ctr" rtl="0">
              <a:lnSpc>
                <a:spcPct val="80000"/>
              </a:lnSpc>
              <a:spcBef>
                <a:spcPts val="1000"/>
              </a:spcBef>
              <a:spcAft>
                <a:spcPts val="0"/>
              </a:spcAft>
              <a:buNone/>
            </a:pPr>
            <a:r>
              <a:rPr lang="en-US" sz="1387" b="1">
                <a:solidFill>
                  <a:srgbClr val="FEFEFE"/>
                </a:solidFill>
              </a:rPr>
              <a:t>April Strom (MAA)</a:t>
            </a:r>
            <a:endParaRPr sz="1600" b="1">
              <a:solidFill>
                <a:srgbClr val="FEFEFE"/>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9"/>
          <p:cNvSpPr txBox="1">
            <a:spLocks noGrp="1"/>
          </p:cNvSpPr>
          <p:nvPr>
            <p:ph type="body" idx="4294967295"/>
          </p:nvPr>
        </p:nvSpPr>
        <p:spPr>
          <a:xfrm>
            <a:off x="167243" y="2355929"/>
            <a:ext cx="5144400" cy="2067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1800"/>
              <a:buNone/>
            </a:pPr>
            <a:r>
              <a:rPr lang="en-US" sz="1800">
                <a:solidFill>
                  <a:schemeClr val="lt1"/>
                </a:solidFill>
              </a:rPr>
              <a:t>The 4th National Math Summit begins at 1:00 p.m. on </a:t>
            </a:r>
            <a:r>
              <a:rPr lang="en-US" sz="1800">
                <a:solidFill>
                  <a:srgbClr val="FF0000"/>
                </a:solidFill>
              </a:rPr>
              <a:t>Monday, June 14th</a:t>
            </a:r>
            <a:r>
              <a:rPr lang="en-US" sz="1800">
                <a:solidFill>
                  <a:schemeClr val="lt1"/>
                </a:solidFill>
              </a:rPr>
              <a:t>, and features keynote speaker, Jenna Carpenter, concurrent sessions, and more.  The program will conclude </a:t>
            </a:r>
            <a:r>
              <a:rPr lang="en-US" sz="1800">
                <a:solidFill>
                  <a:srgbClr val="FF0000"/>
                </a:solidFill>
              </a:rPr>
              <a:t>Tuesday, June 15th </a:t>
            </a:r>
            <a:r>
              <a:rPr lang="en-US" sz="1800">
                <a:solidFill>
                  <a:schemeClr val="lt1"/>
                </a:solidFill>
              </a:rPr>
              <a:t>5:00 p.m.  This is a pre-conference to the NOSS 2021 conference and requires separate registration (</a:t>
            </a:r>
            <a:r>
              <a:rPr lang="en-US" sz="1800" u="sng">
                <a:solidFill>
                  <a:schemeClr val="hlink"/>
                </a:solidFill>
                <a:hlinkClick r:id="rId3"/>
              </a:rPr>
              <a:t>https://thenoss.org/Math-Summit/</a:t>
            </a:r>
            <a:r>
              <a:rPr lang="en-US" sz="1800">
                <a:solidFill>
                  <a:schemeClr val="lt1"/>
                </a:solidFill>
              </a:rPr>
              <a:t>)</a:t>
            </a:r>
            <a:endParaRPr/>
          </a:p>
          <a:p>
            <a:pPr marL="0" lvl="0" indent="95250" algn="l" rtl="0">
              <a:lnSpc>
                <a:spcPct val="90000"/>
              </a:lnSpc>
              <a:spcBef>
                <a:spcPts val="1000"/>
              </a:spcBef>
              <a:spcAft>
                <a:spcPts val="0"/>
              </a:spcAft>
              <a:buSzPts val="1500"/>
              <a:buFont typeface="Arial"/>
              <a:buNone/>
            </a:pPr>
            <a:endParaRPr sz="1500"/>
          </a:p>
        </p:txBody>
      </p:sp>
      <p:sp>
        <p:nvSpPr>
          <p:cNvPr id="409" name="Google Shape;409;p59"/>
          <p:cNvSpPr/>
          <p:nvPr/>
        </p:nvSpPr>
        <p:spPr>
          <a:xfrm>
            <a:off x="58300" y="4614050"/>
            <a:ext cx="6691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rPr>
              <a:t>The Math Summit is sponsored by AMATYC, NOSS, and Paul Nolting. Supporting partners include: Charles A. Dana Center, Carnegie Math Pathways/WestEd, and the MAA.</a:t>
            </a:r>
            <a:endParaRPr sz="1200" b="1" i="0" u="none" strike="noStrike" cap="none">
              <a:solidFill>
                <a:schemeClr val="lt1"/>
              </a:solidFill>
            </a:endParaRPr>
          </a:p>
        </p:txBody>
      </p:sp>
      <p:sp>
        <p:nvSpPr>
          <p:cNvPr id="410" name="Google Shape;410;p59"/>
          <p:cNvSpPr/>
          <p:nvPr/>
        </p:nvSpPr>
        <p:spPr>
          <a:xfrm>
            <a:off x="58300" y="4614050"/>
            <a:ext cx="6691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rPr>
              <a:t>The Math Summit is sponsored by AMATYC, NOSS, and Paul Nolting. Supporting partners include: Charles A. Dana Center, Carnegie Math Pathways/WestEd, and the MAA.</a:t>
            </a:r>
            <a:endParaRPr sz="1200" b="1" i="0" u="none" strike="noStrike" cap="none">
              <a:solidFill>
                <a:schemeClr val="l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0"/>
          <p:cNvSpPr txBox="1"/>
          <p:nvPr/>
        </p:nvSpPr>
        <p:spPr>
          <a:xfrm>
            <a:off x="-13100" y="2278800"/>
            <a:ext cx="6908100" cy="2864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46BE"/>
              </a:buClr>
              <a:buSzPts val="1400"/>
              <a:buFont typeface="Arial"/>
              <a:buNone/>
            </a:pPr>
            <a:r>
              <a:rPr lang="en-US" b="1" i="0" u="none" strike="noStrike" cap="none">
                <a:solidFill>
                  <a:srgbClr val="FFFFFF"/>
                </a:solidFill>
                <a:latin typeface="Arial"/>
                <a:ea typeface="Arial"/>
                <a:cs typeface="Arial"/>
                <a:sym typeface="Arial"/>
              </a:rPr>
              <a:t>January</a:t>
            </a:r>
            <a:r>
              <a:rPr lang="en-US" b="1">
                <a:solidFill>
                  <a:srgbClr val="FFFFFF"/>
                </a:solidFill>
              </a:rPr>
              <a:t> 22, 2p.m. ET</a:t>
            </a:r>
            <a:r>
              <a:rPr lang="en-US" b="1" i="0" u="none" strike="noStrike" cap="none">
                <a:solidFill>
                  <a:srgbClr val="FFFFFF"/>
                </a:solidFill>
                <a:latin typeface="Arial"/>
                <a:ea typeface="Arial"/>
                <a:cs typeface="Arial"/>
                <a:sym typeface="Arial"/>
              </a:rPr>
              <a:t> </a:t>
            </a:r>
            <a:endParaRPr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46BE"/>
              </a:buClr>
              <a:buSzPts val="1400"/>
              <a:buFont typeface="Arial"/>
              <a:buNone/>
            </a:pPr>
            <a:r>
              <a:rPr lang="en-US" b="0" i="0" u="none" strike="noStrike" cap="none">
                <a:solidFill>
                  <a:srgbClr val="FFFFFF"/>
                </a:solidFill>
                <a:latin typeface="Arial"/>
                <a:ea typeface="Arial"/>
                <a:cs typeface="Arial"/>
                <a:sym typeface="Arial"/>
              </a:rPr>
              <a:t>Student Engagement</a:t>
            </a:r>
            <a:endParaRPr b="0" i="0" u="none" strike="noStrike" cap="none">
              <a:solidFill>
                <a:srgbClr val="FFFFF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300">
                <a:solidFill>
                  <a:schemeClr val="lt1"/>
                </a:solidFill>
              </a:rPr>
              <a:t>Presenters:  </a:t>
            </a:r>
            <a:r>
              <a:rPr lang="en-US">
                <a:solidFill>
                  <a:schemeClr val="lt1"/>
                </a:solidFill>
                <a:latin typeface="Calibri"/>
                <a:ea typeface="Calibri"/>
                <a:cs typeface="Calibri"/>
                <a:sym typeface="Calibri"/>
              </a:rPr>
              <a:t>April Strom and Julie Phelps</a:t>
            </a:r>
            <a:endParaRPr>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lt1"/>
              </a:solidFill>
              <a:latin typeface="Calibri"/>
              <a:ea typeface="Calibri"/>
              <a:cs typeface="Calibri"/>
              <a:sym typeface="Calibri"/>
            </a:endParaRPr>
          </a:p>
          <a:p>
            <a:pPr marL="0" lvl="0" indent="0" algn="l" rtl="0">
              <a:spcBef>
                <a:spcPts val="0"/>
              </a:spcBef>
              <a:spcAft>
                <a:spcPts val="0"/>
              </a:spcAft>
              <a:buClr>
                <a:schemeClr val="accent2"/>
              </a:buClr>
              <a:buSzPts val="1400"/>
              <a:buFont typeface="Arial"/>
              <a:buNone/>
            </a:pPr>
            <a:r>
              <a:rPr lang="en-US" b="1">
                <a:solidFill>
                  <a:schemeClr val="lt1"/>
                </a:solidFill>
              </a:rPr>
              <a:t>February - Title and Date TBA</a:t>
            </a:r>
            <a:endParaRPr>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300">
                <a:solidFill>
                  <a:schemeClr val="lt1"/>
                </a:solidFill>
              </a:rPr>
              <a:t>Presenters: </a:t>
            </a:r>
            <a:r>
              <a:rPr lang="en-US">
                <a:solidFill>
                  <a:schemeClr val="lt1"/>
                </a:solidFill>
                <a:latin typeface="Calibri"/>
                <a:ea typeface="Calibri"/>
                <a:cs typeface="Calibri"/>
                <a:sym typeface="Calibri"/>
              </a:rPr>
              <a:t> Mary Monroe-Ellis, Amy Tankersley, and Suzanne Etheridge</a:t>
            </a:r>
            <a:endParaRPr>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b="1">
              <a:solidFill>
                <a:schemeClr val="lt1"/>
              </a:solidFill>
            </a:endParaRPr>
          </a:p>
          <a:p>
            <a:pPr marL="0" lvl="0" indent="0" algn="l" rtl="0">
              <a:spcBef>
                <a:spcPts val="0"/>
              </a:spcBef>
              <a:spcAft>
                <a:spcPts val="0"/>
              </a:spcAft>
              <a:buClr>
                <a:schemeClr val="dk1"/>
              </a:buClr>
              <a:buSzPts val="1100"/>
              <a:buFont typeface="Arial"/>
              <a:buNone/>
            </a:pPr>
            <a:r>
              <a:rPr lang="en-US" b="1">
                <a:solidFill>
                  <a:schemeClr val="lt1"/>
                </a:solidFill>
              </a:rPr>
              <a:t>March - TBA</a:t>
            </a:r>
            <a:endParaRPr b="1">
              <a:solidFill>
                <a:schemeClr val="lt1"/>
              </a:solidFill>
            </a:endParaRPr>
          </a:p>
          <a:p>
            <a:pPr marL="0" lvl="0" indent="0" algn="l" rtl="0">
              <a:spcBef>
                <a:spcPts val="0"/>
              </a:spcBef>
              <a:spcAft>
                <a:spcPts val="0"/>
              </a:spcAft>
              <a:buClr>
                <a:schemeClr val="dk1"/>
              </a:buClr>
              <a:buSzPts val="1100"/>
              <a:buFont typeface="Arial"/>
              <a:buNone/>
            </a:pPr>
            <a:r>
              <a:rPr lang="en-US" b="1">
                <a:solidFill>
                  <a:schemeClr val="lt1"/>
                </a:solidFill>
              </a:rPr>
              <a:t>April -  Professional Development and Department Issues</a:t>
            </a:r>
            <a:endParaRPr b="1">
              <a:solidFill>
                <a:schemeClr val="lt1"/>
              </a:solidFill>
            </a:endParaRPr>
          </a:p>
          <a:p>
            <a:pPr marL="0" lvl="0" indent="0" algn="l" rtl="0">
              <a:spcBef>
                <a:spcPts val="0"/>
              </a:spcBef>
              <a:spcAft>
                <a:spcPts val="0"/>
              </a:spcAft>
              <a:buClr>
                <a:schemeClr val="dk1"/>
              </a:buClr>
              <a:buSzPts val="1100"/>
              <a:buFont typeface="Arial"/>
              <a:buNone/>
            </a:pPr>
            <a:endParaRPr>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46BE"/>
              </a:buClr>
              <a:buSzPts val="1400"/>
              <a:buFont typeface="Arial"/>
              <a:buNone/>
            </a:pPr>
            <a:endParaRPr>
              <a:solidFill>
                <a:srgbClr val="FFFFFF"/>
              </a:solidFill>
            </a:endParaRPr>
          </a:p>
          <a:p>
            <a:pPr marL="0" marR="0" lvl="0" indent="0" algn="l" rtl="0">
              <a:lnSpc>
                <a:spcPct val="100000"/>
              </a:lnSpc>
              <a:spcBef>
                <a:spcPts val="0"/>
              </a:spcBef>
              <a:spcAft>
                <a:spcPts val="0"/>
              </a:spcAft>
              <a:buClr>
                <a:srgbClr val="0046BE"/>
              </a:buClr>
              <a:buSzPts val="1400"/>
              <a:buFont typeface="Arial"/>
              <a:buNone/>
            </a:pPr>
            <a:endParaRPr>
              <a:solidFill>
                <a:srgbClr val="FFFFFF"/>
              </a:solidFill>
            </a:endParaRPr>
          </a:p>
          <a:p>
            <a:pPr marL="0" marR="0" lvl="0" indent="0" algn="l" rtl="0">
              <a:lnSpc>
                <a:spcPct val="100000"/>
              </a:lnSpc>
              <a:spcBef>
                <a:spcPts val="0"/>
              </a:spcBef>
              <a:spcAft>
                <a:spcPts val="0"/>
              </a:spcAft>
              <a:buClr>
                <a:srgbClr val="0046BE"/>
              </a:buClr>
              <a:buSzPts val="1400"/>
              <a:buFont typeface="Arial"/>
              <a:buNone/>
            </a:pPr>
            <a:endParaRPr>
              <a:solidFill>
                <a:srgbClr val="FFFFFF"/>
              </a:solidFill>
            </a:endParaRPr>
          </a:p>
          <a:p>
            <a:pPr marL="0" marR="0" lvl="0" indent="0" algn="l" rtl="0">
              <a:lnSpc>
                <a:spcPct val="100000"/>
              </a:lnSpc>
              <a:spcBef>
                <a:spcPts val="0"/>
              </a:spcBef>
              <a:spcAft>
                <a:spcPts val="0"/>
              </a:spcAft>
              <a:buClr>
                <a:srgbClr val="0046BE"/>
              </a:buClr>
              <a:buSzPts val="1400"/>
              <a:buFont typeface="Arial"/>
              <a:buNone/>
            </a:pPr>
            <a:endParaRPr>
              <a:solidFill>
                <a:srgbClr val="FFFF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1"/>
          <p:cNvSpPr txBox="1">
            <a:spLocks noGrp="1"/>
          </p:cNvSpPr>
          <p:nvPr>
            <p:ph type="title"/>
          </p:nvPr>
        </p:nvSpPr>
        <p:spPr>
          <a:xfrm>
            <a:off x="157292" y="2873169"/>
            <a:ext cx="7886700" cy="99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Questions??</a:t>
            </a:r>
            <a:endParaRPr>
              <a:solidFill>
                <a:srgbClr val="000000"/>
              </a:solidFill>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408842" y="239469"/>
            <a:ext cx="7886700" cy="993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Housekeeping</a:t>
            </a:r>
            <a:endParaRPr/>
          </a:p>
        </p:txBody>
      </p:sp>
      <p:sp>
        <p:nvSpPr>
          <p:cNvPr id="92" name="Google Shape;92;p18"/>
          <p:cNvSpPr txBox="1"/>
          <p:nvPr/>
        </p:nvSpPr>
        <p:spPr>
          <a:xfrm>
            <a:off x="256200" y="1291575"/>
            <a:ext cx="8114400" cy="36801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US" sz="2100"/>
              <a:t>Please make sure that you are muted.</a:t>
            </a:r>
            <a:endParaRPr sz="2100"/>
          </a:p>
          <a:p>
            <a:pPr marL="457200" lvl="0" indent="-361950" algn="l" rtl="0">
              <a:spcBef>
                <a:spcPts val="0"/>
              </a:spcBef>
              <a:spcAft>
                <a:spcPts val="0"/>
              </a:spcAft>
              <a:buSzPts val="2100"/>
              <a:buChar char="❖"/>
            </a:pPr>
            <a:r>
              <a:rPr lang="en-US" sz="2100"/>
              <a:t>Open the chat by clicking on chat at the bottom of your screen</a:t>
            </a:r>
            <a:endParaRPr sz="2100"/>
          </a:p>
          <a:p>
            <a:pPr marL="457200" lvl="0" indent="-361950" algn="l" rtl="0">
              <a:spcBef>
                <a:spcPts val="0"/>
              </a:spcBef>
              <a:spcAft>
                <a:spcPts val="0"/>
              </a:spcAft>
              <a:buSzPts val="2100"/>
              <a:buChar char="❖"/>
            </a:pPr>
            <a:r>
              <a:rPr lang="en-US" sz="2100"/>
              <a:t>Click on the arrow to switch from panelists to all panelists and attendees so that everyone will be able to view your comments</a:t>
            </a:r>
            <a:endParaRPr sz="2100"/>
          </a:p>
          <a:p>
            <a:pPr marL="457200" lvl="0" indent="-361950" algn="l" rtl="0">
              <a:spcBef>
                <a:spcPts val="0"/>
              </a:spcBef>
              <a:spcAft>
                <a:spcPts val="0"/>
              </a:spcAft>
              <a:buSzPts val="2100"/>
              <a:buChar char="❖"/>
            </a:pPr>
            <a:r>
              <a:rPr lang="en-US" sz="2100"/>
              <a:t>We will have limited time to address questions.  Type your question in the chat.  We will save the chat and be able to address questions not answered during the webinar at a later date.</a:t>
            </a:r>
            <a:endParaRPr sz="2100"/>
          </a:p>
          <a:p>
            <a:pPr marL="457200" lvl="0" indent="-361950" algn="l" rtl="0">
              <a:spcBef>
                <a:spcPts val="0"/>
              </a:spcBef>
              <a:spcAft>
                <a:spcPts val="0"/>
              </a:spcAft>
              <a:buSzPts val="2100"/>
              <a:buChar char="❖"/>
            </a:pPr>
            <a:r>
              <a:rPr lang="en-US" sz="2100"/>
              <a:t> Be open to new ideas and kind in comments to others.</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body" idx="1"/>
          </p:nvPr>
        </p:nvSpPr>
        <p:spPr>
          <a:xfrm>
            <a:off x="1086787" y="2901755"/>
            <a:ext cx="7886700" cy="6873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October 21, 2020</a:t>
            </a:r>
            <a:endParaRPr/>
          </a:p>
        </p:txBody>
      </p:sp>
      <p:sp>
        <p:nvSpPr>
          <p:cNvPr id="98" name="Google Shape;98;p19"/>
          <p:cNvSpPr txBox="1">
            <a:spLocks noGrp="1"/>
          </p:cNvSpPr>
          <p:nvPr>
            <p:ph type="title"/>
          </p:nvPr>
        </p:nvSpPr>
        <p:spPr>
          <a:xfrm>
            <a:off x="1086787" y="1729935"/>
            <a:ext cx="7886700" cy="9636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3600"/>
              <a:t>Advancing Equity in Mathematics Pathways in the Era of the Pandemic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92846" y="1046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500"/>
              <a:t>Math Course Enrollments </a:t>
            </a:r>
            <a:br>
              <a:rPr lang="en-US" sz="3500"/>
            </a:br>
            <a:r>
              <a:rPr lang="en-US" sz="3500"/>
              <a:t>at Two-Year Institutions</a:t>
            </a:r>
            <a:endParaRPr sz="3500"/>
          </a:p>
        </p:txBody>
      </p:sp>
      <p:sp>
        <p:nvSpPr>
          <p:cNvPr id="104" name="Google Shape;104;p20"/>
          <p:cNvSpPr txBox="1">
            <a:spLocks noGrp="1"/>
          </p:cNvSpPr>
          <p:nvPr>
            <p:ph type="body" idx="2"/>
          </p:nvPr>
        </p:nvSpPr>
        <p:spPr>
          <a:xfrm>
            <a:off x="3562175" y="1828800"/>
            <a:ext cx="4596000" cy="3037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400"/>
              <a:t>Still working on text here...</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sp>
        <p:nvSpPr>
          <p:cNvPr id="105" name="Google Shape;105;p20"/>
          <p:cNvSpPr txBox="1">
            <a:spLocks noGrp="1"/>
          </p:cNvSpPr>
          <p:nvPr>
            <p:ph type="body" idx="2"/>
          </p:nvPr>
        </p:nvSpPr>
        <p:spPr>
          <a:xfrm>
            <a:off x="392850" y="4706500"/>
            <a:ext cx="7886700" cy="693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200"/>
              <a:t>Compiled from Conference Board of Mathematical Sciences 2000-2015 Surveys</a:t>
            </a:r>
            <a:endParaRPr/>
          </a:p>
        </p:txBody>
      </p:sp>
      <p:graphicFrame>
        <p:nvGraphicFramePr>
          <p:cNvPr id="106" name="Google Shape;106;p20"/>
          <p:cNvGraphicFramePr/>
          <p:nvPr/>
        </p:nvGraphicFramePr>
        <p:xfrm>
          <a:off x="748150" y="1525150"/>
          <a:ext cx="3000000" cy="3000000"/>
        </p:xfrm>
        <a:graphic>
          <a:graphicData uri="http://schemas.openxmlformats.org/drawingml/2006/table">
            <a:tbl>
              <a:tblPr>
                <a:noFill/>
                <a:tableStyleId>{2353D927-FCD6-4B88-A7D8-052BF31F84A6}</a:tableStyleId>
              </a:tblPr>
              <a:tblGrid>
                <a:gridCol w="1371600">
                  <a:extLst>
                    <a:ext uri="{9D8B030D-6E8A-4147-A177-3AD203B41FA5}">
                      <a16:colId xmlns:a16="http://schemas.microsoft.com/office/drawing/2014/main" val="20000"/>
                    </a:ext>
                  </a:extLst>
                </a:gridCol>
                <a:gridCol w="1352550">
                  <a:extLst>
                    <a:ext uri="{9D8B030D-6E8A-4147-A177-3AD203B41FA5}">
                      <a16:colId xmlns:a16="http://schemas.microsoft.com/office/drawing/2014/main" val="20001"/>
                    </a:ext>
                  </a:extLst>
                </a:gridCol>
                <a:gridCol w="1400175">
                  <a:extLst>
                    <a:ext uri="{9D8B030D-6E8A-4147-A177-3AD203B41FA5}">
                      <a16:colId xmlns:a16="http://schemas.microsoft.com/office/drawing/2014/main" val="20002"/>
                    </a:ext>
                  </a:extLst>
                </a:gridCol>
                <a:gridCol w="127635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95300">
                <a:tc>
                  <a:txBody>
                    <a:bodyPr/>
                    <a:lstStyle/>
                    <a:p>
                      <a:pPr marL="0" lvl="0" indent="0" algn="l" rtl="0">
                        <a:lnSpc>
                          <a:spcPct val="115000"/>
                        </a:lnSpc>
                        <a:spcBef>
                          <a:spcPts val="0"/>
                        </a:spcBef>
                        <a:spcAft>
                          <a:spcPts val="0"/>
                        </a:spcAft>
                        <a:buNone/>
                      </a:pPr>
                      <a:r>
                        <a:rPr lang="en-US" sz="1800" b="1">
                          <a:solidFill>
                            <a:srgbClr val="FFFFFF"/>
                          </a:solidFill>
                          <a:latin typeface="Calibri"/>
                          <a:ea typeface="Calibri"/>
                          <a:cs typeface="Calibri"/>
                          <a:sym typeface="Calibri"/>
                        </a:rPr>
                        <a:t>Course</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2000</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2005</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2010</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2015</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extLst>
                  <a:ext uri="{0D108BD9-81ED-4DB2-BD59-A6C34878D82A}">
                    <a16:rowId xmlns:a16="http://schemas.microsoft.com/office/drawing/2014/main" val="10000"/>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CA</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173,000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206,000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230,000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292,000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extLst>
                  <a:ext uri="{0D108BD9-81ED-4DB2-BD59-A6C34878D82A}">
                    <a16:rowId xmlns:a16="http://schemas.microsoft.com/office/drawing/2014/main" val="10001"/>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Stat</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71,000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111,000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134,000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251,000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extLst>
                  <a:ext uri="{0D108BD9-81ED-4DB2-BD59-A6C34878D82A}">
                    <a16:rowId xmlns:a16="http://schemas.microsoft.com/office/drawing/2014/main" val="10002"/>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MLA</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43,000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59,000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91,000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97,000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extLst>
                  <a:ext uri="{0D108BD9-81ED-4DB2-BD59-A6C34878D82A}">
                    <a16:rowId xmlns:a16="http://schemas.microsoft.com/office/drawing/2014/main" val="10003"/>
                  </a:ext>
                </a:extLst>
              </a:tr>
              <a:tr h="50482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Calc I</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53,000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65,000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66,000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extLst>
                  <a:ext uri="{0D108BD9-81ED-4DB2-BD59-A6C34878D82A}">
                    <a16:rowId xmlns:a16="http://schemas.microsoft.com/office/drawing/2014/main" val="10004"/>
                  </a:ext>
                </a:extLst>
              </a:tr>
            </a:tbl>
          </a:graphicData>
        </a:graphic>
      </p:graphicFrame>
      <p:sp>
        <p:nvSpPr>
          <p:cNvPr id="107" name="Google Shape;107;p20"/>
          <p:cNvSpPr/>
          <p:nvPr/>
        </p:nvSpPr>
        <p:spPr>
          <a:xfrm>
            <a:off x="1785200" y="3400650"/>
            <a:ext cx="6134700" cy="693300"/>
          </a:xfrm>
          <a:prstGeom prst="ellipse">
            <a:avLst/>
          </a:prstGeom>
          <a:noFill/>
          <a:ln w="28575" cap="flat" cmpd="sng">
            <a:solidFill>
              <a:srgbClr val="6AA84F"/>
            </a:solidFill>
            <a:prstDash val="solid"/>
            <a:round/>
            <a:headEnd type="none" w="sm" len="sm"/>
            <a:tailEnd type="none" w="sm" len="sm"/>
          </a:ln>
        </p:spPr>
        <p:txBody>
          <a:bodyPr spcFirstLastPara="1" wrap="square" lIns="365750" tIns="91425" rIns="365750" bIns="91425" anchor="ctr" anchorCtr="0">
            <a:noAutofit/>
          </a:bodyPr>
          <a:lstStyle/>
          <a:p>
            <a:pPr marL="0" lvl="0" indent="0" algn="l" rtl="0">
              <a:spcBef>
                <a:spcPts val="0"/>
              </a:spcBef>
              <a:spcAft>
                <a:spcPts val="0"/>
              </a:spcAft>
              <a:buNone/>
            </a:pPr>
            <a:endParaRPr sz="1700"/>
          </a:p>
        </p:txBody>
      </p:sp>
      <p:sp>
        <p:nvSpPr>
          <p:cNvPr id="108" name="Google Shape;108;p20"/>
          <p:cNvSpPr/>
          <p:nvPr/>
        </p:nvSpPr>
        <p:spPr>
          <a:xfrm>
            <a:off x="1785200" y="2714850"/>
            <a:ext cx="6134700" cy="693300"/>
          </a:xfrm>
          <a:prstGeom prst="ellipse">
            <a:avLst/>
          </a:prstGeom>
          <a:noFill/>
          <a:ln w="28575" cap="flat" cmpd="sng">
            <a:solidFill>
              <a:srgbClr val="6AA84F"/>
            </a:solidFill>
            <a:prstDash val="solid"/>
            <a:round/>
            <a:headEnd type="none" w="sm" len="sm"/>
            <a:tailEnd type="none" w="sm" len="sm"/>
          </a:ln>
        </p:spPr>
        <p:txBody>
          <a:bodyPr spcFirstLastPara="1" wrap="square" lIns="365750" tIns="91425" rIns="365750" bIns="91425" anchor="ctr" anchorCtr="0">
            <a:noAutofit/>
          </a:bodyPr>
          <a:lstStyle/>
          <a:p>
            <a:pPr marL="0" lvl="0" indent="0" algn="l" rtl="0">
              <a:spcBef>
                <a:spcPts val="0"/>
              </a:spcBef>
              <a:spcAft>
                <a:spcPts val="0"/>
              </a:spcAft>
              <a:buNone/>
            </a:pP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92846" y="1046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500"/>
              <a:t>Math Course Enrollments </a:t>
            </a:r>
            <a:br>
              <a:rPr lang="en-US" sz="3500"/>
            </a:br>
            <a:r>
              <a:rPr lang="en-US" sz="3500"/>
              <a:t>at Two-Year Institutions</a:t>
            </a:r>
            <a:endParaRPr sz="3500"/>
          </a:p>
        </p:txBody>
      </p:sp>
      <p:sp>
        <p:nvSpPr>
          <p:cNvPr id="114" name="Google Shape;114;p21"/>
          <p:cNvSpPr txBox="1">
            <a:spLocks noGrp="1"/>
          </p:cNvSpPr>
          <p:nvPr>
            <p:ph type="body" idx="2"/>
          </p:nvPr>
        </p:nvSpPr>
        <p:spPr>
          <a:xfrm>
            <a:off x="3562175" y="1828800"/>
            <a:ext cx="4596000" cy="3037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400"/>
              <a:t>Still working on text here...</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sp>
        <p:nvSpPr>
          <p:cNvPr id="115" name="Google Shape;115;p21"/>
          <p:cNvSpPr txBox="1">
            <a:spLocks noGrp="1"/>
          </p:cNvSpPr>
          <p:nvPr>
            <p:ph type="body" idx="2"/>
          </p:nvPr>
        </p:nvSpPr>
        <p:spPr>
          <a:xfrm>
            <a:off x="392850" y="4706500"/>
            <a:ext cx="7886700" cy="693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200"/>
              <a:t>Compiled from Conference Board of Mathematical Sciences 2000-2015 Surveys</a:t>
            </a:r>
            <a:endParaRPr/>
          </a:p>
        </p:txBody>
      </p:sp>
      <p:graphicFrame>
        <p:nvGraphicFramePr>
          <p:cNvPr id="116" name="Google Shape;116;p21"/>
          <p:cNvGraphicFramePr/>
          <p:nvPr/>
        </p:nvGraphicFramePr>
        <p:xfrm>
          <a:off x="748150" y="1525150"/>
          <a:ext cx="3000000" cy="3000000"/>
        </p:xfrm>
        <a:graphic>
          <a:graphicData uri="http://schemas.openxmlformats.org/drawingml/2006/table">
            <a:tbl>
              <a:tblPr>
                <a:noFill/>
                <a:tableStyleId>{2353D927-FCD6-4B88-A7D8-052BF31F84A6}</a:tableStyleId>
              </a:tblPr>
              <a:tblGrid>
                <a:gridCol w="1371600">
                  <a:extLst>
                    <a:ext uri="{9D8B030D-6E8A-4147-A177-3AD203B41FA5}">
                      <a16:colId xmlns:a16="http://schemas.microsoft.com/office/drawing/2014/main" val="20000"/>
                    </a:ext>
                  </a:extLst>
                </a:gridCol>
                <a:gridCol w="1352550">
                  <a:extLst>
                    <a:ext uri="{9D8B030D-6E8A-4147-A177-3AD203B41FA5}">
                      <a16:colId xmlns:a16="http://schemas.microsoft.com/office/drawing/2014/main" val="20001"/>
                    </a:ext>
                  </a:extLst>
                </a:gridCol>
                <a:gridCol w="1400175">
                  <a:extLst>
                    <a:ext uri="{9D8B030D-6E8A-4147-A177-3AD203B41FA5}">
                      <a16:colId xmlns:a16="http://schemas.microsoft.com/office/drawing/2014/main" val="20002"/>
                    </a:ext>
                  </a:extLst>
                </a:gridCol>
                <a:gridCol w="127635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95300">
                <a:tc>
                  <a:txBody>
                    <a:bodyPr/>
                    <a:lstStyle/>
                    <a:p>
                      <a:pPr marL="0" lvl="0" indent="0" algn="l" rtl="0">
                        <a:lnSpc>
                          <a:spcPct val="115000"/>
                        </a:lnSpc>
                        <a:spcBef>
                          <a:spcPts val="0"/>
                        </a:spcBef>
                        <a:spcAft>
                          <a:spcPts val="0"/>
                        </a:spcAft>
                        <a:buNone/>
                      </a:pPr>
                      <a:r>
                        <a:rPr lang="en-US" sz="1800" b="1">
                          <a:solidFill>
                            <a:srgbClr val="FFFFFF"/>
                          </a:solidFill>
                          <a:latin typeface="Calibri"/>
                          <a:ea typeface="Calibri"/>
                          <a:cs typeface="Calibri"/>
                          <a:sym typeface="Calibri"/>
                        </a:rPr>
                        <a:t>Course</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2000</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2005</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2010</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2015</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extLst>
                  <a:ext uri="{0D108BD9-81ED-4DB2-BD59-A6C34878D82A}">
                    <a16:rowId xmlns:a16="http://schemas.microsoft.com/office/drawing/2014/main" val="10000"/>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CA</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173 (51%)</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206 (48%)</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230 (44%)</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292 (41%)</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extLst>
                  <a:ext uri="{0D108BD9-81ED-4DB2-BD59-A6C34878D82A}">
                    <a16:rowId xmlns:a16="http://schemas.microsoft.com/office/drawing/2014/main" val="10001"/>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Stat</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71 (21%)</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111 (26%)</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134 (26%)</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251 (36%)</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extLst>
                  <a:ext uri="{0D108BD9-81ED-4DB2-BD59-A6C34878D82A}">
                    <a16:rowId xmlns:a16="http://schemas.microsoft.com/office/drawing/2014/main" val="10002"/>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MLA</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43 (13%)</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59 (14%)</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91 (18%)</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97 (14%)</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extLst>
                  <a:ext uri="{0D108BD9-81ED-4DB2-BD59-A6C34878D82A}">
                    <a16:rowId xmlns:a16="http://schemas.microsoft.com/office/drawing/2014/main" val="10003"/>
                  </a:ext>
                </a:extLst>
              </a:tr>
              <a:tr h="50482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Calc I</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53 (16%)</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51  (12%)</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65  (13%)</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66 (9%)</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extLst>
                  <a:ext uri="{0D108BD9-81ED-4DB2-BD59-A6C34878D82A}">
                    <a16:rowId xmlns:a16="http://schemas.microsoft.com/office/drawing/2014/main" val="10004"/>
                  </a:ext>
                </a:extLst>
              </a:tr>
            </a:tbl>
          </a:graphicData>
        </a:graphic>
      </p:graphicFrame>
      <p:sp>
        <p:nvSpPr>
          <p:cNvPr id="117" name="Google Shape;117;p21"/>
          <p:cNvSpPr/>
          <p:nvPr/>
        </p:nvSpPr>
        <p:spPr>
          <a:xfrm>
            <a:off x="2144750" y="1170875"/>
            <a:ext cx="1282500" cy="3695400"/>
          </a:xfrm>
          <a:prstGeom prst="ellipse">
            <a:avLst/>
          </a:prstGeom>
          <a:noFill/>
          <a:ln w="28575" cap="flat" cmpd="sng">
            <a:solidFill>
              <a:srgbClr val="6AA84F"/>
            </a:solidFill>
            <a:prstDash val="solid"/>
            <a:round/>
            <a:headEnd type="none" w="sm" len="sm"/>
            <a:tailEnd type="none" w="sm" len="sm"/>
          </a:ln>
        </p:spPr>
        <p:txBody>
          <a:bodyPr spcFirstLastPara="1" wrap="square" lIns="365750" tIns="91425" rIns="365750" bIns="91425" anchor="ctr" anchorCtr="0">
            <a:noAutofit/>
          </a:bodyPr>
          <a:lstStyle/>
          <a:p>
            <a:pPr marL="0" lvl="0" indent="0" algn="l" rtl="0">
              <a:spcBef>
                <a:spcPts val="0"/>
              </a:spcBef>
              <a:spcAft>
                <a:spcPts val="0"/>
              </a:spcAft>
              <a:buNone/>
            </a:pPr>
            <a:endParaRPr sz="1700"/>
          </a:p>
        </p:txBody>
      </p:sp>
      <p:sp>
        <p:nvSpPr>
          <p:cNvPr id="118" name="Google Shape;118;p21"/>
          <p:cNvSpPr/>
          <p:nvPr/>
        </p:nvSpPr>
        <p:spPr>
          <a:xfrm>
            <a:off x="6259550" y="1170875"/>
            <a:ext cx="1282500" cy="3695400"/>
          </a:xfrm>
          <a:prstGeom prst="ellipse">
            <a:avLst/>
          </a:prstGeom>
          <a:noFill/>
          <a:ln w="28575" cap="flat" cmpd="sng">
            <a:solidFill>
              <a:srgbClr val="6AA84F"/>
            </a:solidFill>
            <a:prstDash val="solid"/>
            <a:round/>
            <a:headEnd type="none" w="sm" len="sm"/>
            <a:tailEnd type="none" w="sm" len="sm"/>
          </a:ln>
        </p:spPr>
        <p:txBody>
          <a:bodyPr spcFirstLastPara="1" wrap="square" lIns="365750" tIns="91425" rIns="365750" bIns="91425" anchor="ctr" anchorCtr="0">
            <a:noAutofit/>
          </a:bodyPr>
          <a:lstStyle/>
          <a:p>
            <a:pPr marL="0" lvl="0" indent="0" algn="l" rtl="0">
              <a:spcBef>
                <a:spcPts val="0"/>
              </a:spcBef>
              <a:spcAft>
                <a:spcPts val="0"/>
              </a:spcAft>
              <a:buNone/>
            </a:pP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2846" y="104653"/>
            <a:ext cx="7886700" cy="99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500"/>
              <a:t>Math Course Enrollments </a:t>
            </a:r>
            <a:br>
              <a:rPr lang="en-US" sz="3500"/>
            </a:br>
            <a:r>
              <a:rPr lang="en-US" sz="3500"/>
              <a:t>at Two-Year Institutions</a:t>
            </a:r>
            <a:endParaRPr sz="3500"/>
          </a:p>
        </p:txBody>
      </p:sp>
      <p:sp>
        <p:nvSpPr>
          <p:cNvPr id="124" name="Google Shape;124;p22"/>
          <p:cNvSpPr txBox="1">
            <a:spLocks noGrp="1"/>
          </p:cNvSpPr>
          <p:nvPr>
            <p:ph type="body" idx="2"/>
          </p:nvPr>
        </p:nvSpPr>
        <p:spPr>
          <a:xfrm>
            <a:off x="3562175" y="1828800"/>
            <a:ext cx="4596000" cy="3037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400"/>
              <a:t>Still working on text here...</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r" rtl="0">
              <a:lnSpc>
                <a:spcPct val="115000"/>
              </a:lnSpc>
              <a:spcBef>
                <a:spcPts val="0"/>
              </a:spcBef>
              <a:spcAft>
                <a:spcPts val="0"/>
              </a:spcAft>
              <a:buNone/>
            </a:pPr>
            <a:endParaRPr sz="1200"/>
          </a:p>
          <a:p>
            <a:pPr marL="0" lvl="0" indent="0" algn="l" rtl="0">
              <a:spcBef>
                <a:spcPts val="1000"/>
              </a:spcBef>
              <a:spcAft>
                <a:spcPts val="0"/>
              </a:spcAft>
              <a:buNone/>
            </a:pPr>
            <a:endParaRPr/>
          </a:p>
        </p:txBody>
      </p:sp>
      <p:sp>
        <p:nvSpPr>
          <p:cNvPr id="125" name="Google Shape;125;p22"/>
          <p:cNvSpPr txBox="1">
            <a:spLocks noGrp="1"/>
          </p:cNvSpPr>
          <p:nvPr>
            <p:ph type="body" idx="2"/>
          </p:nvPr>
        </p:nvSpPr>
        <p:spPr>
          <a:xfrm>
            <a:off x="111500" y="4706500"/>
            <a:ext cx="8456400" cy="693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200"/>
              <a:t>Compiled from  Conference Board of Mathematical Sciences 2000-2015 surveys</a:t>
            </a:r>
            <a:endParaRPr/>
          </a:p>
        </p:txBody>
      </p:sp>
      <p:graphicFrame>
        <p:nvGraphicFramePr>
          <p:cNvPr id="126" name="Google Shape;126;p22"/>
          <p:cNvGraphicFramePr/>
          <p:nvPr/>
        </p:nvGraphicFramePr>
        <p:xfrm>
          <a:off x="748150" y="1525150"/>
          <a:ext cx="3000000" cy="3000000"/>
        </p:xfrm>
        <a:graphic>
          <a:graphicData uri="http://schemas.openxmlformats.org/drawingml/2006/table">
            <a:tbl>
              <a:tblPr>
                <a:noFill/>
                <a:tableStyleId>{2353D927-FCD6-4B88-A7D8-052BF31F84A6}</a:tableStyleId>
              </a:tblPr>
              <a:tblGrid>
                <a:gridCol w="1371600">
                  <a:extLst>
                    <a:ext uri="{9D8B030D-6E8A-4147-A177-3AD203B41FA5}">
                      <a16:colId xmlns:a16="http://schemas.microsoft.com/office/drawing/2014/main" val="20000"/>
                    </a:ext>
                  </a:extLst>
                </a:gridCol>
                <a:gridCol w="1352550">
                  <a:extLst>
                    <a:ext uri="{9D8B030D-6E8A-4147-A177-3AD203B41FA5}">
                      <a16:colId xmlns:a16="http://schemas.microsoft.com/office/drawing/2014/main" val="20001"/>
                    </a:ext>
                  </a:extLst>
                </a:gridCol>
                <a:gridCol w="1400175">
                  <a:extLst>
                    <a:ext uri="{9D8B030D-6E8A-4147-A177-3AD203B41FA5}">
                      <a16:colId xmlns:a16="http://schemas.microsoft.com/office/drawing/2014/main" val="20002"/>
                    </a:ext>
                  </a:extLst>
                </a:gridCol>
                <a:gridCol w="127635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95300">
                <a:tc>
                  <a:txBody>
                    <a:bodyPr/>
                    <a:lstStyle/>
                    <a:p>
                      <a:pPr marL="0" lvl="0" indent="0" algn="l" rtl="0">
                        <a:lnSpc>
                          <a:spcPct val="115000"/>
                        </a:lnSpc>
                        <a:spcBef>
                          <a:spcPts val="0"/>
                        </a:spcBef>
                        <a:spcAft>
                          <a:spcPts val="0"/>
                        </a:spcAft>
                        <a:buNone/>
                      </a:pPr>
                      <a:r>
                        <a:rPr lang="en-US" sz="1800" b="1">
                          <a:solidFill>
                            <a:srgbClr val="FFFFFF"/>
                          </a:solidFill>
                          <a:latin typeface="Calibri"/>
                          <a:ea typeface="Calibri"/>
                          <a:cs typeface="Calibri"/>
                          <a:sym typeface="Calibri"/>
                        </a:rPr>
                        <a:t>Course</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2000</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2005</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2010</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2015</a:t>
                      </a:r>
                      <a:endParaRPr sz="1800" b="1">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F48"/>
                    </a:solidFill>
                  </a:tcPr>
                </a:tc>
                <a:extLst>
                  <a:ext uri="{0D108BD9-81ED-4DB2-BD59-A6C34878D82A}">
                    <a16:rowId xmlns:a16="http://schemas.microsoft.com/office/drawing/2014/main" val="10000"/>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CA</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173,000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206,000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230,000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292,000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extLst>
                  <a:ext uri="{0D108BD9-81ED-4DB2-BD59-A6C34878D82A}">
                    <a16:rowId xmlns:a16="http://schemas.microsoft.com/office/drawing/2014/main" val="10001"/>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Stat</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71,000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111,000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134,000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251,000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extLst>
                  <a:ext uri="{0D108BD9-81ED-4DB2-BD59-A6C34878D82A}">
                    <a16:rowId xmlns:a16="http://schemas.microsoft.com/office/drawing/2014/main" val="10002"/>
                  </a:ext>
                </a:extLst>
              </a:tr>
              <a:tr h="67627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MLA</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43,000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59,000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91,000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97,000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CECF"/>
                    </a:solidFill>
                  </a:tcPr>
                </a:tc>
                <a:extLst>
                  <a:ext uri="{0D108BD9-81ED-4DB2-BD59-A6C34878D82A}">
                    <a16:rowId xmlns:a16="http://schemas.microsoft.com/office/drawing/2014/main" val="10003"/>
                  </a:ext>
                </a:extLst>
              </a:tr>
              <a:tr h="504825">
                <a:tc>
                  <a:txBody>
                    <a:bodyPr/>
                    <a:lstStyle/>
                    <a:p>
                      <a:pPr marL="0" lvl="0" indent="0" algn="l" rtl="0">
                        <a:lnSpc>
                          <a:spcPct val="115000"/>
                        </a:lnSpc>
                        <a:spcBef>
                          <a:spcPts val="0"/>
                        </a:spcBef>
                        <a:spcAft>
                          <a:spcPts val="0"/>
                        </a:spcAft>
                        <a:buNone/>
                      </a:pPr>
                      <a:r>
                        <a:rPr lang="en-US" sz="1800">
                          <a:solidFill>
                            <a:srgbClr val="333F48"/>
                          </a:solidFill>
                          <a:latin typeface="Calibri"/>
                          <a:ea typeface="Calibri"/>
                          <a:cs typeface="Calibri"/>
                          <a:sym typeface="Calibri"/>
                        </a:rPr>
                        <a:t>Calc I</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53,000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51,000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65,000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tc>
                  <a:txBody>
                    <a:bodyPr/>
                    <a:lstStyle/>
                    <a:p>
                      <a:pPr marL="0" lvl="0" indent="0" algn="ctr" rtl="0">
                        <a:lnSpc>
                          <a:spcPct val="115000"/>
                        </a:lnSpc>
                        <a:spcBef>
                          <a:spcPts val="0"/>
                        </a:spcBef>
                        <a:spcAft>
                          <a:spcPts val="0"/>
                        </a:spcAft>
                        <a:buNone/>
                      </a:pPr>
                      <a:r>
                        <a:rPr lang="en-US" sz="1800">
                          <a:solidFill>
                            <a:srgbClr val="333F48"/>
                          </a:solidFill>
                          <a:latin typeface="Calibri"/>
                          <a:ea typeface="Calibri"/>
                          <a:cs typeface="Calibri"/>
                          <a:sym typeface="Calibri"/>
                        </a:rPr>
                        <a:t>66,000</a:t>
                      </a:r>
                      <a:endParaRPr sz="1800">
                        <a:solidFill>
                          <a:srgbClr val="333F48"/>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8E9"/>
                    </a:solidFill>
                  </a:tcPr>
                </a:tc>
                <a:extLst>
                  <a:ext uri="{0D108BD9-81ED-4DB2-BD59-A6C34878D82A}">
                    <a16:rowId xmlns:a16="http://schemas.microsoft.com/office/drawing/2014/main" val="10004"/>
                  </a:ext>
                </a:extLst>
              </a:tr>
            </a:tbl>
          </a:graphicData>
        </a:graphic>
      </p:graphicFrame>
      <p:sp>
        <p:nvSpPr>
          <p:cNvPr id="127" name="Google Shape;127;p22"/>
          <p:cNvSpPr/>
          <p:nvPr/>
        </p:nvSpPr>
        <p:spPr>
          <a:xfrm>
            <a:off x="1785200" y="2029050"/>
            <a:ext cx="6134700" cy="693300"/>
          </a:xfrm>
          <a:prstGeom prst="ellipse">
            <a:avLst/>
          </a:prstGeom>
          <a:noFill/>
          <a:ln w="28575" cap="flat" cmpd="sng">
            <a:solidFill>
              <a:srgbClr val="6AA84F"/>
            </a:solidFill>
            <a:prstDash val="solid"/>
            <a:round/>
            <a:headEnd type="none" w="sm" len="sm"/>
            <a:tailEnd type="none" w="sm" len="sm"/>
          </a:ln>
        </p:spPr>
        <p:txBody>
          <a:bodyPr spcFirstLastPara="1" wrap="square" lIns="365750" tIns="91425" rIns="365750" bIns="91425" anchor="ctr" anchorCtr="0">
            <a:noAutofit/>
          </a:bodyPr>
          <a:lstStyle/>
          <a:p>
            <a:pPr marL="0" lvl="0" indent="0" algn="l" rtl="0">
              <a:spcBef>
                <a:spcPts val="0"/>
              </a:spcBef>
              <a:spcAft>
                <a:spcPts val="0"/>
              </a:spcAft>
              <a:buNone/>
            </a:pPr>
            <a:endParaRPr sz="1700"/>
          </a:p>
        </p:txBody>
      </p:sp>
      <p:sp>
        <p:nvSpPr>
          <p:cNvPr id="128" name="Google Shape;128;p22"/>
          <p:cNvSpPr/>
          <p:nvPr/>
        </p:nvSpPr>
        <p:spPr>
          <a:xfrm>
            <a:off x="1785200" y="4010250"/>
            <a:ext cx="6134700" cy="693300"/>
          </a:xfrm>
          <a:prstGeom prst="ellipse">
            <a:avLst/>
          </a:prstGeom>
          <a:noFill/>
          <a:ln w="28575" cap="flat" cmpd="sng">
            <a:solidFill>
              <a:srgbClr val="6AA84F"/>
            </a:solidFill>
            <a:prstDash val="solid"/>
            <a:round/>
            <a:headEnd type="none" w="sm" len="sm"/>
            <a:tailEnd type="none" w="sm" len="sm"/>
          </a:ln>
        </p:spPr>
        <p:txBody>
          <a:bodyPr spcFirstLastPara="1" wrap="square" lIns="365750" tIns="91425" rIns="365750" bIns="91425" anchor="ctr" anchorCtr="0">
            <a:noAutofit/>
          </a:bodyPr>
          <a:lstStyle/>
          <a:p>
            <a:pPr marL="0" lvl="0" indent="0" algn="l" rtl="0">
              <a:spcBef>
                <a:spcPts val="0"/>
              </a:spcBef>
              <a:spcAft>
                <a:spcPts val="0"/>
              </a:spcAft>
              <a:buNone/>
            </a:pPr>
            <a:endParaRPr sz="1700"/>
          </a:p>
        </p:txBody>
      </p:sp>
    </p:spTree>
  </p:cSld>
  <p:clrMapOvr>
    <a:masterClrMapping/>
  </p:clrMapOvr>
</p:sld>
</file>

<file path=ppt/theme/theme1.xml><?xml version="1.0" encoding="utf-8"?>
<a:theme xmlns:a="http://schemas.openxmlformats.org/drawingml/2006/main" name="Custom Design">
  <a:themeElements>
    <a:clrScheme name="Custom 2">
      <a:dk1>
        <a:srgbClr val="000000"/>
      </a:dk1>
      <a:lt1>
        <a:srgbClr val="FFFFFF"/>
      </a:lt1>
      <a:dk2>
        <a:srgbClr val="44546A"/>
      </a:dk2>
      <a:lt2>
        <a:srgbClr val="E7E6E6"/>
      </a:lt2>
      <a:accent1>
        <a:srgbClr val="000000"/>
      </a:accent1>
      <a:accent2>
        <a:srgbClr val="0046BE"/>
      </a:accent2>
      <a:accent3>
        <a:srgbClr val="FF8200"/>
      </a:accent3>
      <a:accent4>
        <a:srgbClr val="00A499"/>
      </a:accent4>
      <a:accent5>
        <a:srgbClr val="F0B323"/>
      </a:accent5>
      <a:accent6>
        <a:srgbClr val="009CDE"/>
      </a:accent6>
      <a:hlink>
        <a:srgbClr val="009CDE"/>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3472</Words>
  <Application>Microsoft Office PowerPoint</Application>
  <PresentationFormat>On-screen Show (16:9)</PresentationFormat>
  <Paragraphs>431</Paragraphs>
  <Slides>48</Slides>
  <Notes>48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Mangal</vt:lpstr>
      <vt:lpstr>Arial</vt:lpstr>
      <vt:lpstr>Georgia</vt:lpstr>
      <vt:lpstr>Calibri</vt:lpstr>
      <vt:lpstr>Open Sans</vt:lpstr>
      <vt:lpstr>Roboto</vt:lpstr>
      <vt:lpstr>Custom Design</vt:lpstr>
      <vt:lpstr>Advancing Equity in Mathematics Pathways in the Era of the Pandemic</vt:lpstr>
      <vt:lpstr>Welcome! Let’s get to know each other  while we wait to start the webinar</vt:lpstr>
      <vt:lpstr>Connie Richardson, The Charles A. Dana Center Ann Edwards, Carnegie Math Pathways, WestEd Helen Burn, Highline College</vt:lpstr>
      <vt:lpstr>Webinar Recording Policy</vt:lpstr>
      <vt:lpstr>Housekeeping</vt:lpstr>
      <vt:lpstr>Advancing Equity in Mathematics Pathways in the Era of the Pandemic</vt:lpstr>
      <vt:lpstr>Math Course Enrollments  at Two-Year Institutions</vt:lpstr>
      <vt:lpstr>Math Course Enrollments  at Two-Year Institutions</vt:lpstr>
      <vt:lpstr>Math Course Enrollments  at Two-Year Institutions</vt:lpstr>
      <vt:lpstr>Mathematics Pathways should...</vt:lpstr>
      <vt:lpstr>Equitable Mathematics Pathways</vt:lpstr>
      <vt:lpstr>Are your math pathways...</vt:lpstr>
      <vt:lpstr>Recent Research</vt:lpstr>
      <vt:lpstr>Equity View of Program Enrollments </vt:lpstr>
      <vt:lpstr>Program Enrollments and Opportunity Categories</vt:lpstr>
      <vt:lpstr>Program Enrollments and Opportunity Categories</vt:lpstr>
      <vt:lpstr>Math pathways and corequisites</vt:lpstr>
      <vt:lpstr>Math pathways and corequisites</vt:lpstr>
      <vt:lpstr>References</vt:lpstr>
      <vt:lpstr>What is Corequisite Remediation?</vt:lpstr>
      <vt:lpstr>Why Corequisites?</vt:lpstr>
      <vt:lpstr>Do corequisites “work”?</vt:lpstr>
      <vt:lpstr>Do corequisites “work”?</vt:lpstr>
      <vt:lpstr>Do corequisites “work”?</vt:lpstr>
      <vt:lpstr>Do corequisites “work”?</vt:lpstr>
      <vt:lpstr>Corequisite Design &amp; Implementation</vt:lpstr>
      <vt:lpstr>PowerPoint Presentation</vt:lpstr>
      <vt:lpstr>Elements of Effective Design</vt:lpstr>
      <vt:lpstr>Suggestions for Implementation</vt:lpstr>
      <vt:lpstr>What we still need to learn</vt:lpstr>
      <vt:lpstr>References</vt:lpstr>
      <vt:lpstr>Racial Equity in the STEM      Math Pathway</vt:lpstr>
      <vt:lpstr>Transitioning Learners to Calculus in Community College (TLC3)</vt:lpstr>
      <vt:lpstr>Racial Equity in the STEM      Math Pathway</vt:lpstr>
      <vt:lpstr>Accessing TLC3 Tools </vt:lpstr>
      <vt:lpstr>   Mathematics Placement </vt:lpstr>
      <vt:lpstr>Accessing TLC3 Tools</vt:lpstr>
      <vt:lpstr>PowerPoint Presentation</vt:lpstr>
      <vt:lpstr>Accessing TLC3 Tools</vt:lpstr>
      <vt:lpstr>Racial Equity in the STEM     Math Pathway</vt:lpstr>
      <vt:lpstr>STEM Math Courses</vt:lpstr>
      <vt:lpstr>Institutional Responsibility</vt:lpstr>
      <vt:lpstr>Instruction</vt:lpstr>
      <vt:lpstr>Thank you!</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Equity in Mathematics Pathways in the Era of the Pandemic</dc:title>
  <dc:creator>Annette Cook</dc:creator>
  <cp:lastModifiedBy>Riley, Patrick J (Hopkinsville)</cp:lastModifiedBy>
  <cp:revision>1</cp:revision>
  <dcterms:modified xsi:type="dcterms:W3CDTF">2020-10-21T18:58:04Z</dcterms:modified>
</cp:coreProperties>
</file>