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4"/>
  </p:notesMasterIdLst>
  <p:sldIdLst>
    <p:sldId id="256" r:id="rId5"/>
    <p:sldId id="267" r:id="rId6"/>
    <p:sldId id="265" r:id="rId7"/>
    <p:sldId id="292" r:id="rId8"/>
    <p:sldId id="285" r:id="rId9"/>
    <p:sldId id="284" r:id="rId10"/>
    <p:sldId id="268" r:id="rId11"/>
    <p:sldId id="282" r:id="rId12"/>
    <p:sldId id="280" r:id="rId13"/>
    <p:sldId id="281" r:id="rId14"/>
    <p:sldId id="290" r:id="rId15"/>
    <p:sldId id="263" r:id="rId16"/>
    <p:sldId id="269" r:id="rId17"/>
    <p:sldId id="264" r:id="rId18"/>
    <p:sldId id="273" r:id="rId19"/>
    <p:sldId id="274" r:id="rId20"/>
    <p:sldId id="291" r:id="rId21"/>
    <p:sldId id="283" r:id="rId22"/>
    <p:sldId id="270" r:id="rId23"/>
    <p:sldId id="275" r:id="rId24"/>
    <p:sldId id="276" r:id="rId25"/>
    <p:sldId id="271" r:id="rId26"/>
    <p:sldId id="277" r:id="rId27"/>
    <p:sldId id="287" r:id="rId28"/>
    <p:sldId id="272" r:id="rId29"/>
    <p:sldId id="288" r:id="rId30"/>
    <p:sldId id="289" r:id="rId31"/>
    <p:sldId id="286" r:id="rId32"/>
    <p:sldId id="27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AD5B"/>
    <a:srgbClr val="98CA95"/>
    <a:srgbClr val="CDE5CB"/>
    <a:srgbClr val="B4D8B2"/>
    <a:srgbClr val="F3FFE1"/>
    <a:srgbClr val="DCF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C7F12A-7C17-4B2A-975B-7EAD9D8FEF9E}" v="449" dt="2020-11-04T18:17:58.560"/>
    <p1510:client id="{300AC564-0F95-4272-B20A-07D898C416DF}" v="2837" dt="2020-11-05T18:17:25.743"/>
    <p1510:client id="{451AE048-7115-4C87-8F36-98560071EA37}" v="19" dt="2020-11-06T14:02:50.566"/>
    <p1510:client id="{6856FF85-D786-4788-9A35-2405956C0FD6}" v="571" dt="2020-11-04T20:07:27.804"/>
    <p1510:client id="{A5AD6E0A-8FD8-43C3-BBF0-2C31D983E6CC}" v="9" dt="2020-11-05T18:15:06.945"/>
    <p1510:client id="{A72EFD07-0837-4035-B9D2-48EB44348134}" v="1103" dt="2020-11-05T17:54:38.4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9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ADD2A-1CB0-4A6F-B61F-95BC67B0759E}" type="datetimeFigureOut">
              <a:rPr lang="en-US"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18504-AF74-429C-AE2B-4E782E27A2B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4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to our online session!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504-AF74-429C-AE2B-4E782E27A2B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44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Occurs in three ways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Student to instructor relationship</a:t>
            </a:r>
          </a:p>
          <a:p>
            <a:r>
              <a:rPr lang="en-US">
                <a:cs typeface="Calibri"/>
              </a:rPr>
              <a:t>Student to peer relationship</a:t>
            </a:r>
          </a:p>
          <a:p>
            <a:r>
              <a:rPr lang="en-US">
                <a:cs typeface="Calibri"/>
              </a:rPr>
              <a:t>Student to themselves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So this is how "real" the student feels YOU are, and how "real" they feel their peers are, and how "real" they see themselves in your class</a:t>
            </a:r>
          </a:p>
          <a:p>
            <a:endParaRPr lang="en-US"/>
          </a:p>
          <a:p>
            <a:r>
              <a:rPr lang="en-US"/>
              <a:t>Those relationships occur and build over time through the events in the course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/>
              <a:t>It is their perception of how real you appear to them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>
                <a:cs typeface="Calibri" panose="020F0502020204030204"/>
              </a:rPr>
              <a:t>What's interesting is......</a:t>
            </a:r>
            <a:endParaRPr lang="en-US"/>
          </a:p>
          <a:p>
            <a:r>
              <a:rPr lang="en-US">
                <a:cs typeface="Calibri"/>
              </a:rPr>
              <a:t>Students come into a media understanding the degree of social interactions, 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and </a:t>
            </a:r>
            <a:r>
              <a:rPr lang="en-US"/>
              <a:t>they tend to avoid higher levels of social presence</a:t>
            </a:r>
            <a:endParaRPr lang="en-US">
              <a:cs typeface="Calibri" panose="020F0502020204030204"/>
            </a:endParaRPr>
          </a:p>
          <a:p>
            <a:endParaRPr lang="en-US"/>
          </a:p>
          <a:p>
            <a:r>
              <a:rPr lang="en-US"/>
              <a:t>This explains why students tend to avoid having cameras on in live stream courses</a:t>
            </a:r>
            <a:endParaRPr lang="en-US">
              <a:cs typeface="Calibri" panose="020F0502020204030204"/>
            </a:endParaRPr>
          </a:p>
          <a:p>
            <a:endParaRPr lang="en-US"/>
          </a:p>
          <a:p>
            <a:r>
              <a:rPr lang="en-US"/>
              <a:t>The good news is you can increase their willingness to participate at this higher level social presence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504-AF74-429C-AE2B-4E782E27A2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55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Literature 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504-AF74-429C-AE2B-4E782E27A2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49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504-AF74-429C-AE2B-4E782E27A2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45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Roxanne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What kind of course designs are beneficial to high social presence</a:t>
            </a:r>
          </a:p>
          <a:p>
            <a:r>
              <a:rPr lang="en-US">
                <a:cs typeface="Calibri"/>
              </a:rPr>
              <a:t>How to mitigate student pushback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Show you want we found from our pre and post survey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Have a discussion about what are some of the things you have tried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504-AF74-429C-AE2B-4E782E27A2B7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50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Intensive and Intentional Feedback: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Pick one thing they did well, provide one suggestion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Typed this in to the feedback box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Everybody got a lot of feedback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Regular and frequent emails: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Once a week, sent an email NOT just to those struggling, but to everyone. 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Sent individualized emails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Often times it was the higher performing students who were most grateful for the feedback</a:t>
            </a:r>
          </a:p>
          <a:p>
            <a:pPr marL="628650" lvl="1" indent="-171450">
              <a:buFont typeface="Arial"/>
              <a:buChar char="•"/>
            </a:pPr>
            <a:r>
              <a:rPr lang="en-US">
                <a:cs typeface="Calibri"/>
              </a:rPr>
              <a:t>Comments in return from those who were successful were like, "Wow, no one has ever done this before. Thanks for your comments."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Office hour booking: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I've never had so many use my office hours before.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Comments were – I didn't know we could have this sort of connection with an online instructor.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Problem: misuse, over-use, it takes a lot of time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Tutorial videos: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Respond to questions on the homework and post on a discussion board for the whole class to see.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Students specifically REQUEST that I make them instead of going to a different sort of video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They want the connection to you</a:t>
            </a:r>
          </a:p>
          <a:p>
            <a:pPr marL="171450" indent="-171450">
              <a:buFont typeface="Arial"/>
              <a:buChar char="•"/>
            </a:pP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504-AF74-429C-AE2B-4E782E27A2B7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44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Student to Student Interaction can be tricky:</a:t>
            </a:r>
          </a:p>
          <a:p>
            <a:r>
              <a:rPr lang="en-US">
                <a:cs typeface="Calibri"/>
              </a:rPr>
              <a:t>It is best if they are based in real life – open ended – require some sort of analysis or decision making</a:t>
            </a:r>
          </a:p>
          <a:p>
            <a:r>
              <a:rPr lang="en-US">
                <a:cs typeface="Calibri"/>
              </a:rPr>
              <a:t>Discuss their process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Games, like the Game of 24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It can be difficult to find real life open ended questions that for a pre-algebra class</a:t>
            </a:r>
          </a:p>
          <a:p>
            <a:r>
              <a:rPr lang="en-US">
                <a:cs typeface="Calibri"/>
              </a:rPr>
              <a:t>For example....</a:t>
            </a:r>
          </a:p>
          <a:p>
            <a:r>
              <a:rPr lang="en-US">
                <a:cs typeface="Calibri"/>
              </a:rPr>
              <a:t>Having students respond by video instead of by text.  Now they have library of solutions to problems.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Explain it, not just solve it.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Rubric was for proper language – proper notation – asked to explain like they are teaching everyone else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Also – added some study skill discussion, such as time management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504-AF74-429C-AE2B-4E782E27A2B7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13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There are resources for open-ended algebra problems. Finding those an embedding them is a great way to do this.</a:t>
            </a:r>
          </a:p>
          <a:p>
            <a:r>
              <a:rPr lang="en-US">
                <a:cs typeface="Calibri"/>
              </a:rPr>
              <a:t>Percent discussion – list several </a:t>
            </a:r>
            <a:r>
              <a:rPr lang="en-US" err="1">
                <a:cs typeface="Calibri"/>
              </a:rPr>
              <a:t>percents</a:t>
            </a:r>
            <a:r>
              <a:rPr lang="en-US">
                <a:cs typeface="Calibri"/>
              </a:rPr>
              <a:t> that appear in your daily life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Try to focus on them as people, what are your goals, your major</a:t>
            </a:r>
          </a:p>
          <a:p>
            <a:r>
              <a:rPr lang="en-US">
                <a:cs typeface="Calibri"/>
              </a:rPr>
              <a:t>Encourage them to interact with their classmates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Time management discussion</a:t>
            </a:r>
          </a:p>
          <a:p>
            <a:r>
              <a:rPr lang="en-US">
                <a:cs typeface="Calibri"/>
              </a:rPr>
              <a:t>Take an inventory of all that you spend your time on </a:t>
            </a:r>
          </a:p>
          <a:p>
            <a:r>
              <a:rPr lang="en-US">
                <a:cs typeface="Calibri"/>
              </a:rPr>
              <a:t>Discuss when and how you are going to make time for this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504-AF74-429C-AE2B-4E782E27A2B7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26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Here is a student response – video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504-AF74-429C-AE2B-4E782E27A2B7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41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Roxanne does this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504-AF74-429C-AE2B-4E782E27A2B7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36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it matters you are going to have to be given points, </a:t>
            </a:r>
          </a:p>
          <a:p>
            <a:endParaRPr lang="en-US"/>
          </a:p>
          <a:p>
            <a:r>
              <a:rPr lang="en-US"/>
              <a:t>We found extra credit discussion boards rarely work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/>
              <a:t>Make sure the requirements are clear in your syllabus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/>
              <a:t>You have to watch every video and give feedback on each one. The feedback needs to be specific to them and the </a:t>
            </a:r>
            <a:endParaRPr lang="en-US">
              <a:cs typeface="Calibri"/>
            </a:endParaRPr>
          </a:p>
          <a:p>
            <a:r>
              <a:rPr lang="en-US"/>
              <a:t>Video content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/>
              <a:t>We felt like the video responses gave us an idea of who our students where, including a little bit of their personalities.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Learning curve can be high – need to be tutored through the technology of posting videos or using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504-AF74-429C-AE2B-4E782E27A2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7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Evelyn - To give you an idea of where we're coming from: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We're an open enrollment University in 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Orem Utah, which is just south of Salt Lake City Utah. 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We have a dual-mission from the State of Utah to serve both the community-college and University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We are in Developmental Math, which covers everything from </a:t>
            </a:r>
          </a:p>
          <a:p>
            <a:r>
              <a:rPr lang="en-US">
                <a:cs typeface="Calibri"/>
              </a:rPr>
              <a:t>Pre-Algebra to Intermediate Algebra, </a:t>
            </a:r>
          </a:p>
          <a:p>
            <a:r>
              <a:rPr lang="en-US">
                <a:cs typeface="Calibri"/>
              </a:rPr>
              <a:t>we also have the Quantitative Reasoning courses in our department.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Interestingly, 60% of our students come from the </a:t>
            </a:r>
          </a:p>
          <a:p>
            <a:r>
              <a:rPr lang="en-US">
                <a:cs typeface="Calibri"/>
              </a:rPr>
              <a:t>local area and 52% test into Math remediation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504-AF74-429C-AE2B-4E782E27A2B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8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It is helpful to understand WHY students are resistant. If we can understand WHY, then we can develop pedagogies and strategies to overcome it.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Everyone wants to resist change, and wants to move toward things that are more comfortable, this is all students are trying to do.</a:t>
            </a:r>
          </a:p>
          <a:p>
            <a:r>
              <a:rPr lang="en-US">
                <a:cs typeface="Calibri"/>
              </a:rPr>
              <a:t>Compassion goes a long way here. Be compassionate about what the student is saying, but in order to stay in the class, they'll need to interact.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Be clear up front, write it in your syllabus, make sure students are aware of the expectations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If more people require it, students get used to doing it, a department push or campus wide effort to increase online quality will help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Keeping open channels of communication and conduct a mid-semester survey to get student feedback</a:t>
            </a:r>
          </a:p>
          <a:p>
            <a:r>
              <a:rPr lang="en-US">
                <a:cs typeface="Calibri"/>
              </a:rPr>
              <a:t>Survey helps them to air grievances and address them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Making sure that they know they can contact you is helpful</a:t>
            </a:r>
          </a:p>
          <a:p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504-AF74-429C-AE2B-4E782E27A2B7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77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Evelyn takes over.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504-AF74-429C-AE2B-4E782E27A2B7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55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 tracked some of the outcomes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Traditional students are still passing at a higher rate – but this is a much bigger improvement.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Online students outperformed traditional students on the departmental common final exam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Break-down the other section:</a:t>
            </a:r>
          </a:p>
          <a:p>
            <a:r>
              <a:rPr lang="en-US">
                <a:cs typeface="Calibri"/>
              </a:rPr>
              <a:t>Passed at a slightly rate, higher success rate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They retained at a lower rate -  not a complete surprise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Numbers are 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504-AF74-429C-AE2B-4E782E27A2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66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Takes a lot of time:</a:t>
            </a:r>
          </a:p>
          <a:p>
            <a:r>
              <a:rPr lang="en-US">
                <a:cs typeface="Calibri"/>
              </a:rPr>
              <a:t>30 people in the caps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Recommend to future conversations that this be considered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Mentors are a big help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If you don't plan time, it will be very hard.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Pre &amp; post survey questions were focused on the social presence aspect of the course. Some examples of questions asked were</a:t>
            </a:r>
          </a:p>
          <a:p>
            <a:r>
              <a:rPr lang="en-US">
                <a:cs typeface="Calibri"/>
              </a:rPr>
              <a:t>“ Online or web based education is an excellent medium for social interaction."</a:t>
            </a:r>
          </a:p>
          <a:p>
            <a:r>
              <a:rPr lang="en-US">
                <a:cs typeface="Calibri"/>
              </a:rPr>
              <a:t>"Online instructor creates a feeling of community"</a:t>
            </a:r>
          </a:p>
          <a:p>
            <a:r>
              <a:rPr lang="en-US">
                <a:cs typeface="Calibri"/>
              </a:rPr>
              <a:t>"I felt the feedback from my online instructor was adequate"</a:t>
            </a:r>
          </a:p>
          <a:p>
            <a:r>
              <a:rPr lang="en-US">
                <a:cs typeface="Calibri"/>
              </a:rPr>
              <a:t>"I valued the instructor feedback in my online classes"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504-AF74-429C-AE2B-4E782E27A2B7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65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Small group break-outs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What have you tried?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You'll have 5 minutes.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Select a group spokeperson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504-AF74-429C-AE2B-4E782E27A2B7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45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Evelyn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504-AF74-429C-AE2B-4E782E27A2B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57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Evelyn -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We have observed that our online courses have much lower success</a:t>
            </a:r>
            <a:endParaRPr lang="en-US"/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We set out to find ways to improve the course – and decrease the achievement gap.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Then we were hit by Covid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Really – our question was – how can an online environment be most like a F2F environment.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Add stuff to the course that did that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504-AF74-429C-AE2B-4E782E27A2B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64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Evelyn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Achievement gap by modality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Grey – F2F courses</a:t>
            </a:r>
          </a:p>
          <a:p>
            <a:r>
              <a:rPr lang="en-US">
                <a:cs typeface="Calibri"/>
              </a:rPr>
              <a:t>Corral – online classes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Success rates are different by about 20%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Blended delivery of courses – </a:t>
            </a:r>
          </a:p>
          <a:p>
            <a:r>
              <a:rPr lang="en-US">
                <a:cs typeface="Calibri"/>
              </a:rPr>
              <a:t>demand for online classes going up, but we weren't serving students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504-AF74-429C-AE2B-4E782E27A2B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64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Evelyn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Not being in compliance with this means we risk financial aid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504-AF74-429C-AE2B-4E782E27A2B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52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Number of online courses went WAY up!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Brown is F2F ---&gt; 70% were Face-to-Face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F20 about 43% are F2F, remaining are online/live-streaming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Our online classes more than doubled in a single semester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This meant that decreasing this achievement gap becomes even more critical.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504-AF74-429C-AE2B-4E782E27A2B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97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Roxanne - </a:t>
            </a:r>
          </a:p>
          <a:p>
            <a:r>
              <a:rPr lang="en-US">
                <a:cs typeface="Calibri"/>
              </a:rPr>
              <a:t>How we approached this problem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We felt like, because we use homework systems, and 3rd party texts, and videos from authors, etc.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We thought the mathematical content was good, what was missing was the social interaction and the in-classroom experiences'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So we focused on social presence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504-AF74-429C-AE2B-4E782E27A2B7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40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Short gave the original definition, but there are better interpretations out there.</a:t>
            </a:r>
          </a:p>
          <a:p>
            <a:r>
              <a:rPr lang="en-US">
                <a:cs typeface="Calibri"/>
              </a:rPr>
              <a:t>I liked what Richardson, Swan defined it as – being "real" in </a:t>
            </a:r>
            <a:r>
              <a:rPr lang="en-US" err="1">
                <a:cs typeface="Calibri"/>
              </a:rPr>
              <a:t>communitcation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504-AF74-429C-AE2B-4E782E27A2B7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9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how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" y="5071094"/>
            <a:ext cx="9553965" cy="891228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Title of my presentation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128990" y="6017773"/>
            <a:ext cx="5463116" cy="59901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Subtitle of my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8817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1044" y="4023895"/>
            <a:ext cx="7350851" cy="944701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/>
              <a:t>Section header goes here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4176" y="4968597"/>
            <a:ext cx="6541613" cy="864492"/>
          </a:xfrm>
        </p:spPr>
        <p:txBody>
          <a:bodyPr>
            <a:normAutofit/>
          </a:bodyPr>
          <a:lstStyle>
            <a:lvl1pPr marL="0" indent="0" algn="l">
              <a:buNone/>
              <a:defRPr sz="2667" baseline="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1134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693988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35164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74830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945218"/>
            <a:ext cx="10363200" cy="4025900"/>
          </a:xfrm>
        </p:spPr>
        <p:txBody>
          <a:bodyPr>
            <a:normAutofit/>
          </a:bodyPr>
          <a:lstStyle>
            <a:lvl1pPr marL="0" indent="0">
              <a:buNone/>
              <a:defRPr sz="2133" baseline="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Quisque</a:t>
            </a:r>
            <a:r>
              <a:rPr lang="en-US"/>
              <a:t> id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, id </a:t>
            </a:r>
            <a:r>
              <a:rPr lang="en-US" err="1"/>
              <a:t>porta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pharetra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. Nam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tincudunt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semper.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non </a:t>
            </a:r>
            <a:r>
              <a:rPr lang="en-US" err="1"/>
              <a:t>varius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611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74830"/>
            <a:ext cx="10363200" cy="1470025"/>
          </a:xfrm>
        </p:spPr>
        <p:txBody>
          <a:bodyPr/>
          <a:lstStyle>
            <a:lvl1pPr>
              <a:defRPr baseline="0">
                <a:solidFill>
                  <a:srgbClr val="1F4C2B"/>
                </a:solidFill>
              </a:defRPr>
            </a:lvl1pPr>
          </a:lstStyle>
          <a:p>
            <a:r>
              <a:rPr lang="en-US"/>
              <a:t>Insert 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945218"/>
            <a:ext cx="10363200" cy="4025900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rgbClr val="7B7D7D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Quisque</a:t>
            </a:r>
            <a:r>
              <a:rPr lang="en-US"/>
              <a:t> id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, id </a:t>
            </a:r>
            <a:r>
              <a:rPr lang="en-US" err="1"/>
              <a:t>porta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pharetra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. Nam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tincudunt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semper.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non </a:t>
            </a:r>
            <a:r>
              <a:rPr lang="en-US" err="1"/>
              <a:t>varius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299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74830"/>
            <a:ext cx="10363200" cy="1470025"/>
          </a:xfrm>
        </p:spPr>
        <p:txBody>
          <a:bodyPr/>
          <a:lstStyle>
            <a:lvl1pPr>
              <a:defRPr baseline="0">
                <a:solidFill>
                  <a:srgbClr val="1F4C2B"/>
                </a:solidFill>
              </a:defRPr>
            </a:lvl1pPr>
          </a:lstStyle>
          <a:p>
            <a:r>
              <a:rPr lang="en-US"/>
              <a:t>Insert 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945218"/>
            <a:ext cx="10363200" cy="4025900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rgbClr val="7B7D7D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Quisque</a:t>
            </a:r>
            <a:r>
              <a:rPr lang="en-US"/>
              <a:t> id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, id </a:t>
            </a:r>
            <a:r>
              <a:rPr lang="en-US" err="1"/>
              <a:t>porta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pharetra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. Nam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tincudunt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semper.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non </a:t>
            </a:r>
            <a:r>
              <a:rPr lang="en-US" err="1"/>
              <a:t>varius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888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w/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74830"/>
            <a:ext cx="10363200" cy="1470025"/>
          </a:xfrm>
        </p:spPr>
        <p:txBody>
          <a:bodyPr/>
          <a:lstStyle>
            <a:lvl1pPr>
              <a:defRPr baseline="0">
                <a:solidFill>
                  <a:srgbClr val="1F4C2B"/>
                </a:solidFill>
              </a:defRPr>
            </a:lvl1pPr>
          </a:lstStyle>
          <a:p>
            <a:r>
              <a:rPr lang="en-US"/>
              <a:t>Insert 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945218"/>
            <a:ext cx="5003355" cy="3526924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rgbClr val="7B7D7D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Quisque</a:t>
            </a:r>
            <a:r>
              <a:rPr lang="en-US"/>
              <a:t> id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, id </a:t>
            </a:r>
            <a:r>
              <a:rPr lang="en-US" err="1"/>
              <a:t>porta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pharetra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. Nam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tincudunt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semper.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non </a:t>
            </a:r>
            <a:r>
              <a:rPr lang="en-US" err="1"/>
              <a:t>varius</a:t>
            </a:r>
            <a:r>
              <a:rPr lang="en-US"/>
              <a:t>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300984" y="1945218"/>
            <a:ext cx="4976617" cy="35269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4226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702248" y="1238816"/>
            <a:ext cx="8716209" cy="39391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702248" y="5249246"/>
            <a:ext cx="8716209" cy="543735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7B7D7D"/>
                </a:solidFill>
              </a:defRPr>
            </a:lvl1pPr>
            <a:lvl2pPr>
              <a:defRPr>
                <a:solidFill>
                  <a:srgbClr val="7B7D7D"/>
                </a:solidFill>
              </a:defRPr>
            </a:lvl2pPr>
            <a:lvl3pPr>
              <a:defRPr>
                <a:solidFill>
                  <a:srgbClr val="7B7D7D"/>
                </a:solidFill>
              </a:defRPr>
            </a:lvl3pPr>
            <a:lvl4pPr>
              <a:defRPr>
                <a:solidFill>
                  <a:srgbClr val="7B7D7D"/>
                </a:solidFill>
              </a:defRPr>
            </a:lvl4pPr>
            <a:lvl5pPr>
              <a:defRPr>
                <a:solidFill>
                  <a:srgbClr val="7B7D7D"/>
                </a:solidFill>
              </a:defRPr>
            </a:lvl5pPr>
          </a:lstStyle>
          <a:p>
            <a:pPr lvl="0"/>
            <a:r>
              <a:rPr lang="en-US"/>
              <a:t>Insert optional picture caption here</a:t>
            </a:r>
          </a:p>
        </p:txBody>
      </p:sp>
    </p:spTree>
    <p:extLst>
      <p:ext uri="{BB962C8B-B14F-4D97-AF65-F5344CB8AC3E}">
        <p14:creationId xmlns:p14="http://schemas.microsoft.com/office/powerpoint/2010/main" val="218014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Gre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702248" y="1238816"/>
            <a:ext cx="8716209" cy="39391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702248" y="5249246"/>
            <a:ext cx="8716209" cy="543735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7B7D7D"/>
                </a:solidFill>
              </a:defRPr>
            </a:lvl2pPr>
            <a:lvl3pPr>
              <a:defRPr>
                <a:solidFill>
                  <a:srgbClr val="7B7D7D"/>
                </a:solidFill>
              </a:defRPr>
            </a:lvl3pPr>
            <a:lvl4pPr>
              <a:defRPr>
                <a:solidFill>
                  <a:srgbClr val="7B7D7D"/>
                </a:solidFill>
              </a:defRPr>
            </a:lvl4pPr>
            <a:lvl5pPr>
              <a:defRPr>
                <a:solidFill>
                  <a:srgbClr val="7B7D7D"/>
                </a:solidFill>
              </a:defRPr>
            </a:lvl5pPr>
          </a:lstStyle>
          <a:p>
            <a:pPr lvl="0"/>
            <a:r>
              <a:rPr lang="en-US"/>
              <a:t>Insert optional picture caption here</a:t>
            </a:r>
          </a:p>
        </p:txBody>
      </p:sp>
    </p:spTree>
    <p:extLst>
      <p:ext uri="{BB962C8B-B14F-4D97-AF65-F5344CB8AC3E}">
        <p14:creationId xmlns:p14="http://schemas.microsoft.com/office/powerpoint/2010/main" val="402391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8800" y="2575648"/>
            <a:ext cx="8534400" cy="9447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my slideshow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520349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67" baseline="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7503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1262"/>
            <a:ext cx="10972800" cy="695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61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defTabSz="609585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Lucida Grande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bg1"/>
          </a:solidFill>
          <a:latin typeface="Lucida Grande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bg1"/>
          </a:solidFill>
          <a:latin typeface="Lucida Grande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bg1"/>
          </a:solidFill>
          <a:latin typeface="Lucida Grande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bg1"/>
          </a:solidFill>
          <a:latin typeface="Lucida Grande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bg1"/>
          </a:solidFill>
          <a:latin typeface="Lucida Grande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brinkerhoff@uvu.edu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Porterev@uvu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8511" y="2543867"/>
            <a:ext cx="8534400" cy="177858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The Future is NOW </a:t>
            </a:r>
            <a:br>
              <a:rPr lang="en-US">
                <a:solidFill>
                  <a:schemeClr val="tx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Using Technology to Increase Social Presence in Online Classes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254902"/>
            <a:ext cx="8534400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50">
                <a:solidFill>
                  <a:schemeClr val="bg1"/>
                </a:solidFill>
              </a:rPr>
              <a:t>AMATYC </a:t>
            </a:r>
          </a:p>
          <a:p>
            <a:r>
              <a:rPr lang="en-US" sz="2650">
                <a:solidFill>
                  <a:schemeClr val="bg1"/>
                </a:solidFill>
              </a:rPr>
              <a:t>Roxanne Brinkerhoff</a:t>
            </a:r>
          </a:p>
          <a:p>
            <a:r>
              <a:rPr lang="en-US" sz="2650">
                <a:solidFill>
                  <a:schemeClr val="bg1"/>
                </a:solidFill>
              </a:rPr>
              <a:t>Evelyn Porter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B1286-DE83-41D3-A823-C1C2E5BCBB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Social Presence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F0389-F0BB-4EA4-A793-961FB60941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sz="2100">
                <a:solidFill>
                  <a:schemeClr val="tx1"/>
                </a:solidFill>
              </a:rPr>
              <a:t>It exists as sub-area of communication theory</a:t>
            </a:r>
            <a:endParaRPr lang="en-US">
              <a:solidFill>
                <a:schemeClr val="tx1"/>
              </a:solidFill>
            </a:endParaRPr>
          </a:p>
          <a:p>
            <a:pPr marL="1332865" lvl="1" indent="-380365">
              <a:buChar char="•"/>
            </a:pPr>
            <a:r>
              <a:rPr lang="en-US" sz="2100">
                <a:solidFill>
                  <a:schemeClr val="tx1"/>
                </a:solidFill>
              </a:rPr>
              <a:t>It occurs in</a:t>
            </a:r>
          </a:p>
          <a:p>
            <a:pPr marL="1866265" lvl="2" indent="-304165"/>
            <a:r>
              <a:rPr lang="en-US" sz="2100">
                <a:solidFill>
                  <a:schemeClr val="tx1"/>
                </a:solidFill>
              </a:rPr>
              <a:t>Instructor       Student</a:t>
            </a:r>
          </a:p>
          <a:p>
            <a:pPr marL="1866265" lvl="2" indent="-304165"/>
            <a:r>
              <a:rPr lang="en-US" sz="2100">
                <a:solidFill>
                  <a:schemeClr val="tx1"/>
                </a:solidFill>
              </a:rPr>
              <a:t>Student      Peers</a:t>
            </a:r>
          </a:p>
          <a:p>
            <a:pPr marL="1866265" lvl="2" indent="-304165"/>
            <a:r>
              <a:rPr lang="en-US" sz="2100">
                <a:solidFill>
                  <a:schemeClr val="tx1"/>
                </a:solidFill>
              </a:rPr>
              <a:t>Student      Self </a:t>
            </a:r>
          </a:p>
          <a:p>
            <a:pPr marL="342900" indent="-342900">
              <a:buChar char="•"/>
            </a:pPr>
            <a:r>
              <a:rPr lang="en-US" sz="2100">
                <a:solidFill>
                  <a:schemeClr val="tx1"/>
                </a:solidFill>
              </a:rPr>
              <a:t>It develops as a result of users' perception over a </a:t>
            </a:r>
            <a:r>
              <a:rPr lang="en-US" sz="2100" b="1">
                <a:solidFill>
                  <a:schemeClr val="accent3">
                    <a:lumMod val="50000"/>
                  </a:schemeClr>
                </a:solidFill>
              </a:rPr>
              <a:t>sequence of interactions</a:t>
            </a:r>
            <a:r>
              <a:rPr lang="en-US" sz="2100">
                <a:solidFill>
                  <a:schemeClr val="tx1"/>
                </a:solidFill>
              </a:rPr>
              <a:t> and can be described by one's </a:t>
            </a:r>
            <a:r>
              <a:rPr lang="en-US" sz="2100" b="1">
                <a:solidFill>
                  <a:schemeClr val="accent3">
                    <a:lumMod val="50000"/>
                  </a:schemeClr>
                </a:solidFill>
              </a:rPr>
              <a:t>perceptions of presence of others</a:t>
            </a:r>
          </a:p>
          <a:p>
            <a:pPr marL="342900" indent="-342900">
              <a:buChar char="•"/>
            </a:pPr>
            <a:r>
              <a:rPr lang="en-US" sz="2100">
                <a:solidFill>
                  <a:schemeClr val="tx1"/>
                </a:solidFill>
              </a:rPr>
              <a:t>Users of communication media are </a:t>
            </a:r>
            <a:r>
              <a:rPr lang="en-US" sz="2100" b="1">
                <a:solidFill>
                  <a:schemeClr val="accent3">
                    <a:lumMod val="50000"/>
                  </a:schemeClr>
                </a:solidFill>
              </a:rPr>
              <a:t>aware</a:t>
            </a:r>
            <a:r>
              <a:rPr lang="en-US" sz="2100">
                <a:solidFill>
                  <a:schemeClr val="tx1"/>
                </a:solidFill>
              </a:rPr>
              <a:t> of the degree of social presence </a:t>
            </a:r>
          </a:p>
          <a:p>
            <a:pPr marL="342900" indent="-342900">
              <a:buChar char="•"/>
            </a:pPr>
            <a:r>
              <a:rPr lang="en-US" sz="2100">
                <a:solidFill>
                  <a:schemeClr val="tx1"/>
                </a:solidFill>
              </a:rPr>
              <a:t>Users tend to </a:t>
            </a:r>
            <a:r>
              <a:rPr lang="en-US" sz="2100" b="1">
                <a:solidFill>
                  <a:schemeClr val="accent3">
                    <a:lumMod val="50000"/>
                  </a:schemeClr>
                </a:solidFill>
              </a:rPr>
              <a:t>avoid</a:t>
            </a:r>
            <a:r>
              <a:rPr lang="en-US" sz="2100">
                <a:solidFill>
                  <a:schemeClr val="tx1"/>
                </a:solidFill>
              </a:rPr>
              <a:t> using higher social presence media</a:t>
            </a:r>
          </a:p>
          <a:p>
            <a:pPr marL="342900" indent="-342900">
              <a:buChar char="•"/>
            </a:pPr>
            <a:r>
              <a:rPr lang="en-US" sz="2100">
                <a:solidFill>
                  <a:schemeClr val="tx1"/>
                </a:solidFill>
              </a:rPr>
              <a:t>Social presence can be </a:t>
            </a:r>
            <a:r>
              <a:rPr lang="en-US" sz="2100" b="1">
                <a:solidFill>
                  <a:schemeClr val="accent3">
                    <a:lumMod val="50000"/>
                  </a:schemeClr>
                </a:solidFill>
              </a:rPr>
              <a:t>"cultured"</a:t>
            </a:r>
            <a:r>
              <a:rPr lang="en-US" sz="2100">
                <a:solidFill>
                  <a:schemeClr val="tx1"/>
                </a:solidFill>
              </a:rPr>
              <a:t> or normed</a:t>
            </a:r>
          </a:p>
          <a:p>
            <a:pPr marL="342900" indent="-342900">
              <a:buChar char="•"/>
            </a:pPr>
            <a:endParaRPr lang="en-US" sz="2100">
              <a:solidFill>
                <a:schemeClr val="tx1"/>
              </a:solidFill>
            </a:endParaRP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2F7C21DC-99CD-498C-AEA0-A1E556AA1900}"/>
              </a:ext>
            </a:extLst>
          </p:cNvPr>
          <p:cNvSpPr/>
          <p:nvPr/>
        </p:nvSpPr>
        <p:spPr>
          <a:xfrm>
            <a:off x="4086545" y="2827580"/>
            <a:ext cx="305256" cy="18683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F9ABA0AB-48A7-4FD1-8457-98068945F298}"/>
              </a:ext>
            </a:extLst>
          </p:cNvPr>
          <p:cNvSpPr/>
          <p:nvPr/>
        </p:nvSpPr>
        <p:spPr>
          <a:xfrm>
            <a:off x="3850062" y="3204199"/>
            <a:ext cx="305256" cy="16932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BD211BA4-DBC5-4166-904D-FCA93B21A2D2}"/>
              </a:ext>
            </a:extLst>
          </p:cNvPr>
          <p:cNvSpPr/>
          <p:nvPr/>
        </p:nvSpPr>
        <p:spPr>
          <a:xfrm>
            <a:off x="3850062" y="3607096"/>
            <a:ext cx="305256" cy="18683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0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BD8D0-D427-4332-ADAA-3BCFD7C95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474830"/>
            <a:ext cx="10363200" cy="1470025"/>
          </a:xfrm>
        </p:spPr>
        <p:txBody>
          <a:bodyPr anchor="ctr">
            <a:normAutofit/>
          </a:bodyPr>
          <a:lstStyle/>
          <a:p>
            <a:r>
              <a:rPr lang="en-US"/>
              <a:t>Does Social Presence Help?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6F278-0048-41C8-8BAC-99D23592FC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945218"/>
            <a:ext cx="10363200" cy="402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sz="3200"/>
              <a:t>Social Presence has been shown to positively influence:</a:t>
            </a:r>
          </a:p>
          <a:p>
            <a:pPr marL="1332865" lvl="1" indent="-342900">
              <a:buChar char="•"/>
            </a:pPr>
            <a:r>
              <a:rPr lang="en-US" sz="3200">
                <a:solidFill>
                  <a:srgbClr val="7B7D7D"/>
                </a:solidFill>
              </a:rPr>
              <a:t>Students' participation and motivation</a:t>
            </a:r>
          </a:p>
          <a:p>
            <a:pPr marL="1332865" lvl="1" indent="-342900">
              <a:buChar char="•"/>
            </a:pPr>
            <a:r>
              <a:rPr lang="en-US" sz="3200">
                <a:solidFill>
                  <a:srgbClr val="7B7D7D"/>
                </a:solidFill>
              </a:rPr>
              <a:t>Course and instructor satisfaction</a:t>
            </a:r>
          </a:p>
          <a:p>
            <a:pPr marL="1332865" lvl="1" indent="-342900">
              <a:buChar char="•"/>
            </a:pPr>
            <a:r>
              <a:rPr lang="en-US" sz="3200">
                <a:solidFill>
                  <a:srgbClr val="7B7D7D"/>
                </a:solidFill>
              </a:rPr>
              <a:t>Actual and perceived learning</a:t>
            </a:r>
          </a:p>
          <a:p>
            <a:pPr marL="1332865" lvl="1" indent="-342900">
              <a:buChar char="•"/>
            </a:pPr>
            <a:r>
              <a:rPr lang="en-US" sz="3200">
                <a:solidFill>
                  <a:srgbClr val="7B7D7D"/>
                </a:solidFill>
              </a:rPr>
              <a:t>Retention and intention to enroll in online classes</a:t>
            </a:r>
          </a:p>
          <a:p>
            <a:pPr marL="989965" lvl="1" indent="0">
              <a:buNone/>
            </a:pPr>
            <a:r>
              <a:rPr lang="en-US" sz="3200">
                <a:solidFill>
                  <a:srgbClr val="7B7D7D"/>
                </a:solidFill>
              </a:rPr>
              <a:t>(Richardson et al, 2017)</a:t>
            </a:r>
          </a:p>
        </p:txBody>
      </p:sp>
    </p:spTree>
    <p:extLst>
      <p:ext uri="{BB962C8B-B14F-4D97-AF65-F5344CB8AC3E}">
        <p14:creationId xmlns:p14="http://schemas.microsoft.com/office/powerpoint/2010/main" val="3336192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56D0B6B-F930-4195-AC1C-6DCCEAB42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693988"/>
            <a:ext cx="10363200" cy="1470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Session Goals and Outcomes</a:t>
            </a:r>
          </a:p>
        </p:txBody>
      </p:sp>
    </p:spTree>
    <p:extLst>
      <p:ext uri="{BB962C8B-B14F-4D97-AF65-F5344CB8AC3E}">
        <p14:creationId xmlns:p14="http://schemas.microsoft.com/office/powerpoint/2010/main" val="4066700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DBE16-B33D-4040-B024-B336DEA326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Session Goals and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5F68E-089F-4A07-8057-C8A98D78D0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sz="2100">
                <a:solidFill>
                  <a:schemeClr val="tx1"/>
                </a:solidFill>
              </a:rPr>
              <a:t>Ideas that can increase social presence</a:t>
            </a:r>
          </a:p>
          <a:p>
            <a:pPr marL="457200" indent="-457200">
              <a:buAutoNum type="arabicPeriod"/>
            </a:pPr>
            <a:r>
              <a:rPr lang="en-US" sz="2100">
                <a:solidFill>
                  <a:schemeClr val="tx1"/>
                </a:solidFill>
              </a:rPr>
              <a:t>Course designs with high level of social presence and student pushback</a:t>
            </a:r>
          </a:p>
          <a:p>
            <a:pPr marL="457200" indent="-457200">
              <a:buAutoNum type="arabicPeriod"/>
            </a:pPr>
            <a:r>
              <a:rPr lang="en-US" sz="2100">
                <a:solidFill>
                  <a:schemeClr val="tx1"/>
                </a:solidFill>
              </a:rPr>
              <a:t>Outcomes of enhanced courses versus standard online courses</a:t>
            </a:r>
          </a:p>
          <a:p>
            <a:pPr marL="457200" indent="-457200">
              <a:buAutoNum type="arabicPeriod"/>
            </a:pPr>
            <a:r>
              <a:rPr lang="en-US" sz="2100">
                <a:solidFill>
                  <a:schemeClr val="tx1"/>
                </a:solidFill>
              </a:rPr>
              <a:t>Collaborate</a:t>
            </a:r>
          </a:p>
          <a:p>
            <a:pPr marL="457200" indent="-457200">
              <a:buAutoNum type="arabicPeriod"/>
            </a:pPr>
            <a:endParaRPr lang="en-US" sz="210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sz="2100"/>
          </a:p>
          <a:p>
            <a:pPr marL="457200" indent="-457200">
              <a:buAutoNum type="arabicPeriod"/>
            </a:pPr>
            <a:endParaRPr lang="en-US" sz="2100"/>
          </a:p>
          <a:p>
            <a:pPr marL="457200" indent="-457200">
              <a:buAutoNum type="arabicPeriod"/>
            </a:pPr>
            <a:endParaRPr lang="en-US" sz="2100"/>
          </a:p>
        </p:txBody>
      </p:sp>
      <p:pic>
        <p:nvPicPr>
          <p:cNvPr id="8" name="Picture 8" descr="Close-up of a calculator keypad">
            <a:extLst>
              <a:ext uri="{FF2B5EF4-FFF2-40B4-BE49-F238E27FC236}">
                <a16:creationId xmlns:a16="http://schemas.microsoft.com/office/drawing/2014/main" id="{C72A5170-78BA-454E-AD1D-AD55A3532D3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3257" r="3257"/>
          <a:stretch/>
        </p:blipFill>
        <p:spPr/>
      </p:pic>
    </p:spTree>
    <p:extLst>
      <p:ext uri="{BB962C8B-B14F-4D97-AF65-F5344CB8AC3E}">
        <p14:creationId xmlns:p14="http://schemas.microsoft.com/office/powerpoint/2010/main" val="2506076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1D84D94-4320-4C5C-A164-963CBCBED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693988"/>
            <a:ext cx="10363200" cy="1470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Ideas that Increase Social Presence</a:t>
            </a:r>
          </a:p>
        </p:txBody>
      </p:sp>
    </p:spTree>
    <p:extLst>
      <p:ext uri="{BB962C8B-B14F-4D97-AF65-F5344CB8AC3E}">
        <p14:creationId xmlns:p14="http://schemas.microsoft.com/office/powerpoint/2010/main" val="3696992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F7162-5FA8-48E9-97C6-5F62C10B84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Ideas to Enhance Student to Teacher Interaction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EBEBA-E937-45F9-82D3-BB3B274F6A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sz="3600" b="1">
                <a:solidFill>
                  <a:schemeClr val="accent3">
                    <a:lumMod val="50000"/>
                  </a:schemeClr>
                </a:solidFill>
              </a:rPr>
              <a:t>Intensive</a:t>
            </a:r>
            <a:r>
              <a:rPr lang="en-US" sz="3600">
                <a:solidFill>
                  <a:schemeClr val="tx1"/>
                </a:solidFill>
              </a:rPr>
              <a:t> and </a:t>
            </a:r>
            <a:r>
              <a:rPr lang="en-US" sz="3600" b="1">
                <a:solidFill>
                  <a:schemeClr val="accent3">
                    <a:lumMod val="50000"/>
                  </a:schemeClr>
                </a:solidFill>
              </a:rPr>
              <a:t>intentional</a:t>
            </a:r>
            <a:r>
              <a:rPr lang="en-US" sz="3600">
                <a:solidFill>
                  <a:schemeClr val="tx1"/>
                </a:solidFill>
              </a:rPr>
              <a:t> feedback</a:t>
            </a:r>
          </a:p>
          <a:p>
            <a:pPr marL="342900" indent="-342900">
              <a:buChar char="•"/>
            </a:pPr>
            <a:r>
              <a:rPr lang="en-US" sz="3600" b="1">
                <a:solidFill>
                  <a:schemeClr val="accent3">
                    <a:lumMod val="50000"/>
                  </a:schemeClr>
                </a:solidFill>
              </a:rPr>
              <a:t>Regular</a:t>
            </a:r>
            <a:r>
              <a:rPr lang="en-US" sz="3600">
                <a:solidFill>
                  <a:schemeClr val="tx1"/>
                </a:solidFill>
              </a:rPr>
              <a:t> and </a:t>
            </a:r>
            <a:r>
              <a:rPr lang="en-US" sz="3600" b="1">
                <a:solidFill>
                  <a:schemeClr val="accent3">
                    <a:lumMod val="50000"/>
                  </a:schemeClr>
                </a:solidFill>
              </a:rPr>
              <a:t>frequent</a:t>
            </a:r>
            <a:r>
              <a:rPr lang="en-US" sz="3600">
                <a:solidFill>
                  <a:schemeClr val="tx1"/>
                </a:solidFill>
              </a:rPr>
              <a:t> personalized emails</a:t>
            </a:r>
          </a:p>
          <a:p>
            <a:pPr marL="342900" indent="-342900">
              <a:buChar char="•"/>
            </a:pPr>
            <a:r>
              <a:rPr lang="en-US" sz="3600">
                <a:solidFill>
                  <a:schemeClr val="tx1"/>
                </a:solidFill>
              </a:rPr>
              <a:t>Office hour </a:t>
            </a:r>
            <a:r>
              <a:rPr lang="en-US" sz="3600" b="1">
                <a:solidFill>
                  <a:schemeClr val="accent3">
                    <a:lumMod val="50000"/>
                  </a:schemeClr>
                </a:solidFill>
              </a:rPr>
              <a:t>booking</a:t>
            </a:r>
          </a:p>
          <a:p>
            <a:pPr marL="342900" indent="-342900">
              <a:buChar char="•"/>
            </a:pPr>
            <a:r>
              <a:rPr lang="en-US" sz="3600">
                <a:solidFill>
                  <a:schemeClr val="tx1"/>
                </a:solidFill>
              </a:rPr>
              <a:t>Tutorial videos </a:t>
            </a:r>
          </a:p>
          <a:p>
            <a:pPr marL="1332865" lvl="1" indent="-342900">
              <a:buChar char="•"/>
            </a:pPr>
            <a:r>
              <a:rPr lang="en-US" sz="3600">
                <a:solidFill>
                  <a:schemeClr val="tx1"/>
                </a:solidFill>
              </a:rPr>
              <a:t>with </a:t>
            </a:r>
            <a:r>
              <a:rPr lang="en-US" sz="3600" b="1">
                <a:solidFill>
                  <a:schemeClr val="accent3">
                    <a:lumMod val="50000"/>
                  </a:schemeClr>
                </a:solidFill>
              </a:rPr>
              <a:t>YOU</a:t>
            </a:r>
            <a:r>
              <a:rPr lang="en-US" sz="3600">
                <a:solidFill>
                  <a:schemeClr val="tx1"/>
                </a:solidFill>
              </a:rPr>
              <a:t> doing the instruction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6" descr="Several hands raised and ready to answer a question">
            <a:extLst>
              <a:ext uri="{FF2B5EF4-FFF2-40B4-BE49-F238E27FC236}">
                <a16:creationId xmlns:a16="http://schemas.microsoft.com/office/drawing/2014/main" id="{F8149D42-F1C4-4D2E-AF93-C8954FF902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3" r="2913"/>
          <a:stretch/>
        </p:blipFill>
        <p:spPr>
          <a:xfrm>
            <a:off x="8743778" y="3432584"/>
            <a:ext cx="2885515" cy="204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20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6B88-27F4-4979-ABEC-A5227EE690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Ideas to Enhance Student to Student Interaction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DAF65-0CFB-4E2E-94B7-3F45256B6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Char char="•"/>
            </a:pPr>
            <a:r>
              <a:rPr lang="en-US" sz="2800">
                <a:solidFill>
                  <a:schemeClr val="tx1"/>
                </a:solidFill>
              </a:rPr>
              <a:t>Discussion boards</a:t>
            </a:r>
          </a:p>
          <a:p>
            <a:pPr marL="1332865" lvl="1" indent="-380365">
              <a:buChar char="•"/>
            </a:pPr>
            <a:r>
              <a:rPr lang="en-US" sz="2800" b="1">
                <a:solidFill>
                  <a:schemeClr val="accent3">
                    <a:lumMod val="50000"/>
                  </a:schemeClr>
                </a:solidFill>
              </a:rPr>
              <a:t>Real life</a:t>
            </a:r>
          </a:p>
          <a:p>
            <a:pPr marL="1332865" lvl="1" indent="-380365">
              <a:buChar char="•"/>
            </a:pPr>
            <a:r>
              <a:rPr lang="en-US" sz="2800" b="1">
                <a:solidFill>
                  <a:schemeClr val="accent3">
                    <a:lumMod val="50000"/>
                  </a:schemeClr>
                </a:solidFill>
              </a:rPr>
              <a:t>Open ended</a:t>
            </a:r>
          </a:p>
          <a:p>
            <a:pPr marL="1332865" lvl="1" indent="-380365">
              <a:buChar char="•"/>
            </a:pPr>
            <a:r>
              <a:rPr lang="en-US" sz="2800">
                <a:solidFill>
                  <a:schemeClr val="tx1"/>
                </a:solidFill>
              </a:rPr>
              <a:t>Require some sort of </a:t>
            </a:r>
            <a:r>
              <a:rPr lang="en-US" sz="2800" b="1">
                <a:solidFill>
                  <a:schemeClr val="accent3">
                    <a:lumMod val="50000"/>
                  </a:schemeClr>
                </a:solidFill>
              </a:rPr>
              <a:t>analysis</a:t>
            </a:r>
            <a:r>
              <a:rPr lang="en-US" sz="2800">
                <a:solidFill>
                  <a:schemeClr val="tx1"/>
                </a:solidFill>
              </a:rPr>
              <a:t> or </a:t>
            </a:r>
            <a:r>
              <a:rPr lang="en-US" sz="2800" b="1">
                <a:solidFill>
                  <a:schemeClr val="accent3">
                    <a:lumMod val="50000"/>
                  </a:schemeClr>
                </a:solidFill>
              </a:rPr>
              <a:t>decision</a:t>
            </a:r>
            <a:r>
              <a:rPr lang="en-US" sz="2800">
                <a:solidFill>
                  <a:schemeClr val="tx1"/>
                </a:solidFill>
              </a:rPr>
              <a:t> making</a:t>
            </a:r>
          </a:p>
          <a:p>
            <a:pPr marL="342900" indent="-342900">
              <a:buChar char="•"/>
            </a:pPr>
            <a:r>
              <a:rPr lang="en-US" sz="2800" b="1">
                <a:solidFill>
                  <a:schemeClr val="accent3">
                    <a:lumMod val="50000"/>
                  </a:schemeClr>
                </a:solidFill>
              </a:rPr>
              <a:t>Video</a:t>
            </a:r>
            <a:r>
              <a:rPr lang="en-US" sz="2800">
                <a:solidFill>
                  <a:schemeClr val="tx1"/>
                </a:solidFill>
              </a:rPr>
              <a:t> responses for solutions of problems</a:t>
            </a:r>
          </a:p>
          <a:p>
            <a:pPr marL="1332865" lvl="1" indent="-342900">
              <a:buChar char="•"/>
            </a:pPr>
            <a:r>
              <a:rPr lang="en-US" sz="2800">
                <a:solidFill>
                  <a:schemeClr val="tx1"/>
                </a:solidFill>
              </a:rPr>
              <a:t>Pick one from a list of intermediate level problems</a:t>
            </a:r>
          </a:p>
          <a:p>
            <a:pPr marL="1332865" lvl="1" indent="-342900">
              <a:buChar char="•"/>
            </a:pPr>
            <a:r>
              <a:rPr lang="en-US" sz="2800">
                <a:solidFill>
                  <a:schemeClr val="tx1"/>
                </a:solidFill>
              </a:rPr>
              <a:t>Explain</a:t>
            </a:r>
          </a:p>
          <a:p>
            <a:pPr marL="342900" indent="-342900">
              <a:buChar char="•"/>
            </a:pPr>
            <a:r>
              <a:rPr lang="en-US" sz="2800" b="1">
                <a:solidFill>
                  <a:schemeClr val="accent3">
                    <a:lumMod val="50000"/>
                  </a:schemeClr>
                </a:solidFill>
              </a:rPr>
              <a:t>Study skills</a:t>
            </a:r>
            <a:r>
              <a:rPr lang="en-US" sz="2800">
                <a:solidFill>
                  <a:schemeClr val="tx1"/>
                </a:solidFill>
              </a:rPr>
              <a:t> are great to use here</a:t>
            </a:r>
          </a:p>
        </p:txBody>
      </p:sp>
    </p:spTree>
    <p:extLst>
      <p:ext uri="{BB962C8B-B14F-4D97-AF65-F5344CB8AC3E}">
        <p14:creationId xmlns:p14="http://schemas.microsoft.com/office/powerpoint/2010/main" val="2758026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AD936-5A3B-4CE1-B383-28DAB13AFC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Discussion Board Prompts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EFD96-C0D5-4797-87F1-04AF9A52C3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ABB7DD00-D502-4AAC-B6E4-8C0D0F16C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69" y="559032"/>
            <a:ext cx="10937630" cy="3043628"/>
          </a:xfrm>
          <a:prstGeom prst="rect">
            <a:avLst/>
          </a:prstGeom>
        </p:spPr>
      </p:pic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17843FF-CDA2-446B-A7F2-AE85E1280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753" y="3758522"/>
            <a:ext cx="10785230" cy="263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15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-2bArfrnUsMNzh62Nu7dhHEVbLcNqPstt">
            <a:hlinkClick r:id="" action="ppaction://media"/>
            <a:extLst>
              <a:ext uri="{FF2B5EF4-FFF2-40B4-BE49-F238E27FC236}">
                <a16:creationId xmlns:a16="http://schemas.microsoft.com/office/drawing/2014/main" id="{F72D3511-9A6A-4B46-9C74-30CE0D3ACA8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71599" y="1065019"/>
            <a:ext cx="7648801" cy="3939133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1C5B3-A629-4364-A65B-EBC1BEAEA8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37894" y="6053114"/>
            <a:ext cx="8716209" cy="54373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Video Response from Student</a:t>
            </a:r>
          </a:p>
        </p:txBody>
      </p:sp>
    </p:spTree>
    <p:extLst>
      <p:ext uri="{BB962C8B-B14F-4D97-AF65-F5344CB8AC3E}">
        <p14:creationId xmlns:p14="http://schemas.microsoft.com/office/powerpoint/2010/main" val="63093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3AEBC-216C-4B10-A133-EB6B26767F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Course Design with High Social Presence and Mitigating Student Pushback</a:t>
            </a:r>
          </a:p>
        </p:txBody>
      </p:sp>
    </p:spTree>
    <p:extLst>
      <p:ext uri="{BB962C8B-B14F-4D97-AF65-F5344CB8AC3E}">
        <p14:creationId xmlns:p14="http://schemas.microsoft.com/office/powerpoint/2010/main" val="306804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5E49-C3E6-4A65-9FDA-D84258856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474830"/>
            <a:ext cx="10363200" cy="1470025"/>
          </a:xfrm>
        </p:spPr>
        <p:txBody>
          <a:bodyPr anchor="ctr">
            <a:normAutofit/>
          </a:bodyPr>
          <a:lstStyle/>
          <a:p>
            <a:r>
              <a:rPr lang="en-US"/>
              <a:t>Who We 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A0A4B-D158-4791-ADA3-39C29BFF06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945218"/>
            <a:ext cx="10363200" cy="402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sz="2100" b="1">
                <a:solidFill>
                  <a:schemeClr val="tx1"/>
                </a:solidFill>
              </a:rPr>
              <a:t>Utah Valley University</a:t>
            </a:r>
          </a:p>
          <a:p>
            <a:pPr marL="1332865" indent="-342900"/>
            <a:r>
              <a:rPr lang="en-US" sz="2100" b="1">
                <a:solidFill>
                  <a:schemeClr val="tx1"/>
                </a:solidFill>
              </a:rPr>
              <a:t>Located in Orem, UT</a:t>
            </a:r>
            <a:endParaRPr lang="en-US" sz="2100">
              <a:solidFill>
                <a:schemeClr val="tx1"/>
              </a:solidFill>
            </a:endParaRPr>
          </a:p>
          <a:p>
            <a:pPr marL="952500" lvl="1" indent="0">
              <a:buNone/>
            </a:pPr>
            <a:r>
              <a:rPr lang="en-US" sz="2100" b="1">
                <a:solidFill>
                  <a:schemeClr val="tx1"/>
                </a:solidFill>
              </a:rPr>
              <a:t>Open Enrollment</a:t>
            </a:r>
            <a:endParaRPr lang="en-US" sz="2100">
              <a:solidFill>
                <a:schemeClr val="tx1"/>
              </a:solidFill>
            </a:endParaRPr>
          </a:p>
          <a:p>
            <a:pPr marL="989965" lvl="1" indent="0">
              <a:buNone/>
            </a:pPr>
            <a:r>
              <a:rPr lang="en-US" sz="2100" b="1">
                <a:solidFill>
                  <a:schemeClr val="tx1"/>
                </a:solidFill>
              </a:rPr>
              <a:t>~40,000 students</a:t>
            </a:r>
          </a:p>
          <a:p>
            <a:pPr marL="989965" lvl="1" indent="0">
              <a:buNone/>
            </a:pPr>
            <a:r>
              <a:rPr lang="en-US" sz="2100" b="1">
                <a:solidFill>
                  <a:schemeClr val="tx1"/>
                </a:solidFill>
              </a:rPr>
              <a:t>Dual mission</a:t>
            </a:r>
          </a:p>
          <a:p>
            <a:pPr marL="342900" indent="-342900">
              <a:buChar char="•"/>
            </a:pPr>
            <a:r>
              <a:rPr lang="en-US" sz="2100" b="1">
                <a:solidFill>
                  <a:schemeClr val="tx1"/>
                </a:solidFill>
              </a:rPr>
              <a:t>Developmental Math Department</a:t>
            </a:r>
          </a:p>
          <a:p>
            <a:pPr marL="952500" lvl="1" indent="0">
              <a:buNone/>
            </a:pPr>
            <a:r>
              <a:rPr lang="en-US" sz="2100" b="1">
                <a:solidFill>
                  <a:schemeClr val="tx1"/>
                </a:solidFill>
              </a:rPr>
              <a:t>Intermediate Algebra and below</a:t>
            </a:r>
          </a:p>
          <a:p>
            <a:pPr marL="952500" lvl="1" indent="0">
              <a:buNone/>
            </a:pPr>
            <a:r>
              <a:rPr lang="en-US" sz="2100" b="1">
                <a:solidFill>
                  <a:schemeClr val="tx1"/>
                </a:solidFill>
              </a:rPr>
              <a:t>52% of incoming freshman test into remedial math courses</a:t>
            </a:r>
          </a:p>
          <a:p>
            <a:endParaRPr lang="en-US" sz="2100" b="1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en-US" sz="2100">
                <a:solidFill>
                  <a:schemeClr val="tx1"/>
                </a:solidFill>
              </a:rPr>
              <a:t>NOTE: "Online class" = asynchronous course where all content is done virtually</a:t>
            </a:r>
          </a:p>
          <a:p>
            <a:pPr indent="0">
              <a:buNone/>
            </a:pPr>
            <a:endParaRPr lang="en-US" sz="2100" b="1">
              <a:solidFill>
                <a:srgbClr val="7B7D7D"/>
              </a:solidFill>
              <a:highlight>
                <a:srgbClr val="FFFF00"/>
              </a:highlight>
            </a:endParaRPr>
          </a:p>
          <a:p>
            <a:pPr marL="989965" lvl="1" indent="0">
              <a:buNone/>
            </a:pPr>
            <a:endParaRPr lang="en-US" b="1"/>
          </a:p>
          <a:p>
            <a:pPr marL="342900" indent="-342900">
              <a:buChar char="•"/>
            </a:pPr>
            <a:endParaRPr lang="en-US" b="1"/>
          </a:p>
        </p:txBody>
      </p:sp>
      <p:pic>
        <p:nvPicPr>
          <p:cNvPr id="6" name="Picture 6" descr="A group of people sitting in front of a crowd&#10;&#10;Description automatically generated">
            <a:extLst>
              <a:ext uri="{FF2B5EF4-FFF2-40B4-BE49-F238E27FC236}">
                <a16:creationId xmlns:a16="http://schemas.microsoft.com/office/drawing/2014/main" id="{A5D889B9-DE79-4D47-B31E-87DFE50D2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619" y="1550195"/>
            <a:ext cx="4017168" cy="265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25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212D-1EB5-4BDD-8298-BBF40788B4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Course Design That Encourages Social Presence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31D83-45E2-41BD-86A7-203C363A42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sz="2800">
                <a:solidFill>
                  <a:schemeClr val="tx1"/>
                </a:solidFill>
              </a:rPr>
              <a:t>Require content that provides social presence</a:t>
            </a:r>
          </a:p>
          <a:p>
            <a:pPr marL="1332865" lvl="1" indent="-342900">
              <a:buChar char="•"/>
            </a:pPr>
            <a:r>
              <a:rPr lang="en-US" sz="2800">
                <a:solidFill>
                  <a:schemeClr val="tx1"/>
                </a:solidFill>
              </a:rPr>
              <a:t>If it matters, it must be given points</a:t>
            </a:r>
          </a:p>
          <a:p>
            <a:pPr marL="1332865" lvl="1" indent="-342900">
              <a:buChar char="•"/>
            </a:pPr>
            <a:r>
              <a:rPr lang="en-US" sz="2800">
                <a:solidFill>
                  <a:schemeClr val="tx1"/>
                </a:solidFill>
              </a:rPr>
              <a:t>Be intentional</a:t>
            </a:r>
          </a:p>
          <a:p>
            <a:pPr marL="342900" indent="-342900">
              <a:buChar char="•"/>
            </a:pPr>
            <a:r>
              <a:rPr lang="en-US" sz="2800">
                <a:solidFill>
                  <a:schemeClr val="tx1"/>
                </a:solidFill>
              </a:rPr>
              <a:t>Hold high standards</a:t>
            </a:r>
          </a:p>
          <a:p>
            <a:pPr marL="342900" indent="-342900">
              <a:buChar char="•"/>
            </a:pPr>
            <a:r>
              <a:rPr lang="en-US" sz="2800">
                <a:solidFill>
                  <a:schemeClr val="tx1"/>
                </a:solidFill>
              </a:rPr>
              <a:t>Provide Rubrics</a:t>
            </a:r>
          </a:p>
          <a:p>
            <a:pPr marL="342900" indent="-342900">
              <a:buChar char="•"/>
            </a:pPr>
            <a:r>
              <a:rPr lang="en-US" sz="2800">
                <a:solidFill>
                  <a:schemeClr val="tx1"/>
                </a:solidFill>
              </a:rPr>
              <a:t>How-To Videos</a:t>
            </a:r>
          </a:p>
        </p:txBody>
      </p:sp>
    </p:spTree>
    <p:extLst>
      <p:ext uri="{BB962C8B-B14F-4D97-AF65-F5344CB8AC3E}">
        <p14:creationId xmlns:p14="http://schemas.microsoft.com/office/powerpoint/2010/main" val="3047041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5C0A9-528A-46C6-954D-AB4915E771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Mitigate Student Resistance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79A6F-F988-4B1E-811C-E1E08D6470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Char char="•"/>
            </a:pPr>
            <a:r>
              <a:rPr lang="en-US" sz="2100">
                <a:solidFill>
                  <a:schemeClr val="tx1"/>
                </a:solidFill>
              </a:rPr>
              <a:t>Understanding Student Resistance</a:t>
            </a:r>
          </a:p>
          <a:p>
            <a:pPr marL="1332865" lvl="1" indent="-380365">
              <a:buChar char="•"/>
            </a:pPr>
            <a:r>
              <a:rPr lang="en-US" sz="2100">
                <a:solidFill>
                  <a:schemeClr val="tx1"/>
                </a:solidFill>
              </a:rPr>
              <a:t>It is systemic</a:t>
            </a:r>
          </a:p>
          <a:p>
            <a:pPr marL="1332865" lvl="1" indent="-380365">
              <a:buChar char="•"/>
            </a:pPr>
            <a:r>
              <a:rPr lang="en-US" sz="2100">
                <a:solidFill>
                  <a:schemeClr val="tx1"/>
                </a:solidFill>
              </a:rPr>
              <a:t>Students' resist because resisting has worked before</a:t>
            </a:r>
          </a:p>
          <a:p>
            <a:pPr marL="342900" indent="-342900">
              <a:buChar char="•"/>
            </a:pPr>
            <a:r>
              <a:rPr lang="en-US" sz="2100">
                <a:solidFill>
                  <a:schemeClr val="tx1"/>
                </a:solidFill>
              </a:rPr>
              <a:t>Ways to Mitigate Resistance</a:t>
            </a:r>
          </a:p>
          <a:p>
            <a:pPr marL="1332865" lvl="1" indent="-380365">
              <a:buChar char="•"/>
            </a:pPr>
            <a:r>
              <a:rPr lang="en-US" sz="2100">
                <a:solidFill>
                  <a:schemeClr val="tx1"/>
                </a:solidFill>
              </a:rPr>
              <a:t>Be clear up front about what is required</a:t>
            </a:r>
          </a:p>
          <a:p>
            <a:pPr marL="1332865" lvl="1" indent="-380365">
              <a:buChar char="•"/>
            </a:pPr>
            <a:r>
              <a:rPr lang="en-US" sz="2100">
                <a:solidFill>
                  <a:schemeClr val="tx1"/>
                </a:solidFill>
              </a:rPr>
              <a:t>Giving rationale and hold firm expectations</a:t>
            </a:r>
          </a:p>
          <a:p>
            <a:pPr marL="1332865" lvl="1" indent="-380365">
              <a:buChar char="•"/>
            </a:pPr>
            <a:r>
              <a:rPr lang="en-US" sz="2100">
                <a:solidFill>
                  <a:schemeClr val="tx1"/>
                </a:solidFill>
              </a:rPr>
              <a:t>Campus push to increase quality in all online classes leads to higher quality overall</a:t>
            </a:r>
          </a:p>
          <a:p>
            <a:pPr marL="1332865" lvl="1" indent="-380365">
              <a:buChar char="•"/>
            </a:pPr>
            <a:r>
              <a:rPr lang="en-US" sz="2100">
                <a:solidFill>
                  <a:schemeClr val="tx1"/>
                </a:solidFill>
              </a:rPr>
              <a:t>Open channel of communication</a:t>
            </a:r>
          </a:p>
          <a:p>
            <a:pPr marL="1866265" lvl="2" indent="-380365"/>
            <a:r>
              <a:rPr lang="en-US" sz="2100">
                <a:solidFill>
                  <a:schemeClr val="tx1"/>
                </a:solidFill>
              </a:rPr>
              <a:t>Mid-semester surveys</a:t>
            </a:r>
          </a:p>
          <a:p>
            <a:pPr marL="1866265" lvl="2" indent="-380365"/>
            <a:r>
              <a:rPr lang="en-US" sz="2100">
                <a:solidFill>
                  <a:schemeClr val="tx1"/>
                </a:solidFill>
              </a:rPr>
              <a:t>Open office hour</a:t>
            </a:r>
          </a:p>
          <a:p>
            <a:pPr marL="342900" indent="-342900">
              <a:buChar char="•"/>
            </a:pPr>
            <a:endParaRPr lang="en-US" sz="2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36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D8534-EBEA-4481-A7E5-CC8DC79402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2253463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0E84-E17F-430E-A792-33147AD7A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05498"/>
            <a:ext cx="10363200" cy="1470025"/>
          </a:xfrm>
        </p:spPr>
        <p:txBody>
          <a:bodyPr/>
          <a:lstStyle/>
          <a:p>
            <a:r>
              <a:rPr lang="en-US"/>
              <a:t>Numbers</a:t>
            </a:r>
            <a:br>
              <a:rPr lang="en-US"/>
            </a:br>
            <a:r>
              <a:rPr lang="en-US" sz="3200"/>
              <a:t>Spring 2020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8AE9BFB-EB24-43C6-A111-03EEA09D1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4126517"/>
              </p:ext>
            </p:extLst>
          </p:nvPr>
        </p:nvGraphicFramePr>
        <p:xfrm>
          <a:off x="1153682" y="1986897"/>
          <a:ext cx="6453672" cy="1521432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{69C7853C-536D-4A76-A0AE-DD22124D55A5}</a:tableStyleId>
              </a:tblPr>
              <a:tblGrid>
                <a:gridCol w="2151224">
                  <a:extLst>
                    <a:ext uri="{9D8B030D-6E8A-4147-A177-3AD203B41FA5}">
                      <a16:colId xmlns:a16="http://schemas.microsoft.com/office/drawing/2014/main" val="1280533122"/>
                    </a:ext>
                  </a:extLst>
                </a:gridCol>
                <a:gridCol w="2151224">
                  <a:extLst>
                    <a:ext uri="{9D8B030D-6E8A-4147-A177-3AD203B41FA5}">
                      <a16:colId xmlns:a16="http://schemas.microsoft.com/office/drawing/2014/main" val="1921823450"/>
                    </a:ext>
                  </a:extLst>
                </a:gridCol>
                <a:gridCol w="2151224">
                  <a:extLst>
                    <a:ext uri="{9D8B030D-6E8A-4147-A177-3AD203B41FA5}">
                      <a16:colId xmlns:a16="http://schemas.microsoft.com/office/drawing/2014/main" val="2381569196"/>
                    </a:ext>
                  </a:extLst>
                </a:gridCol>
              </a:tblGrid>
              <a:tr h="380358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D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</a:rPr>
                        <a:t>Traditional</a:t>
                      </a:r>
                      <a:endParaRPr lang="en-US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D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</a:rPr>
                        <a:t>Online</a:t>
                      </a:r>
                      <a:endParaRPr lang="en-US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D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839848"/>
                  </a:ext>
                </a:extLst>
              </a:tr>
              <a:tr h="380358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</a:rPr>
                        <a:t>Pass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D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</a:rPr>
                        <a:t>78.5%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D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</a:rPr>
                        <a:t>74.4%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D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400554"/>
                  </a:ext>
                </a:extLst>
              </a:tr>
              <a:tr h="380358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</a:rPr>
                        <a:t>Success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D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</a:rPr>
                        <a:t>93.0%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D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</a:rPr>
                        <a:t>91.0%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D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400526"/>
                  </a:ext>
                </a:extLst>
              </a:tr>
              <a:tr h="380358">
                <a:tc>
                  <a:txBody>
                    <a:bodyPr/>
                    <a:lstStyle/>
                    <a:p>
                      <a:pPr marL="0" algn="l" defTabSz="609585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Final Exam Median</a:t>
                      </a:r>
                      <a:endParaRPr lang="en-US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D5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09585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77.9%</a:t>
                      </a:r>
                      <a:endParaRPr lang="en-US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D5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09585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81.3%</a:t>
                      </a:r>
                      <a:endParaRPr lang="en-US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D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3227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5082F23-B6CE-4C4C-BEBD-0AC49088F0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102437"/>
              </p:ext>
            </p:extLst>
          </p:nvPr>
        </p:nvGraphicFramePr>
        <p:xfrm>
          <a:off x="1155031" y="3920671"/>
          <a:ext cx="2353279" cy="1715102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1057528">
                  <a:extLst>
                    <a:ext uri="{9D8B030D-6E8A-4147-A177-3AD203B41FA5}">
                      <a16:colId xmlns:a16="http://schemas.microsoft.com/office/drawing/2014/main" val="2176939134"/>
                    </a:ext>
                  </a:extLst>
                </a:gridCol>
                <a:gridCol w="690176">
                  <a:extLst>
                    <a:ext uri="{9D8B030D-6E8A-4147-A177-3AD203B41FA5}">
                      <a16:colId xmlns:a16="http://schemas.microsoft.com/office/drawing/2014/main" val="1899964342"/>
                    </a:ext>
                  </a:extLst>
                </a:gridCol>
                <a:gridCol w="605575">
                  <a:extLst>
                    <a:ext uri="{9D8B030D-6E8A-4147-A177-3AD203B41FA5}">
                      <a16:colId xmlns:a16="http://schemas.microsoft.com/office/drawing/2014/main" val="702591361"/>
                    </a:ext>
                  </a:extLst>
                </a:gridCol>
              </a:tblGrid>
              <a:tr h="361302">
                <a:tc>
                  <a:txBody>
                    <a:bodyPr/>
                    <a:lstStyle/>
                    <a:p>
                      <a:pPr marL="0" algn="l" defTabSz="609585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Treatment Sections</a:t>
                      </a: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Percent</a:t>
                      </a:r>
                      <a:endParaRPr lang="en-US" sz="9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Number</a:t>
                      </a:r>
                      <a:endParaRPr lang="en-US" sz="9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130207"/>
                  </a:ext>
                </a:extLst>
              </a:tr>
              <a:tr h="33845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Enrolled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49</a:t>
                      </a:r>
                      <a:endParaRPr lang="en-US" sz="9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78679"/>
                  </a:ext>
                </a:extLst>
              </a:tr>
              <a:tr h="33845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Pass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76%</a:t>
                      </a:r>
                      <a:endParaRPr lang="en-US" sz="9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37</a:t>
                      </a:r>
                      <a:endParaRPr lang="en-US" sz="9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589156"/>
                  </a:ext>
                </a:extLst>
              </a:tr>
              <a:tr h="33845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Retain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92%</a:t>
                      </a:r>
                      <a:endParaRPr lang="en-US" sz="9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45</a:t>
                      </a:r>
                      <a:endParaRPr lang="en-US" sz="9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782547"/>
                  </a:ext>
                </a:extLst>
              </a:tr>
              <a:tr h="33845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Success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82%</a:t>
                      </a:r>
                      <a:endParaRPr lang="en-US" sz="9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35381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67EDC4-D4E9-441D-957D-618EB18E74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8721586"/>
              </p:ext>
            </p:extLst>
          </p:nvPr>
        </p:nvGraphicFramePr>
        <p:xfrm>
          <a:off x="3862874" y="3920669"/>
          <a:ext cx="2413517" cy="1735575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1084599">
                  <a:extLst>
                    <a:ext uri="{9D8B030D-6E8A-4147-A177-3AD203B41FA5}">
                      <a16:colId xmlns:a16="http://schemas.microsoft.com/office/drawing/2014/main" val="2176939134"/>
                    </a:ext>
                  </a:extLst>
                </a:gridCol>
                <a:gridCol w="707842">
                  <a:extLst>
                    <a:ext uri="{9D8B030D-6E8A-4147-A177-3AD203B41FA5}">
                      <a16:colId xmlns:a16="http://schemas.microsoft.com/office/drawing/2014/main" val="1899964342"/>
                    </a:ext>
                  </a:extLst>
                </a:gridCol>
                <a:gridCol w="621076">
                  <a:extLst>
                    <a:ext uri="{9D8B030D-6E8A-4147-A177-3AD203B41FA5}">
                      <a16:colId xmlns:a16="http://schemas.microsoft.com/office/drawing/2014/main" val="702591361"/>
                    </a:ext>
                  </a:extLst>
                </a:gridCol>
              </a:tblGrid>
              <a:tr h="365615">
                <a:tc>
                  <a:txBody>
                    <a:bodyPr/>
                    <a:lstStyle/>
                    <a:p>
                      <a:pPr marL="0" algn="l" defTabSz="609585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Non-Treatment Section</a:t>
                      </a: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Percent</a:t>
                      </a:r>
                      <a:endParaRPr lang="en-US" sz="9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Number</a:t>
                      </a:r>
                      <a:endParaRPr lang="en-US" sz="9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130207"/>
                  </a:ext>
                </a:extLst>
              </a:tr>
              <a:tr h="3424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Enrolled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23</a:t>
                      </a:r>
                      <a:endParaRPr lang="en-US" sz="9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78679"/>
                  </a:ext>
                </a:extLst>
              </a:tr>
              <a:tr h="3424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Pass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74%</a:t>
                      </a:r>
                      <a:endParaRPr lang="en-US" sz="9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589156"/>
                  </a:ext>
                </a:extLst>
              </a:tr>
              <a:tr h="3424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Retain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96%</a:t>
                      </a:r>
                      <a:endParaRPr lang="en-US" sz="9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782547"/>
                  </a:ext>
                </a:extLst>
              </a:tr>
              <a:tr h="34249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Success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183" marR="46183" marT="23092" marB="230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35381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B9A0394-0804-4053-A28C-B24A4F975A17}"/>
              </a:ext>
            </a:extLst>
          </p:cNvPr>
          <p:cNvSpPr txBox="1"/>
          <p:nvPr/>
        </p:nvSpPr>
        <p:spPr>
          <a:xfrm>
            <a:off x="1066799" y="1618049"/>
            <a:ext cx="368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Overall Department Numbers: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B007A6-E6E0-4425-B2DB-EA0007818078}"/>
              </a:ext>
            </a:extLst>
          </p:cNvPr>
          <p:cNvSpPr txBox="1"/>
          <p:nvPr/>
        </p:nvSpPr>
        <p:spPr>
          <a:xfrm>
            <a:off x="1066799" y="3551339"/>
            <a:ext cx="379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Closer look within the online sections</a:t>
            </a:r>
          </a:p>
        </p:txBody>
      </p:sp>
    </p:spTree>
    <p:extLst>
      <p:ext uri="{BB962C8B-B14F-4D97-AF65-F5344CB8AC3E}">
        <p14:creationId xmlns:p14="http://schemas.microsoft.com/office/powerpoint/2010/main" val="301767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2E97D-9849-439E-93BF-FC9B048B41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Lessons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5C21B-55BC-4176-9A46-997E8F38DB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sz="2100">
                <a:solidFill>
                  <a:schemeClr val="tx1"/>
                </a:solidFill>
              </a:rPr>
              <a:t>A lot of work!</a:t>
            </a:r>
          </a:p>
          <a:p>
            <a:pPr marL="1332865" lvl="1" indent="-380365">
              <a:buChar char="•"/>
            </a:pPr>
            <a:r>
              <a:rPr lang="en-US" sz="2100">
                <a:solidFill>
                  <a:schemeClr val="tx1"/>
                </a:solidFill>
              </a:rPr>
              <a:t>Caps need to be low</a:t>
            </a:r>
          </a:p>
          <a:p>
            <a:pPr marL="1332865" lvl="1" indent="-380365">
              <a:buChar char="•"/>
            </a:pPr>
            <a:r>
              <a:rPr lang="en-US" sz="2100">
                <a:solidFill>
                  <a:schemeClr val="tx1"/>
                </a:solidFill>
              </a:rPr>
              <a:t>Recommend that this be considered in workload conversations</a:t>
            </a:r>
          </a:p>
          <a:p>
            <a:pPr marL="1332865" lvl="1" indent="-380365">
              <a:buChar char="•"/>
            </a:pPr>
            <a:r>
              <a:rPr lang="en-US" sz="2100">
                <a:solidFill>
                  <a:schemeClr val="tx1"/>
                </a:solidFill>
              </a:rPr>
              <a:t>Mentors/Student aides help</a:t>
            </a:r>
          </a:p>
          <a:p>
            <a:pPr marL="342900" indent="-342900">
              <a:buChar char="•"/>
            </a:pPr>
            <a:r>
              <a:rPr lang="en-US" sz="2100">
                <a:solidFill>
                  <a:schemeClr val="tx1"/>
                </a:solidFill>
              </a:rPr>
              <a:t>Schedule time in your work time to complete</a:t>
            </a:r>
          </a:p>
          <a:p>
            <a:pPr marL="342900" indent="-342900">
              <a:buChar char="•"/>
            </a:pPr>
            <a:r>
              <a:rPr lang="en-US" sz="2100">
                <a:solidFill>
                  <a:schemeClr val="tx1"/>
                </a:solidFill>
              </a:rPr>
              <a:t>Pre- and post-survey – What we learned</a:t>
            </a:r>
          </a:p>
          <a:p>
            <a:pPr marL="1332865" lvl="1" indent="-342900">
              <a:buChar char="•"/>
            </a:pPr>
            <a:r>
              <a:rPr lang="en-US" sz="2100">
                <a:solidFill>
                  <a:schemeClr val="tx1"/>
                </a:solidFill>
              </a:rPr>
              <a:t>Student to student interaction was weak</a:t>
            </a:r>
          </a:p>
          <a:p>
            <a:pPr marL="1332865" lvl="1" indent="-342900">
              <a:buChar char="•"/>
            </a:pPr>
            <a:r>
              <a:rPr lang="en-US" sz="2100">
                <a:solidFill>
                  <a:schemeClr val="tx1"/>
                </a:solidFill>
              </a:rPr>
              <a:t>Very little change</a:t>
            </a:r>
          </a:p>
        </p:txBody>
      </p:sp>
    </p:spTree>
    <p:extLst>
      <p:ext uri="{BB962C8B-B14F-4D97-AF65-F5344CB8AC3E}">
        <p14:creationId xmlns:p14="http://schemas.microsoft.com/office/powerpoint/2010/main" val="2644897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89C5-0505-4D75-AF20-B379912930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241492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ightbulb off with illuminated background">
            <a:extLst>
              <a:ext uri="{FF2B5EF4-FFF2-40B4-BE49-F238E27FC236}">
                <a16:creationId xmlns:a16="http://schemas.microsoft.com/office/drawing/2014/main" id="{992EF57A-1BC6-48C3-81B3-FA171F874E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7263" r="2" b="25033"/>
          <a:stretch/>
        </p:blipFill>
        <p:spPr>
          <a:xfrm>
            <a:off x="1702248" y="1238816"/>
            <a:ext cx="8716209" cy="3939133"/>
          </a:xfr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E9E10-F418-427C-8C71-343F6510BD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2248" y="5249246"/>
            <a:ext cx="8716209" cy="54373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/>
              <a:t>What have you tried?</a:t>
            </a:r>
          </a:p>
        </p:txBody>
      </p:sp>
    </p:spTree>
    <p:extLst>
      <p:ext uri="{BB962C8B-B14F-4D97-AF65-F5344CB8AC3E}">
        <p14:creationId xmlns:p14="http://schemas.microsoft.com/office/powerpoint/2010/main" val="4243208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41683-026F-4D4E-97AB-DCDFA8475B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1008724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D4E1-EB6A-4199-8A57-070E3FD894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References: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4BD33-A83C-4A51-AF8F-862AB199FA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sz="2100"/>
              <a:t>Davis, A.M. (2017, January). How do we establish Social Presence within Online Mathematics Courses. Paper presentation at the Hawaii International Conference on Education, Honolulu, HI.</a:t>
            </a:r>
          </a:p>
          <a:p>
            <a:pPr marL="342900" indent="-342900">
              <a:buChar char="•"/>
            </a:pPr>
            <a:r>
              <a:rPr lang="en-US" sz="2100"/>
              <a:t>Richardson, J. C., Maeda, Y., </a:t>
            </a:r>
            <a:r>
              <a:rPr lang="en-US" sz="2100" err="1"/>
              <a:t>Lv</a:t>
            </a:r>
            <a:r>
              <a:rPr lang="en-US" sz="2100"/>
              <a:t>, J., &amp; </a:t>
            </a:r>
            <a:r>
              <a:rPr lang="en-US" sz="2100" err="1"/>
              <a:t>Caskurlu</a:t>
            </a:r>
            <a:r>
              <a:rPr lang="en-US" sz="2100"/>
              <a:t>, S. (2017). Social presence in relation to students' satisfaction and learning in the online environment: A meta-analysis. </a:t>
            </a:r>
            <a:r>
              <a:rPr lang="en-US" sz="2100" i="1"/>
              <a:t>Computers in Human Behavior</a:t>
            </a:r>
            <a:r>
              <a:rPr lang="en-US" sz="2100"/>
              <a:t>, </a:t>
            </a:r>
            <a:r>
              <a:rPr lang="en-US" sz="2100" i="1"/>
              <a:t>71</a:t>
            </a:r>
            <a:r>
              <a:rPr lang="en-US" sz="2100"/>
              <a:t>, 402-417.</a:t>
            </a:r>
          </a:p>
          <a:p>
            <a:pPr marL="342900" indent="-342900">
              <a:buChar char="•"/>
            </a:pPr>
            <a:r>
              <a:rPr lang="en-US" sz="2100"/>
              <a:t>Richardson, J., &amp; Swan, K. (2003). Examining social presence in online courses in relation to students' perceived learning and satisfaction.</a:t>
            </a:r>
            <a:endParaRPr lang="en-US"/>
          </a:p>
          <a:p>
            <a:pPr marL="342900" indent="-342900">
              <a:buChar char="•"/>
            </a:pPr>
            <a:r>
              <a:rPr lang="en-US" sz="2100"/>
              <a:t>Short, J., Williams, E., and Christie, B. (1976). The social psychology of telecommunications. London: John Wiley and Sons.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90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Blurred sky and grass background">
            <a:extLst>
              <a:ext uri="{FF2B5EF4-FFF2-40B4-BE49-F238E27FC236}">
                <a16:creationId xmlns:a16="http://schemas.microsoft.com/office/drawing/2014/main" id="{7A92B9FA-FC58-4492-AAA6-A3A3E97CA0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2667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6A5AFC-35B1-4AE2-8EBC-74784085477F}"/>
              </a:ext>
            </a:extLst>
          </p:cNvPr>
          <p:cNvSpPr txBox="1"/>
          <p:nvPr/>
        </p:nvSpPr>
        <p:spPr>
          <a:xfrm>
            <a:off x="1134208" y="635976"/>
            <a:ext cx="327806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/>
              <a:t>Thank you!</a:t>
            </a:r>
            <a:endParaRPr lang="en-US" sz="480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3F5D17-42BE-45B7-950B-C72D6D19ED50}"/>
              </a:ext>
            </a:extLst>
          </p:cNvPr>
          <p:cNvSpPr txBox="1"/>
          <p:nvPr/>
        </p:nvSpPr>
        <p:spPr>
          <a:xfrm>
            <a:off x="6098198" y="3372582"/>
            <a:ext cx="5498122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Roxanne Brinkerhoff</a:t>
            </a:r>
          </a:p>
          <a:p>
            <a:r>
              <a:rPr lang="en-US" sz="2800">
                <a:cs typeface="Calibri"/>
                <a:hlinkClick r:id="rId3"/>
              </a:rPr>
              <a:t>Mbrinkerhoff@uvu.edu</a:t>
            </a:r>
            <a:endParaRPr lang="en-US" sz="2800">
              <a:cs typeface="Calibri"/>
            </a:endParaRPr>
          </a:p>
          <a:p>
            <a:endParaRPr lang="en-US" sz="2800">
              <a:cs typeface="Calibri"/>
            </a:endParaRPr>
          </a:p>
          <a:p>
            <a:r>
              <a:rPr lang="en-US" sz="2800">
                <a:cs typeface="Calibri"/>
              </a:rPr>
              <a:t>Evelyn Porter</a:t>
            </a:r>
          </a:p>
          <a:p>
            <a:r>
              <a:rPr lang="en-US" sz="2800">
                <a:cs typeface="Calibri"/>
                <a:hlinkClick r:id="rId4"/>
              </a:rPr>
              <a:t>Porterev@uvu.edu</a:t>
            </a:r>
            <a:r>
              <a:rPr lang="en-US" sz="280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65417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CD3E28-7F4E-4A96-AE7D-90B899BAC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693988"/>
            <a:ext cx="10363200" cy="1470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Problem Statement</a:t>
            </a:r>
          </a:p>
        </p:txBody>
      </p:sp>
    </p:spTree>
    <p:extLst>
      <p:ext uri="{BB962C8B-B14F-4D97-AF65-F5344CB8AC3E}">
        <p14:creationId xmlns:p14="http://schemas.microsoft.com/office/powerpoint/2010/main" val="84131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DEC6D-A97A-477B-90A8-D499F4D741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Problem Statement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E28D2-2169-4768-AB7D-92DD48A7A4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endParaRPr lang="en-US" sz="2100"/>
          </a:p>
          <a:p>
            <a:pPr marL="342900" indent="-342900">
              <a:buChar char="•"/>
            </a:pPr>
            <a:r>
              <a:rPr lang="en-US" sz="2100"/>
              <a:t>Online sections have much lower success rates</a:t>
            </a:r>
          </a:p>
          <a:p>
            <a:pPr marL="342900" indent="-342900">
              <a:buChar char="•"/>
            </a:pPr>
            <a:endParaRPr lang="en-US" sz="2100"/>
          </a:p>
          <a:p>
            <a:pPr marL="342900" indent="-342900">
              <a:buChar char="•"/>
            </a:pPr>
            <a:r>
              <a:rPr lang="en-US" sz="2100"/>
              <a:t>Plus Title IV Compliance</a:t>
            </a:r>
          </a:p>
          <a:p>
            <a:pPr marL="342900" indent="-342900">
              <a:buChar char="•"/>
            </a:pPr>
            <a:endParaRPr lang="en-US" sz="2100"/>
          </a:p>
          <a:p>
            <a:pPr marL="342900" indent="-342900">
              <a:buChar char="•"/>
            </a:pPr>
            <a:r>
              <a:rPr lang="en-US" sz="2100"/>
              <a:t>Plus Covid</a:t>
            </a:r>
          </a:p>
          <a:p>
            <a:pPr marL="342900" indent="-342900">
              <a:buChar char="•"/>
            </a:pPr>
            <a:endParaRPr lang="en-US" sz="2100"/>
          </a:p>
          <a:p>
            <a:pPr marL="342900" indent="-342900">
              <a:buChar char="•"/>
            </a:pPr>
            <a:r>
              <a:rPr lang="en-US" sz="2100"/>
              <a:t>Research indicates the social presence aids course completion + motivation</a:t>
            </a:r>
          </a:p>
        </p:txBody>
      </p:sp>
    </p:spTree>
    <p:extLst>
      <p:ext uri="{BB962C8B-B14F-4D97-AF65-F5344CB8AC3E}">
        <p14:creationId xmlns:p14="http://schemas.microsoft.com/office/powerpoint/2010/main" val="265676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479BD669-DCC7-447E-9066-B56CCA647ED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12" r="1" b="1"/>
          <a:stretch/>
        </p:blipFill>
        <p:spPr>
          <a:xfrm>
            <a:off x="5195" y="-1010"/>
            <a:ext cx="12181609" cy="6860020"/>
          </a:xfrm>
          <a:noFill/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79DD39C-ED98-4996-AE4C-82A2B3094304}"/>
              </a:ext>
            </a:extLst>
          </p:cNvPr>
          <p:cNvSpPr txBox="1">
            <a:spLocks/>
          </p:cNvSpPr>
          <p:nvPr/>
        </p:nvSpPr>
        <p:spPr>
          <a:xfrm>
            <a:off x="1736884" y="6230609"/>
            <a:ext cx="8716209" cy="5437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bg1"/>
                </a:solidFill>
                <a:latin typeface="Lucida Grande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bg1"/>
                </a:solidFill>
                <a:latin typeface="Lucida Grande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bg1"/>
                </a:solidFill>
                <a:latin typeface="Lucida Grande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bg1"/>
                </a:solidFill>
                <a:latin typeface="Lucida Grande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kern="1200">
                <a:solidFill>
                  <a:schemeClr val="bg1"/>
                </a:solidFill>
                <a:latin typeface="Lucida Grande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>
                <a:solidFill>
                  <a:schemeClr val="tx1"/>
                </a:solidFill>
              </a:rPr>
              <a:t>Achievement Gap by Modality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CB8E-DDBA-49E5-B90F-D3BF088A25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Title IV Compliance</a:t>
            </a:r>
          </a:p>
        </p:txBody>
      </p:sp>
      <p:pic>
        <p:nvPicPr>
          <p:cNvPr id="4" name="Picture 4" descr="Abstract blurred public library with bookshelves">
            <a:extLst>
              <a:ext uri="{FF2B5EF4-FFF2-40B4-BE49-F238E27FC236}">
                <a16:creationId xmlns:a16="http://schemas.microsoft.com/office/drawing/2014/main" id="{DC0C49D7-1C3C-4957-96CC-75BEE89C0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400" y="1751483"/>
            <a:ext cx="7222834" cy="480975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1104B-3325-46CD-BD12-125B939AAC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1217" y="2972764"/>
            <a:ext cx="5733473" cy="380653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100"/>
          </a:p>
          <a:p>
            <a:r>
              <a:rPr lang="en-US" sz="2800">
                <a:solidFill>
                  <a:schemeClr val="tx1"/>
                </a:solidFill>
              </a:rPr>
              <a:t>"Online courses must have instructor-initiated, regular and substantive interaction with students."</a:t>
            </a:r>
          </a:p>
          <a:p>
            <a:endParaRPr lang="en-US" sz="2100">
              <a:solidFill>
                <a:schemeClr val="tx1"/>
              </a:solidFill>
            </a:endParaRPr>
          </a:p>
          <a:p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2353272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hart&#10;&#10;Description automatically generated">
            <a:extLst>
              <a:ext uri="{FF2B5EF4-FFF2-40B4-BE49-F238E27FC236}">
                <a16:creationId xmlns:a16="http://schemas.microsoft.com/office/drawing/2014/main" id="{7A13C7D4-4E82-4136-9D7F-B9FED227E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511" y="-57459"/>
            <a:ext cx="6584235" cy="658423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234261-1B57-4375-99E9-91EAF829AA39}"/>
              </a:ext>
            </a:extLst>
          </p:cNvPr>
          <p:cNvSpPr txBox="1"/>
          <p:nvPr/>
        </p:nvSpPr>
        <p:spPr>
          <a:xfrm>
            <a:off x="1404455" y="6256487"/>
            <a:ext cx="8716209" cy="54373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>
              <a:spcBef>
                <a:spcPct val="20000"/>
              </a:spcBef>
            </a:pPr>
            <a:r>
              <a:rPr lang="en-US" sz="3200" b="1">
                <a:solidFill>
                  <a:srgbClr val="7B7D7D"/>
                </a:solidFill>
                <a:latin typeface="Lucida Grande"/>
              </a:rPr>
              <a:t>COVID-19</a:t>
            </a:r>
            <a:endParaRPr lang="en-US" sz="3200" b="1" kern="1200" baseline="0">
              <a:solidFill>
                <a:srgbClr val="7B7D7D"/>
              </a:solidFill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61785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AFCE2-27A7-4D6C-85FF-07153D131D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Theoretical Framework</a:t>
            </a:r>
          </a:p>
        </p:txBody>
      </p:sp>
    </p:spTree>
    <p:extLst>
      <p:ext uri="{BB962C8B-B14F-4D97-AF65-F5344CB8AC3E}">
        <p14:creationId xmlns:p14="http://schemas.microsoft.com/office/powerpoint/2010/main" val="3896759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CB08135-699A-4B71-91B5-286077165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474830"/>
            <a:ext cx="10363200" cy="1470025"/>
          </a:xfrm>
        </p:spPr>
        <p:txBody>
          <a:bodyPr/>
          <a:lstStyle/>
          <a:p>
            <a:r>
              <a:rPr lang="en-US"/>
              <a:t>Social Presence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7D96C2-9E2A-4E11-A94D-2278D028C62E}"/>
              </a:ext>
            </a:extLst>
          </p:cNvPr>
          <p:cNvSpPr txBox="1"/>
          <p:nvPr/>
        </p:nvSpPr>
        <p:spPr>
          <a:xfrm>
            <a:off x="914400" y="1945218"/>
            <a:ext cx="5003355" cy="352692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defTabSz="609585">
              <a:spcBef>
                <a:spcPct val="20000"/>
              </a:spcBef>
              <a:defRPr/>
            </a:pPr>
            <a:r>
              <a:rPr lang="en-US" sz="2400" b="1">
                <a:latin typeface="Lucida Grande"/>
              </a:rPr>
              <a:t>Definition: </a:t>
            </a:r>
            <a:endParaRPr lang="en-US" sz="2400" b="1">
              <a:cs typeface="Calibri"/>
            </a:endParaRPr>
          </a:p>
          <a:p>
            <a:pPr defTabSz="609585">
              <a:spcBef>
                <a:spcPct val="20000"/>
              </a:spcBef>
              <a:defRPr/>
            </a:pPr>
            <a:r>
              <a:rPr lang="en-US" sz="2400" b="1">
                <a:latin typeface="Lucida Grande"/>
              </a:rPr>
              <a:t>"degree of salience of the other person in the (mediated) interaction and the consequent salience of the interpersonal relationships." </a:t>
            </a:r>
          </a:p>
          <a:p>
            <a:pPr defTabSz="609585">
              <a:spcBef>
                <a:spcPct val="20000"/>
              </a:spcBef>
              <a:defRPr/>
            </a:pPr>
            <a:r>
              <a:rPr lang="en-US" sz="1600">
                <a:latin typeface="Lucida Grande"/>
              </a:rPr>
              <a:t>(Short, 1976)</a:t>
            </a:r>
            <a:endParaRPr lang="en-US"/>
          </a:p>
          <a:p>
            <a:pPr defTabSz="609585">
              <a:spcBef>
                <a:spcPct val="20000"/>
              </a:spcBef>
              <a:defRPr/>
            </a:pPr>
            <a:endParaRPr lang="en-US" sz="2100" b="1">
              <a:latin typeface="Lucida Grande"/>
            </a:endParaRPr>
          </a:p>
          <a:p>
            <a:pPr defTabSz="609585">
              <a:spcBef>
                <a:spcPct val="20000"/>
              </a:spcBef>
              <a:defRPr/>
            </a:pPr>
            <a:r>
              <a:rPr lang="en-US" sz="2400" b="1">
                <a:latin typeface="Lucida Grande"/>
              </a:rPr>
              <a:t>In other words - "the degree to which a person is perceived as “real” in mediated communication." </a:t>
            </a:r>
            <a:r>
              <a:rPr lang="en-US" sz="1500">
                <a:latin typeface="Lucida Grande"/>
              </a:rPr>
              <a:t>(Richardson, Swan, 2003)</a:t>
            </a:r>
            <a:endParaRPr lang="en-US" sz="1500">
              <a:cs typeface="Calibri"/>
            </a:endParaRPr>
          </a:p>
          <a:p>
            <a:pPr defTabSz="609585">
              <a:spcBef>
                <a:spcPct val="20000"/>
              </a:spcBef>
              <a:defRPr/>
            </a:pPr>
            <a:endParaRPr lang="en-US" sz="2133">
              <a:solidFill>
                <a:srgbClr val="7B7D7D"/>
              </a:solidFill>
              <a:latin typeface="Lucida Grande"/>
            </a:endParaRPr>
          </a:p>
        </p:txBody>
      </p:sp>
      <p:pic>
        <p:nvPicPr>
          <p:cNvPr id="5" name="Picture 5" descr="Abstract background of mesh on pink">
            <a:extLst>
              <a:ext uri="{FF2B5EF4-FFF2-40B4-BE49-F238E27FC236}">
                <a16:creationId xmlns:a16="http://schemas.microsoft.com/office/drawing/2014/main" id="{AC274CE7-2BCC-4C10-9C41-45BCA131AD9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5814" r="-3" b="-3"/>
          <a:stretch/>
        </p:blipFill>
        <p:spPr>
          <a:xfrm>
            <a:off x="6300984" y="1945218"/>
            <a:ext cx="4976617" cy="3526923"/>
          </a:xfrm>
          <a:noFill/>
        </p:spPr>
      </p:pic>
    </p:spTree>
    <p:extLst>
      <p:ext uri="{BB962C8B-B14F-4D97-AF65-F5344CB8AC3E}">
        <p14:creationId xmlns:p14="http://schemas.microsoft.com/office/powerpoint/2010/main" val="1974159299"/>
      </p:ext>
    </p:extLst>
  </p:cSld>
  <p:clrMapOvr>
    <a:masterClrMapping/>
  </p:clrMapOvr>
</p:sld>
</file>

<file path=ppt/theme/theme1.xml><?xml version="1.0" encoding="utf-8"?>
<a:theme xmlns:a="http://schemas.openxmlformats.org/drawingml/2006/main" name="UVU Gree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BE112D175AB4B909991C8ADF654C7" ma:contentTypeVersion="2" ma:contentTypeDescription="Create a new document." ma:contentTypeScope="" ma:versionID="a3a26b3f2179e1417f3602ac589378dc">
  <xsd:schema xmlns:xsd="http://www.w3.org/2001/XMLSchema" xmlns:xs="http://www.w3.org/2001/XMLSchema" xmlns:p="http://schemas.microsoft.com/office/2006/metadata/properties" xmlns:ns2="f5d6069e-974a-4915-9f58-aacf00097b77" targetNamespace="http://schemas.microsoft.com/office/2006/metadata/properties" ma:root="true" ma:fieldsID="d8fbebf3cf72f941e4491ae90040b4ff" ns2:_="">
    <xsd:import namespace="f5d6069e-974a-4915-9f58-aacf00097b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6069e-974a-4915-9f58-aacf00097b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69E61F-6F05-4E6A-8EFF-C632877EC2A2}">
  <ds:schemaRefs>
    <ds:schemaRef ds:uri="f5d6069e-974a-4915-9f58-aacf00097b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A5C0058-A2D7-42DC-88FE-DFA864F37568}">
  <ds:schemaRefs>
    <ds:schemaRef ds:uri="f5d6069e-974a-4915-9f58-aacf00097b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9374768-9F74-4D60-BC60-6CB1CCACFA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2181</Words>
  <Application>Microsoft Office PowerPoint</Application>
  <PresentationFormat>Widescreen</PresentationFormat>
  <Paragraphs>384</Paragraphs>
  <Slides>29</Slides>
  <Notes>24</Notes>
  <HiddenSlides>1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Lucida Grande</vt:lpstr>
      <vt:lpstr>UVU Green Template</vt:lpstr>
      <vt:lpstr>The Future is NOW  Using Technology to Increase Social Presence in Online Classes</vt:lpstr>
      <vt:lpstr>Who We Are</vt:lpstr>
      <vt:lpstr>Problem Statement</vt:lpstr>
      <vt:lpstr>Problem Statement</vt:lpstr>
      <vt:lpstr>PowerPoint Presentation</vt:lpstr>
      <vt:lpstr>Title IV Compliance</vt:lpstr>
      <vt:lpstr>PowerPoint Presentation</vt:lpstr>
      <vt:lpstr>Theoretical Framework</vt:lpstr>
      <vt:lpstr>Social Presence</vt:lpstr>
      <vt:lpstr>Social Presence</vt:lpstr>
      <vt:lpstr>Does Social Presence Help?</vt:lpstr>
      <vt:lpstr>Session Goals and Outcomes</vt:lpstr>
      <vt:lpstr>Session Goals and Outcomes</vt:lpstr>
      <vt:lpstr>Ideas that Increase Social Presence</vt:lpstr>
      <vt:lpstr>Ideas to Enhance Student to Teacher Interaction</vt:lpstr>
      <vt:lpstr>Ideas to Enhance Student to Student Interaction</vt:lpstr>
      <vt:lpstr>Discussion Board Prompts</vt:lpstr>
      <vt:lpstr>PowerPoint Presentation</vt:lpstr>
      <vt:lpstr>Course Design with High Social Presence and Mitigating Student Pushback</vt:lpstr>
      <vt:lpstr>Course Design That Encourages Social Presence</vt:lpstr>
      <vt:lpstr>Mitigate Student Resistance</vt:lpstr>
      <vt:lpstr>Outcomes</vt:lpstr>
      <vt:lpstr>Numbers Spring 2020</vt:lpstr>
      <vt:lpstr>Lessons Learned</vt:lpstr>
      <vt:lpstr>Discussion</vt:lpstr>
      <vt:lpstr>PowerPoint Presentation</vt:lpstr>
      <vt:lpstr>Questions??</vt:lpstr>
      <vt:lpstr>References: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is NOW  Using Technology to Increase Social Presence in Online Classes</dc:title>
  <dc:creator>Evelyn Porter</dc:creator>
  <cp:lastModifiedBy>Roxanne Brinkerhoff</cp:lastModifiedBy>
  <cp:revision>1</cp:revision>
  <dcterms:created xsi:type="dcterms:W3CDTF">2020-11-02T19:28:41Z</dcterms:created>
  <dcterms:modified xsi:type="dcterms:W3CDTF">2020-11-06T19:55:00Z</dcterms:modified>
</cp:coreProperties>
</file>