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89160d05d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89160d05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c5f8c0c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c5f8c0c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2:06 PM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c5f8c0cb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c5f8c0cb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c5f8c0cb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c5f8c0cb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c5f8c0cb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c5f8c0cb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9e25391c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9e25391c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9a54f7c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9a54f7c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9a54f7c5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9a54f7c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9a54f7c5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9a54f7c5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9a54f7c5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9a54f7c5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89160d05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89160d05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Nursing aspects: 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Breaks the formulaic math approach to thinking critically about the tools/resources that are given.  Noticing and interpreting.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Connecting the calculated rate to the speed in the chamber.  Selecting the right drip rate would involve scaling of ratios. 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89160d05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89160d05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9a54f7c5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a9a54f7c5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Nursing aspects: 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Breaks the formulaic math approach to thinking critically about the tools/resources that are given.  Noticing and interpreting.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Evaluation and not assuming that your previous nurse/colleague is accurate.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89160d05d_0_1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89160d05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2:26 PM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89160d05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89160d05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89160d05d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89160d05d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89160d05d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89160d05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89160d05d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89160d05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4219417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4219417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2:37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2194178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2194178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2:37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89160d05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89160d05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89160d05d_0_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89160d05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89160d05d_0_5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89160d05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89160d05d_0_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89160d05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89160d05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89160d05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89160d05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89160d05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89160d05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89160d05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42194178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42194178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dozimek2@pacollege.edu" TargetMode="External"/><Relationship Id="rId4" Type="http://schemas.openxmlformats.org/officeDocument/2006/relationships/hyperlink" Target="mailto:lgood2@pacollege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hyperlink" Target="https://dosagemath.neocities.org/syringecart.html" TargetMode="External"/><Relationship Id="rId7" Type="http://schemas.openxmlformats.org/officeDocument/2006/relationships/hyperlink" Target="https://dosagemath.neocities.org/tablets.html" TargetMode="External"/><Relationship Id="rId8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hyperlink" Target="http://products.fresenius-kabi.us/product-49.html" TargetMode="External"/><Relationship Id="rId6" Type="http://schemas.openxmlformats.org/officeDocument/2006/relationships/hyperlink" Target="https://dosagemath.neocities.org/syringecart.ht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hyperlink" Target="https://dosagemath.neocities.org/syringecart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hyperlink" Target="https://dosagemath.neocities.org/ivpumpscreen.html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hyperlink" Target="https://dosagemath.neocities.org/ivpumpscreen.ht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5" Type="http://schemas.openxmlformats.org/officeDocument/2006/relationships/hyperlink" Target="https://dosagemath.neocities.org/settingdriprate.html" TargetMode="External"/><Relationship Id="rId6" Type="http://schemas.openxmlformats.org/officeDocument/2006/relationships/image" Target="../media/image20.png"/><Relationship Id="rId7" Type="http://schemas.openxmlformats.org/officeDocument/2006/relationships/hyperlink" Target="https://dosagemath.neocities.org/settingdriprate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26.gif"/><Relationship Id="rId5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student.desmos.com/join/wbvyt7" TargetMode="External"/><Relationship Id="rId4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student.desmos.com/join/p82ft8" TargetMode="External"/><Relationship Id="rId4" Type="http://schemas.openxmlformats.org/officeDocument/2006/relationships/hyperlink" Target="https://student.desmos.com/join/46yyje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student.desmos.com/join/wbvyt7" TargetMode="External"/><Relationship Id="rId6" Type="http://schemas.openxmlformats.org/officeDocument/2006/relationships/image" Target="../media/image31.png"/><Relationship Id="rId7" Type="http://schemas.openxmlformats.org/officeDocument/2006/relationships/image" Target="../media/image28.png"/><Relationship Id="rId8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utexas.app.box.com/s/s2ptld5gbv2jahh4w4dky3xk20zsxo18" TargetMode="External"/><Relationship Id="rId4" Type="http://schemas.openxmlformats.org/officeDocument/2006/relationships/hyperlink" Target="https://utexas.app.box.com/s/0rvyfm95ve93n5cm2c6jg9ctzg3suf3g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dosagemath.com/" TargetMode="External"/><Relationship Id="rId4" Type="http://schemas.openxmlformats.org/officeDocument/2006/relationships/hyperlink" Target="https://wikidoc.org/" TargetMode="External"/><Relationship Id="rId11" Type="http://schemas.openxmlformats.org/officeDocument/2006/relationships/image" Target="../media/image6.png"/><Relationship Id="rId10" Type="http://schemas.openxmlformats.org/officeDocument/2006/relationships/image" Target="../media/image14.png"/><Relationship Id="rId9" Type="http://schemas.openxmlformats.org/officeDocument/2006/relationships/image" Target="../media/image3.png"/><Relationship Id="rId5" Type="http://schemas.openxmlformats.org/officeDocument/2006/relationships/hyperlink" Target="https://teacher.desmos.com/" TargetMode="External"/><Relationship Id="rId6" Type="http://schemas.openxmlformats.org/officeDocument/2006/relationships/hyperlink" Target="https://learn.desmos.com/activities" TargetMode="External"/><Relationship Id="rId7" Type="http://schemas.openxmlformats.org/officeDocument/2006/relationships/hyperlink" Target="https://learn.desmos.com/activities-get-started" TargetMode="External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206500" y="1111429"/>
            <a:ext cx="8222100" cy="21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alibri"/>
                <a:ea typeface="Calibri"/>
                <a:cs typeface="Calibri"/>
                <a:sym typeface="Calibri"/>
              </a:rPr>
              <a:t>Open Online Resources for Teaching Quantitative Concepts 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alibri"/>
                <a:ea typeface="Calibri"/>
                <a:cs typeface="Calibri"/>
                <a:sym typeface="Calibri"/>
              </a:rPr>
              <a:t>in Nursing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0" y="3305875"/>
            <a:ext cx="4675200" cy="1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Daniel Ozimek</a:t>
            </a:r>
            <a:endParaRPr b="1" sz="22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Pennsylvania College of Health Sciences</a:t>
            </a:r>
            <a:endParaRPr b="1"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dozimek2@pacollege.edu</a:t>
            </a:r>
            <a:r>
              <a:rPr b="1"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525450" y="3305875"/>
            <a:ext cx="46185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Lindsay Good</a:t>
            </a:r>
            <a:endParaRPr b="1" sz="22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Pennsylvania College of Health Sciences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lgood2@pacollege.edu</a:t>
            </a: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265500" y="7242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Oral Dosages in Tablets </a:t>
            </a:r>
            <a:endParaRPr/>
          </a:p>
        </p:txBody>
      </p:sp>
      <p:sp>
        <p:nvSpPr>
          <p:cNvPr id="167" name="Google Shape;167;p22"/>
          <p:cNvSpPr txBox="1"/>
          <p:nvPr>
            <p:ph idx="1" type="subTitle"/>
          </p:nvPr>
        </p:nvSpPr>
        <p:spPr>
          <a:xfrm>
            <a:off x="265500" y="2571750"/>
            <a:ext cx="4045200" cy="22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“An order is given for Ibuprofen 0.6 g by mouth every 6 hours.  The available medication is Ibuprofen 600 mg per tablet.  How many tablets will the nurse give for one dose?”</a:t>
            </a:r>
            <a:endParaRPr i="1"/>
          </a:p>
        </p:txBody>
      </p:sp>
      <p:sp>
        <p:nvSpPr>
          <p:cNvPr id="168" name="Google Shape;168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Quantitative Concepts / Skills</a:t>
            </a:r>
            <a:endParaRPr b="1"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Construct and reason with ratios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Conversions within the metric system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Measurement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1500"/>
            </a:br>
            <a:r>
              <a:rPr b="1" lang="en" sz="1500"/>
              <a:t>Nursing Concepts / Skills</a:t>
            </a:r>
            <a:endParaRPr b="1"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Calculate a dose based on the order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Identify the medication strength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Prepare the dose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24740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Transformed Oral Dosage Problem</a:t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00" y="3680575"/>
            <a:ext cx="3388350" cy="13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397" y="654675"/>
            <a:ext cx="2731550" cy="13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400" y="2135475"/>
            <a:ext cx="2970196" cy="139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3568200" y="607800"/>
            <a:ext cx="55758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Order: Ibuprofen 0.6 g by mouth every 6 hours for an adult in pain.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nurse opens the medication cart and examines the available strengths of this medication.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lphaL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What do you notice about the order and available medications?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lphaL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Which medication should the nurse use for this order?  Why?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lphaL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Based on the order, calculate the amount to give the patient for one dose.  Prepare this dose using the tools available.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4205925" y="3632575"/>
            <a:ext cx="48327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Syringe Cart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			   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Dosage Cup for Tablets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9225" y="3935600"/>
            <a:ext cx="1147823" cy="11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9725" y="3935600"/>
            <a:ext cx="1169650" cy="11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265500" y="7242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Injection Calculations</a:t>
            </a:r>
            <a:endParaRPr/>
          </a:p>
        </p:txBody>
      </p:sp>
      <p:sp>
        <p:nvSpPr>
          <p:cNvPr id="186" name="Google Shape;186;p24"/>
          <p:cNvSpPr txBox="1"/>
          <p:nvPr>
            <p:ph idx="1" type="subTitle"/>
          </p:nvPr>
        </p:nvSpPr>
        <p:spPr>
          <a:xfrm>
            <a:off x="265500" y="22887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87" name="Google Shape;187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Quantitative Concepts / Skills</a:t>
            </a:r>
            <a:endParaRPr b="1"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Construct and reason with ratios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Conversions within the metric system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Measurement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1500"/>
            </a:br>
            <a:r>
              <a:rPr b="1" lang="en" sz="1500"/>
              <a:t>Nursing Concepts / Skills</a:t>
            </a:r>
            <a:endParaRPr b="1"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Calculate a dose based on the order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Identify and select the appropriate medication based on the volume of the dose and route of administration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Prepare the dose</a:t>
            </a:r>
            <a:endParaRPr sz="1500"/>
          </a:p>
        </p:txBody>
      </p:sp>
      <p:sp>
        <p:nvSpPr>
          <p:cNvPr id="188" name="Google Shape;188;p24"/>
          <p:cNvSpPr txBox="1"/>
          <p:nvPr>
            <p:ph idx="1" type="subTitle"/>
          </p:nvPr>
        </p:nvSpPr>
        <p:spPr>
          <a:xfrm>
            <a:off x="265500" y="2468950"/>
            <a:ext cx="4045200" cy="22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“An order is given for Furosemide IV 30 mg every 12 hours.  The available medication is Furosemide injection 40 mg per 4 mL.  How many mL will the nurse give for one dose?”</a:t>
            </a:r>
            <a:endParaRPr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45575"/>
            <a:ext cx="3368425" cy="3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>
            <p:ph type="title"/>
          </p:nvPr>
        </p:nvSpPr>
        <p:spPr>
          <a:xfrm>
            <a:off x="311700" y="1849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Transformed Injection Calculation Problem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3922350" y="863675"/>
            <a:ext cx="4806000" cy="3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The provider prescription is for IV Lasix (furosemide) 30 mg every 12 hours. The first dose is due at 6am.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23862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Which vial could be used to supply the ordered dose?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23862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After administering the 6am dose, at what time is the next dose of the medication due?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23862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Use the QR code and/or URL provided to select the appropriate tool,  prepare the dose, and take a screenshot of what you will administer.</a:t>
            </a:r>
            <a:endParaRPr/>
          </a:p>
        </p:txBody>
      </p:sp>
      <p:pic>
        <p:nvPicPr>
          <p:cNvPr descr="https://lh6.googleusercontent.com/9TShLa1kB2-KdALOnV14BmBhw5VJlE8UiGPNzfKhauc8J8QYPAzNs8aThYzyzzVea1HlKMh_SH0eEViGk2VV3rH7GJeIiCWJbwKPgMVm5Nfmj6huPmZT=w1280" id="196" name="Google Shape;1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713" y="3961025"/>
            <a:ext cx="1102668" cy="11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 rot="-5400000">
            <a:off x="-1809750" y="1609475"/>
            <a:ext cx="4104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http://products.fresenius-kabi.us/product-49.html</a:t>
            </a:r>
            <a:r>
              <a:rPr lang="en" sz="1000"/>
              <a:t> </a:t>
            </a:r>
            <a:endParaRPr sz="1000"/>
          </a:p>
        </p:txBody>
      </p:sp>
      <p:sp>
        <p:nvSpPr>
          <p:cNvPr id="198" name="Google Shape;198;p25"/>
          <p:cNvSpPr txBox="1"/>
          <p:nvPr/>
        </p:nvSpPr>
        <p:spPr>
          <a:xfrm>
            <a:off x="311700" y="4117550"/>
            <a:ext cx="2026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Syringe Cart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311700" y="1849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Injection Calculation Problem</a:t>
            </a: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3879050" y="846350"/>
            <a:ext cx="5057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The provider prescription is for IV Lasix (furosemide) 20 mg every 12 hours. The first dose is due at 6am.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23862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hat volume will supply the correct dose?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23862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After administering the 6am dose, at what time is the next dose of the medication due?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23862" rtl="0" algn="l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Use the QR code and/or URL provided to select the appropriate tool,  prepare the dose, and take a screenshot of what you will administer.</a:t>
            </a:r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75" y="1017800"/>
            <a:ext cx="18669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3413" y="1709525"/>
            <a:ext cx="119062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9TShLa1kB2-KdALOnV14BmBhw5VJlE8UiGPNzfKhauc8J8QYPAzNs8aThYzyzzVea1HlKMh_SH0eEViGk2VV3rH7GJeIiCWJbwKPgMVm5Nfmj6huPmZT=w1280" id="207" name="Google Shape;2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865775"/>
            <a:ext cx="1102668" cy="11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1402575" y="4582800"/>
            <a:ext cx="3312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https://dosagemath.neocities.org/syringecart.html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265500" y="7242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 Pump Calculations</a:t>
            </a:r>
            <a:endParaRPr/>
          </a:p>
        </p:txBody>
      </p:sp>
      <p:sp>
        <p:nvSpPr>
          <p:cNvPr id="214" name="Google Shape;214;p27"/>
          <p:cNvSpPr txBox="1"/>
          <p:nvPr>
            <p:ph idx="1" type="subTitle"/>
          </p:nvPr>
        </p:nvSpPr>
        <p:spPr>
          <a:xfrm>
            <a:off x="265500" y="22887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“A 500 mL bag of normal saline is set to infuse for 7 hours.  At what rate in mL/hr should you set the IV pump?”</a:t>
            </a:r>
            <a:endParaRPr i="1"/>
          </a:p>
        </p:txBody>
      </p:sp>
      <p:sp>
        <p:nvSpPr>
          <p:cNvPr id="215" name="Google Shape;215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Quantitative Concepts / Skills</a:t>
            </a:r>
            <a:endParaRPr b="1"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Construct and reason with rates.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Conversions between units of time and volume.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1500"/>
            </a:br>
            <a:r>
              <a:rPr b="1" lang="en" sz="1500"/>
              <a:t>Nursing </a:t>
            </a:r>
            <a:r>
              <a:rPr b="1" lang="en" sz="1500"/>
              <a:t>Concepts / Skills</a:t>
            </a:r>
            <a:endParaRPr b="1"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Identification of available fluids and infusion time.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Interpret “appropriate” flow rates for available equipment.  </a:t>
            </a:r>
            <a:endParaRPr sz="1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95250" y="69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Transformed IV Pump Problem</a:t>
            </a:r>
            <a:endParaRPr/>
          </a:p>
        </p:txBody>
      </p:sp>
      <p:pic>
        <p:nvPicPr>
          <p:cNvPr id="221" name="Google Shape;2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803975"/>
            <a:ext cx="1704125" cy="36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/>
        </p:nvSpPr>
        <p:spPr>
          <a:xfrm>
            <a:off x="1799375" y="968925"/>
            <a:ext cx="3870000" cy="21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We are given the available IV bag and infusion parameters stated below.  Use the QR code or URL to access the IV pump applet and fill-in the spaces with the appropriate values for this order.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Start Infusion: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  0430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Stop Infusion: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  1145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875" y="3648899"/>
            <a:ext cx="1350400" cy="13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2925" y="677650"/>
            <a:ext cx="3118374" cy="34179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28"/>
          <p:cNvCxnSpPr/>
          <p:nvPr/>
        </p:nvCxnSpPr>
        <p:spPr>
          <a:xfrm flipH="1" rot="10800000">
            <a:off x="5823800" y="4318850"/>
            <a:ext cx="463800" cy="34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28"/>
          <p:cNvSpPr txBox="1"/>
          <p:nvPr/>
        </p:nvSpPr>
        <p:spPr>
          <a:xfrm>
            <a:off x="4242500" y="3389000"/>
            <a:ext cx="15813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Set the IV Pump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95250" y="69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IV Pump Problems Using the Applet</a:t>
            </a:r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13225"/>
            <a:ext cx="2950199" cy="34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6400" y="1713225"/>
            <a:ext cx="3160477" cy="34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0675" y="1713225"/>
            <a:ext cx="3057126" cy="343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9"/>
          <p:cNvSpPr txBox="1"/>
          <p:nvPr/>
        </p:nvSpPr>
        <p:spPr>
          <a:xfrm>
            <a:off x="95250" y="747950"/>
            <a:ext cx="8882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We are given three IV pumps screens below.  Use the values provided to solve for the missing quantity.  Show all of your calculations to support your work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>
            <p:ph type="title"/>
          </p:nvPr>
        </p:nvSpPr>
        <p:spPr>
          <a:xfrm>
            <a:off x="116025" y="535825"/>
            <a:ext cx="44559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Manual/Gravity IV Rate </a:t>
            </a:r>
            <a:r>
              <a:rPr lang="en"/>
              <a:t>Calculations</a:t>
            </a:r>
            <a:endParaRPr/>
          </a:p>
        </p:txBody>
      </p:sp>
      <p:sp>
        <p:nvSpPr>
          <p:cNvPr id="241" name="Google Shape;241;p30"/>
          <p:cNvSpPr txBox="1"/>
          <p:nvPr>
            <p:ph idx="1" type="subTitle"/>
          </p:nvPr>
        </p:nvSpPr>
        <p:spPr>
          <a:xfrm>
            <a:off x="215250" y="2100325"/>
            <a:ext cx="41457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/>
              <a:t>“100 mL of fluid is set to infuse over 3 hours.  We are given a drop factor of 15 gtt/mL.  </a:t>
            </a:r>
            <a:endParaRPr i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/>
              <a:t>What rate in gtt/min is needed to complete this order?</a:t>
            </a:r>
            <a:endParaRPr i="1" sz="1900"/>
          </a:p>
        </p:txBody>
      </p:sp>
      <p:sp>
        <p:nvSpPr>
          <p:cNvPr id="242" name="Google Shape;242;p30"/>
          <p:cNvSpPr txBox="1"/>
          <p:nvPr>
            <p:ph idx="2" type="body"/>
          </p:nvPr>
        </p:nvSpPr>
        <p:spPr>
          <a:xfrm>
            <a:off x="4991050" y="535825"/>
            <a:ext cx="3837000" cy="37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Quantitative Concepts / Skills</a:t>
            </a:r>
            <a:endParaRPr b="1"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Construct and reason with rates.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Conversions between units of time and volume.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Nursing Concepts / Skills</a:t>
            </a:r>
            <a:endParaRPr b="1"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Identification of available fluids, equipment (drop factor), and infusion time.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Interpret “appropriate” flow rates for available equipment.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Connect the flow rate with drip chamber.   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168550" y="1405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Transformed Manual/Gravity IV Rate Problem</a:t>
            </a:r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8375"/>
            <a:ext cx="2143974" cy="429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2375" y="2785275"/>
            <a:ext cx="2059624" cy="225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/>
          <p:nvPr/>
        </p:nvSpPr>
        <p:spPr>
          <a:xfrm>
            <a:off x="2009275" y="748375"/>
            <a:ext cx="3141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Order: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Infuse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100 mL NS with antibiotic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Infusion Start: 0930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Infusion End: 1230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Drop factor is provided on packaging label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4958125" y="824600"/>
            <a:ext cx="40815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Roboto"/>
                <a:ea typeface="Roboto"/>
                <a:cs typeface="Roboto"/>
                <a:sym typeface="Roboto"/>
              </a:rPr>
              <a:t>Calculate the rate needed to complete this gravity flow rate order. 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Roboto"/>
                <a:ea typeface="Roboto"/>
                <a:cs typeface="Roboto"/>
                <a:sym typeface="Roboto"/>
              </a:rPr>
              <a:t>Once you have calculated the rate, use the QR code or URL provided to “set” the appropriate rate in the drip chamber.  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Roboto"/>
                <a:ea typeface="Roboto"/>
                <a:cs typeface="Roboto"/>
                <a:sym typeface="Roboto"/>
              </a:rPr>
              <a:t>Discuss how you arrived at your answer. </a:t>
            </a:r>
            <a:endParaRPr sz="16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3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9725" y="3307775"/>
            <a:ext cx="1547450" cy="15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 txBox="1"/>
          <p:nvPr/>
        </p:nvSpPr>
        <p:spPr>
          <a:xfrm>
            <a:off x="6071600" y="2946250"/>
            <a:ext cx="15837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Set the Drip Rate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4734975" y="0"/>
            <a:ext cx="4214100" cy="46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Provide the motivation for teaching quantitative concepts in nursing.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Share open, online resources for creating authentic tasks involving quantitative reasoning in clinical practice. 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Provide examples of tasks and activities that integrate </a:t>
            </a:r>
            <a:r>
              <a:rPr lang="en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clinical judgment and quantitative reasoning</a:t>
            </a: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>
            <p:ph type="title"/>
          </p:nvPr>
        </p:nvSpPr>
        <p:spPr>
          <a:xfrm>
            <a:off x="137600" y="1096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Additional Manual/Gravity IV Rate Problem</a:t>
            </a:r>
            <a:endParaRPr sz="2800"/>
          </a:p>
        </p:txBody>
      </p:sp>
      <p:pic>
        <p:nvPicPr>
          <p:cNvPr id="259" name="Google Shape;2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3002" y="75500"/>
            <a:ext cx="1985875" cy="39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5975" y="2702075"/>
            <a:ext cx="1404127" cy="24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0923" y="748375"/>
            <a:ext cx="2225415" cy="244142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/>
          <p:nvPr/>
        </p:nvSpPr>
        <p:spPr>
          <a:xfrm>
            <a:off x="4369900" y="3158900"/>
            <a:ext cx="4066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Order: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Infuse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100 mL NS with antibiotic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Infusion Start: 0900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Infusion End: 1130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Drop factor is provided on packaging label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168550" y="852100"/>
            <a:ext cx="4115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You are given an order and available tubing size for a gravity infusion.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Your colleague has prepared the infusion (on the right) and has asked that you confirm if it is appropriate.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How would you respond to your colleague?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Include all supporting calculations.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type="title"/>
          </p:nvPr>
        </p:nvSpPr>
        <p:spPr>
          <a:xfrm>
            <a:off x="290775" y="1405588"/>
            <a:ext cx="4045200" cy="90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Calibri"/>
                <a:ea typeface="Calibri"/>
                <a:cs typeface="Calibri"/>
                <a:sym typeface="Calibri"/>
              </a:rPr>
              <a:t>Desmos</a:t>
            </a:r>
            <a:endParaRPr sz="5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974" y="2451812"/>
            <a:ext cx="1525125" cy="12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3350" y="2451812"/>
            <a:ext cx="1367612" cy="12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/>
          <p:nvPr/>
        </p:nvSpPr>
        <p:spPr>
          <a:xfrm>
            <a:off x="5009825" y="4369925"/>
            <a:ext cx="538800" cy="227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3"/>
          <p:cNvSpPr txBox="1"/>
          <p:nvPr>
            <p:ph idx="2" type="body"/>
          </p:nvPr>
        </p:nvSpPr>
        <p:spPr>
          <a:xfrm>
            <a:off x="4649275" y="243600"/>
            <a:ext cx="4327800" cy="465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robust, online scientific and graphing calculator that is free for students and faculty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Launched an Activity Builder that allows instructors to create an interactive activity or use another instructor’s activity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●"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Features 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Incorporate student feedback and responses, images, graphs, virtual tools and manipulatives such as syringes 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Used for synchronous or asynchronous learning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Instructors can control the pace of the activity and view student responses</a:t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idx="4294967295" type="title"/>
          </p:nvPr>
        </p:nvSpPr>
        <p:spPr>
          <a:xfrm>
            <a:off x="708475" y="439475"/>
            <a:ext cx="73560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A Showcase of Problems in </a:t>
            </a:r>
            <a:endParaRPr b="1" sz="3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Desmos Activity Builder</a:t>
            </a:r>
            <a:endParaRPr b="1" sz="3800"/>
          </a:p>
        </p:txBody>
      </p:sp>
      <p:pic>
        <p:nvPicPr>
          <p:cNvPr id="278" name="Google Shape;278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163" y="1965350"/>
            <a:ext cx="6899674" cy="192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/>
          <p:nvPr>
            <p:ph idx="4294967295" type="title"/>
          </p:nvPr>
        </p:nvSpPr>
        <p:spPr>
          <a:xfrm>
            <a:off x="168550" y="1405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Screenshot from a Desmos Activity -- Faculty Perspective</a:t>
            </a:r>
            <a:endParaRPr sz="2500"/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50" y="691950"/>
            <a:ext cx="8260849" cy="430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/>
          <p:nvPr>
            <p:ph idx="4294967295" type="title"/>
          </p:nvPr>
        </p:nvSpPr>
        <p:spPr>
          <a:xfrm>
            <a:off x="168550" y="1405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Screenshot from a Desmos Activity -- Faculty Perspective</a:t>
            </a:r>
            <a:endParaRPr sz="2200"/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763" y="677275"/>
            <a:ext cx="7040175" cy="4319675"/>
          </a:xfrm>
          <a:prstGeom prst="rect">
            <a:avLst/>
          </a:prstGeom>
          <a:noFill/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Try!</a:t>
            </a:r>
            <a:endParaRPr/>
          </a:p>
        </p:txBody>
      </p:sp>
      <p:sp>
        <p:nvSpPr>
          <p:cNvPr id="296" name="Google Shape;296;p37"/>
          <p:cNvSpPr txBox="1"/>
          <p:nvPr>
            <p:ph idx="1" type="body"/>
          </p:nvPr>
        </p:nvSpPr>
        <p:spPr>
          <a:xfrm>
            <a:off x="5780000" y="3087125"/>
            <a:ext cx="2864400" cy="1669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IV Push Desmos Activity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this activity, students will explore IV push dosages and the rate at which the medication must be given.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"/>
          <p:cNvSpPr txBox="1"/>
          <p:nvPr>
            <p:ph idx="1" type="body"/>
          </p:nvPr>
        </p:nvSpPr>
        <p:spPr>
          <a:xfrm>
            <a:off x="5750300" y="569075"/>
            <a:ext cx="2923800" cy="2368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Safe Dosage Desmos Activity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1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 this activity, students are given an order for a patient and must decide whether or not the order is safe.  They will then need to determine how much of the medication to administer to the patient.  Lastly, a decision must be made about how the medication will be given to the patient. </a:t>
            </a:r>
            <a:endParaRPr sz="1600"/>
          </a:p>
        </p:txBody>
      </p:sp>
      <p:sp>
        <p:nvSpPr>
          <p:cNvPr id="298" name="Google Shape;298;p37"/>
          <p:cNvSpPr txBox="1"/>
          <p:nvPr>
            <p:ph idx="1" type="body"/>
          </p:nvPr>
        </p:nvSpPr>
        <p:spPr>
          <a:xfrm>
            <a:off x="345775" y="1085163"/>
            <a:ext cx="2923800" cy="2368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Showcase Desmos Activity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Click the link above to explore a Desmos activity from the students’ perspective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activity illustrates the the variety of tasks that can be included.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1600" y="938288"/>
            <a:ext cx="1456912" cy="14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9813" y="3138252"/>
            <a:ext cx="1560474" cy="15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32700" y="3758350"/>
            <a:ext cx="1018172" cy="9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5950" y="3758350"/>
            <a:ext cx="1135450" cy="9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Webinars for Additional Information</a:t>
            </a:r>
            <a:endParaRPr/>
          </a:p>
        </p:txBody>
      </p:sp>
      <p:sp>
        <p:nvSpPr>
          <p:cNvPr id="308" name="Google Shape;308;p38"/>
          <p:cNvSpPr txBox="1"/>
          <p:nvPr>
            <p:ph idx="1" type="body"/>
          </p:nvPr>
        </p:nvSpPr>
        <p:spPr>
          <a:xfrm>
            <a:off x="311700" y="1280050"/>
            <a:ext cx="5848500" cy="302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Webinar #1 Recording &amp; Materials</a:t>
            </a:r>
            <a:br>
              <a:rPr lang="en" sz="25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5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  <a:t>June 19, 2019</a:t>
            </a:r>
            <a:br>
              <a:rPr lang="en" sz="25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  <a:t>Teaching Dosage Calculations: Strategies for Narrowing the Theory-Practice Gap</a:t>
            </a:r>
            <a:endParaRPr sz="2000">
              <a:solidFill>
                <a:srgbClr val="20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Webinar #2 Recording &amp; Materials</a:t>
            </a:r>
            <a:br>
              <a:rPr lang="en" sz="25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5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  <a:t>June 10, 2020</a:t>
            </a:r>
            <a:br>
              <a:rPr lang="en" sz="25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  <a:t>Teaching Dosage Calculations Online: Virtual Tools and Open Resources for Creating Engaging Content</a:t>
            </a:r>
            <a:endParaRPr sz="2000">
              <a:solidFill>
                <a:srgbClr val="2028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1225" y="2424899"/>
            <a:ext cx="2712625" cy="84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1225" y="3781025"/>
            <a:ext cx="2567755" cy="4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0350" y="1171898"/>
            <a:ext cx="2294700" cy="9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>
            <p:ph type="title"/>
          </p:nvPr>
        </p:nvSpPr>
        <p:spPr>
          <a:xfrm>
            <a:off x="2500575" y="1705950"/>
            <a:ext cx="42159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Questions?</a:t>
            </a:r>
            <a:endParaRPr sz="6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22" name="Google Shape;322;p40"/>
          <p:cNvSpPr txBox="1"/>
          <p:nvPr>
            <p:ph idx="1" type="body"/>
          </p:nvPr>
        </p:nvSpPr>
        <p:spPr>
          <a:xfrm>
            <a:off x="311700" y="96232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Murphy, G., &amp; Murphy, J. (2019). Applied pediatric math: Bridging the gap between theory and practice for a diverse group of learners. </a:t>
            </a:r>
            <a:r>
              <a:rPr i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Nursing Education Perspectives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" sz="1200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(3), 181-183.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Ozimek, D., Good, L., Watson, G., &amp; Wendel, A. (2019, November).  </a:t>
            </a:r>
            <a:r>
              <a:rPr i="1" lang="en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Building bridges: A collaboration between math and nursing faculty 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[Conference session]</a:t>
            </a:r>
            <a:r>
              <a:rPr i="1" lang="en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American Mathematical Association of Two-Year Colleges (AMATYC) 2019 Conference, Milwaukee, WI.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Ozimek, D., Kelch, B., &amp; Zoellner, J. (in press). </a:t>
            </a:r>
            <a:r>
              <a:rPr i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Math and statistics education for nurses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(Convening Recommendations, No. 1). Austin, TX: The Charles A. Dana Center at The University of Texas at Austin.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15D85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Polya, G. (1945). </a:t>
            </a:r>
            <a:r>
              <a:rPr i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solve it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Princeton University Press, Princeton, NJ. ISBN: 0-691-08097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15D85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Tanner, C.A. (2006). Thinking like a nurse: A research based model of clinical judgment in nursing. </a:t>
            </a:r>
            <a:r>
              <a:rPr i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Nursing Education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45(6) 204-11.  doi: 10.3928/01484834-20060601-04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2467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High Quality Mathematics Education for Nurses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Covening, October 2019</a:t>
            </a:r>
            <a:endParaRPr sz="2600"/>
          </a:p>
        </p:txBody>
      </p:sp>
      <p:sp>
        <p:nvSpPr>
          <p:cNvPr id="99" name="Google Shape;99;p15"/>
          <p:cNvSpPr/>
          <p:nvPr/>
        </p:nvSpPr>
        <p:spPr>
          <a:xfrm>
            <a:off x="220475" y="1368975"/>
            <a:ext cx="2851800" cy="3663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>
            <p:ph idx="4294967295" type="body"/>
          </p:nvPr>
        </p:nvSpPr>
        <p:spPr>
          <a:xfrm>
            <a:off x="386400" y="1394913"/>
            <a:ext cx="2257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Participants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5"/>
          <p:cNvSpPr txBox="1"/>
          <p:nvPr>
            <p:ph idx="4294967295" type="body"/>
          </p:nvPr>
        </p:nvSpPr>
        <p:spPr>
          <a:xfrm>
            <a:off x="145200" y="1760875"/>
            <a:ext cx="1685700" cy="30924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marR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American Mathematical Association of Two-Year Colleges (AMATYC)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Bayer – Crop Science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The American Statistical Association (ASA)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Bill and Melinda Gates Foundation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CGFNS International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The Charles A. Dana Center at the University of Texas at Austin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Delta College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Ferris State University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Mathematical Association of America (MAA)</a:t>
            </a:r>
            <a:endParaRPr b="1" sz="800"/>
          </a:p>
        </p:txBody>
      </p:sp>
      <p:sp>
        <p:nvSpPr>
          <p:cNvPr id="102" name="Google Shape;102;p15"/>
          <p:cNvSpPr/>
          <p:nvPr/>
        </p:nvSpPr>
        <p:spPr>
          <a:xfrm>
            <a:off x="3247725" y="1368975"/>
            <a:ext cx="2656800" cy="3663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idx="4294967295" type="body"/>
          </p:nvPr>
        </p:nvSpPr>
        <p:spPr>
          <a:xfrm>
            <a:off x="3647350" y="1368925"/>
            <a:ext cx="2257200" cy="3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Goals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15"/>
          <p:cNvSpPr txBox="1"/>
          <p:nvPr>
            <p:ph idx="4294967295" type="body"/>
          </p:nvPr>
        </p:nvSpPr>
        <p:spPr>
          <a:xfrm>
            <a:off x="3206525" y="1735275"/>
            <a:ext cx="2760600" cy="32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To work toward realizing the vision that “All students in nursing programs will gain the mathematical and statistical knowledge, skills, and attitudes to promote and provide safe, high-quality health care</a:t>
            </a:r>
            <a:r>
              <a:rPr lang="en" sz="1100">
                <a:solidFill>
                  <a:srgbClr val="000000"/>
                </a:solidFill>
              </a:rPr>
              <a:t>”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Representatives from the nursing, mathematics, statistics, and education communities met to: </a:t>
            </a:r>
            <a:endParaRPr sz="1200">
              <a:solidFill>
                <a:srgbClr val="000000"/>
              </a:solidFill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1. Build connections between our communities.</a:t>
            </a:r>
            <a:endParaRPr sz="1200">
              <a:solidFill>
                <a:srgbClr val="000000"/>
              </a:solidFill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2. Develop a forward-thinking consensus about the quantitative education of nurses.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6071700" y="1368975"/>
            <a:ext cx="2760600" cy="3663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>
            <p:ph idx="4294967295" type="body"/>
          </p:nvPr>
        </p:nvSpPr>
        <p:spPr>
          <a:xfrm>
            <a:off x="6323400" y="1368925"/>
            <a:ext cx="2257200" cy="3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15"/>
          <p:cNvSpPr txBox="1"/>
          <p:nvPr>
            <p:ph idx="4294967295" type="body"/>
          </p:nvPr>
        </p:nvSpPr>
        <p:spPr>
          <a:xfrm>
            <a:off x="6071700" y="1735275"/>
            <a:ext cx="27606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</a:rPr>
              <a:t>The participants constructed recommendations which were then shared with the communities for input. </a:t>
            </a:r>
            <a:r>
              <a:rPr b="1" lang="en" sz="1200">
                <a:solidFill>
                  <a:srgbClr val="000000"/>
                </a:solidFill>
              </a:rPr>
              <a:t>A finalized publication summarizing the convening and recommendations is forthcoming.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The publication presents seven recommendations for dialogue, research, collaboration, and development of resources.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On-going collaboration based on the recommendations is occurring through webinars and presentations.</a:t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108" name="Google Shape;108;p15"/>
          <p:cNvSpPr txBox="1"/>
          <p:nvPr>
            <p:ph idx="4294967295" type="body"/>
          </p:nvPr>
        </p:nvSpPr>
        <p:spPr>
          <a:xfrm>
            <a:off x="1562025" y="1760875"/>
            <a:ext cx="1685700" cy="30924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marR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National Association for Healthcare Quality (NAHQ)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National Council of State Boards of Nursing (NCSBN)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The National League for Nursing (NLN)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The NROC Project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Organization for Associate Degree Nursing (OADN)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Pennsylvania College of Health Sciences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Quality and Safety Education for Nurses (QSEN)</a:t>
            </a:r>
            <a:endParaRPr b="1" sz="800">
              <a:solidFill>
                <a:srgbClr val="000000"/>
              </a:solidFill>
            </a:endParaRPr>
          </a:p>
          <a:p>
            <a:pPr indent="0" lvl="0" marL="0" marR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0000"/>
                </a:solidFill>
              </a:rPr>
              <a:t>The University of Miami</a:t>
            </a:r>
            <a:endParaRPr b="1"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234150" y="930075"/>
            <a:ext cx="4045200" cy="382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Recommendation 4: </a:t>
            </a:r>
            <a:r>
              <a:rPr b="1" i="1" lang="en" sz="2200"/>
              <a:t>Integrate</a:t>
            </a:r>
            <a:r>
              <a:rPr lang="en" sz="2200"/>
              <a:t> learning experiences throughout the nursing curriculum that provide learners an opportunity to develop sound quantitative reasoning, data reasoning, and clinical judgment.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 txBox="1"/>
          <p:nvPr>
            <p:ph idx="2" type="body"/>
          </p:nvPr>
        </p:nvSpPr>
        <p:spPr>
          <a:xfrm>
            <a:off x="4890725" y="229900"/>
            <a:ext cx="3856200" cy="461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It is important to reject a “once-and-done” mentality with respect to quantitative education in the nursing curriculum. Simply passing a mathematics or statistics course is not sufficient; rather, quantitative learning occurs with experiences </a:t>
            </a:r>
            <a:r>
              <a:rPr b="1" lang="en" sz="1400">
                <a:solidFill>
                  <a:srgbClr val="FFFFFF"/>
                </a:solidFill>
              </a:rPr>
              <a:t>throughout the curriculum</a:t>
            </a:r>
            <a:r>
              <a:rPr lang="en" sz="1400">
                <a:solidFill>
                  <a:srgbClr val="FFFFFF"/>
                </a:solidFill>
              </a:rPr>
              <a:t>.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Students should be provided with experiences (e.g., simulations, case studies, clinical-based activities) that go beyond simply obtaining a numerical solution. Instead, students should be prompted to </a:t>
            </a:r>
            <a:r>
              <a:rPr b="1" lang="en" sz="1400">
                <a:solidFill>
                  <a:srgbClr val="FFFFFF"/>
                </a:solidFill>
              </a:rPr>
              <a:t>notice, interpret, operate with, and reflect </a:t>
            </a:r>
            <a:r>
              <a:rPr lang="en" sz="1400">
                <a:solidFill>
                  <a:srgbClr val="FFFFFF"/>
                </a:solidFill>
              </a:rPr>
              <a:t>upon quantitative information within complex and authentic clinical environments.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7"/>
          <p:cNvGrpSpPr/>
          <p:nvPr/>
        </p:nvGrpSpPr>
        <p:grpSpPr>
          <a:xfrm>
            <a:off x="4931696" y="1078341"/>
            <a:ext cx="3900560" cy="3870743"/>
            <a:chOff x="431925" y="1304875"/>
            <a:chExt cx="4278337" cy="3838500"/>
          </a:xfrm>
        </p:grpSpPr>
        <p:sp>
          <p:nvSpPr>
            <p:cNvPr id="120" name="Google Shape;120;p17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431962" y="1304875"/>
              <a:ext cx="4278300" cy="38385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Shared Perspective</a:t>
            </a:r>
            <a:endParaRPr/>
          </a:p>
        </p:txBody>
      </p:sp>
      <p:grpSp>
        <p:nvGrpSpPr>
          <p:cNvPr id="123" name="Google Shape;123;p17"/>
          <p:cNvGrpSpPr/>
          <p:nvPr/>
        </p:nvGrpSpPr>
        <p:grpSpPr>
          <a:xfrm>
            <a:off x="419442" y="1304903"/>
            <a:ext cx="3900549" cy="3654523"/>
            <a:chOff x="431925" y="1304875"/>
            <a:chExt cx="4278325" cy="3416400"/>
          </a:xfrm>
        </p:grpSpPr>
        <p:sp>
          <p:nvSpPr>
            <p:cNvPr id="124" name="Google Shape;124;p17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431950" y="1304875"/>
              <a:ext cx="42783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7"/>
          <p:cNvSpPr txBox="1"/>
          <p:nvPr>
            <p:ph idx="4294967295" type="body"/>
          </p:nvPr>
        </p:nvSpPr>
        <p:spPr>
          <a:xfrm>
            <a:off x="419450" y="1069325"/>
            <a:ext cx="3912900" cy="806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Mathematical Problem Solving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(Poyla, 1945)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17"/>
          <p:cNvSpPr txBox="1"/>
          <p:nvPr>
            <p:ph idx="4294967295" type="body"/>
          </p:nvPr>
        </p:nvSpPr>
        <p:spPr>
          <a:xfrm>
            <a:off x="447025" y="1853413"/>
            <a:ext cx="3845400" cy="25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495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 the problem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unknown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data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Devising a Plan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the connections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you seen this before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Carrying out the Plan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the solution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each step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Examine the solution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the result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in the future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8" name="Google Shape;128;p17"/>
          <p:cNvSpPr txBox="1"/>
          <p:nvPr>
            <p:ph idx="4294967295" type="body"/>
          </p:nvPr>
        </p:nvSpPr>
        <p:spPr>
          <a:xfrm>
            <a:off x="4931750" y="1069375"/>
            <a:ext cx="3900600" cy="806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Clinical Judgment Model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(Tanner, 2006)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4931750" y="1741625"/>
            <a:ext cx="3654300" cy="3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495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Notice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Focused assessment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Information seeking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Recognize deviations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Interpret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Make sense of the data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Set priorities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Respond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Complete the interventions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 skillful (think in action)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Reflect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Self analysis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Note the outcomes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Re-use or improve for the future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269600" y="2079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Initial Approach to Dosage Calculation Tasks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6988500" y="4740375"/>
            <a:ext cx="21555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(Ozimek et al., 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699" y="882775"/>
            <a:ext cx="6801926" cy="38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269600" y="2079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Updated Approach Following Collaboration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6988500" y="4740375"/>
            <a:ext cx="21555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(Ozimek et al., 2019)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450" y="886950"/>
            <a:ext cx="6794589" cy="385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/>
          <p:nvPr/>
        </p:nvSpPr>
        <p:spPr>
          <a:xfrm rot="9419076">
            <a:off x="4521012" y="969854"/>
            <a:ext cx="431226" cy="1195041"/>
          </a:xfrm>
          <a:prstGeom prst="upArrow">
            <a:avLst>
              <a:gd fmla="val 50000" name="adj1"/>
              <a:gd fmla="val 83320" name="adj2"/>
            </a:avLst>
          </a:pr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Online </a:t>
            </a:r>
            <a:r>
              <a:rPr lang="en"/>
              <a:t>Resources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311700" y="1017800"/>
            <a:ext cx="4454400" cy="1970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Dosagemath.com</a:t>
            </a:r>
            <a:br>
              <a:rPr lang="en" sz="4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  <a:t>Graphics, animations, adjustable dosage tools, applets, Desmos activities </a:t>
            </a:r>
            <a:endParaRPr sz="1800">
              <a:solidFill>
                <a:srgbClr val="20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WikiDoc</a:t>
            </a:r>
            <a:br>
              <a:rPr lang="en" sz="18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20285B"/>
                </a:solidFill>
                <a:latin typeface="Calibri"/>
                <a:ea typeface="Calibri"/>
                <a:cs typeface="Calibri"/>
                <a:sym typeface="Calibri"/>
              </a:rPr>
              <a:t>Medication labels, graphics, additional context for creating tasks</a:t>
            </a:r>
            <a:endParaRPr sz="1300">
              <a:solidFill>
                <a:srgbClr val="2028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5373900" y="1017800"/>
            <a:ext cx="3458400" cy="3406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teacher.desmos.com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Desmos Activities Information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Getting Started with Desmos Activities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27500" y="3138000"/>
            <a:ext cx="1175554" cy="11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72888" y="3138000"/>
            <a:ext cx="1310950" cy="11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70775" y="3071025"/>
            <a:ext cx="1615351" cy="20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5825" y="3087338"/>
            <a:ext cx="1854504" cy="20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50" y="211725"/>
            <a:ext cx="4336200" cy="47200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850" y="542775"/>
            <a:ext cx="4596524" cy="40579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