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5" r:id="rId5"/>
    <p:sldId id="271" r:id="rId6"/>
    <p:sldId id="267" r:id="rId7"/>
    <p:sldId id="266" r:id="rId8"/>
    <p:sldId id="262" r:id="rId9"/>
    <p:sldId id="273" r:id="rId10"/>
    <p:sldId id="269" r:id="rId11"/>
    <p:sldId id="274" r:id="rId12"/>
    <p:sldId id="275" r:id="rId13"/>
    <p:sldId id="270" r:id="rId14"/>
    <p:sldId id="272" r:id="rId15"/>
    <p:sldId id="264" r:id="rId16"/>
    <p:sldId id="268" r:id="rId17"/>
    <p:sldId id="26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4" d="100"/>
          <a:sy n="64" d="100"/>
        </p:scale>
        <p:origin x="32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6D7-EA67-4CD7-9045-59B09911551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B86B-2725-42B4-B900-4E506E754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12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6D7-EA67-4CD7-9045-59B09911551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B86B-2725-42B4-B900-4E506E754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60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6D7-EA67-4CD7-9045-59B09911551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B86B-2725-42B4-B900-4E506E754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31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6D7-EA67-4CD7-9045-59B09911551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B86B-2725-42B4-B900-4E506E754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61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6D7-EA67-4CD7-9045-59B09911551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B86B-2725-42B4-B900-4E506E754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49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6D7-EA67-4CD7-9045-59B09911551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B86B-2725-42B4-B900-4E506E754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47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6D7-EA67-4CD7-9045-59B09911551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B86B-2725-42B4-B900-4E506E754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10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6D7-EA67-4CD7-9045-59B09911551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B86B-2725-42B4-B900-4E506E754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15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6D7-EA67-4CD7-9045-59B09911551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B86B-2725-42B4-B900-4E506E754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0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6D7-EA67-4CD7-9045-59B09911551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39AB86B-2725-42B4-B900-4E506E754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6D7-EA67-4CD7-9045-59B09911551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B86B-2725-42B4-B900-4E506E754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58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6D7-EA67-4CD7-9045-59B09911551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B86B-2725-42B4-B900-4E506E754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3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6D7-EA67-4CD7-9045-59B09911551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B86B-2725-42B4-B900-4E506E754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6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6D7-EA67-4CD7-9045-59B09911551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B86B-2725-42B4-B900-4E506E754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6D7-EA67-4CD7-9045-59B09911551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B86B-2725-42B4-B900-4E506E754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89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6D7-EA67-4CD7-9045-59B09911551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B86B-2725-42B4-B900-4E506E754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65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6D7-EA67-4CD7-9045-59B09911551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B86B-2725-42B4-B900-4E506E754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3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88466D7-EA67-4CD7-9045-59B09911551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39AB86B-2725-42B4-B900-4E506E754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30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smos.com/calculator/qs4xxdb0xi" TargetMode="External"/><Relationship Id="rId2" Type="http://schemas.openxmlformats.org/officeDocument/2006/relationships/hyperlink" Target="https://www.desmos.com/calculator/7xv3pptube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intmath.com/series-binomial-theorem/binomial-series-interactive.php" TargetMode="External"/><Relationship Id="rId4" Type="http://schemas.openxmlformats.org/officeDocument/2006/relationships/hyperlink" Target="https://www.intmath.com/series-expansion/taylor-maclaurin-series-interactive.php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ath.tamu.edu/~tkiffe/calc3/cross_section2/square.html" TargetMode="External"/><Relationship Id="rId3" Type="http://schemas.openxmlformats.org/officeDocument/2006/relationships/hyperlink" Target="https://www.geogebra.org/m/fy3c4pyf" TargetMode="External"/><Relationship Id="rId7" Type="http://schemas.openxmlformats.org/officeDocument/2006/relationships/hyperlink" Target="https://c3d.libretexts.org/CalcPlot3D/index.html?type=volrev;volrev=x;visible=true;alpha=-1;view=0;top2d=sqrt(x);bot2d=x%5e3;umin=0;umax=1;axisvar=y;axisval=0;revsliderval=41;grid=15,40;polarform=t;polartop=2;polarbottom=0;polarmin=%CF%80/4;polarmax=3%CF%80/4&amp;type=window;hsrmode=0;nomidpts=true;anaglyph=-1;center=5,3,10;focus=0,0,0,1;up=0,2,0;transparent=false;alpha=140;twoviews=false;unlinkviews=false;axisextension=0.7;xaxislabel=x;yaxislabel=y;zaxislabel=z;edgeson=true;faceson=true;showbox=true;showaxes=true;showticks=true;perspective=true;centerxpercent=0.5;centerypercent=0.5;rotationsteps=30;autospin=true;xygrid=false;yzgrid=false;xzgrid=false;gridsonbox=true;gridplanes=false;gridcolor=rgb(128,128,128);xmin=-2;xmax=2;ymin=-2;ymax=2;zmin=-2;zmax=2;xscale=1;yscale=1;zscale=1;zcmin=-4;zcmax=4;zoom=1.157333;xscalefactor=1;yscalefactor=1;zscalefactor=1" TargetMode="External"/><Relationship Id="rId2" Type="http://schemas.openxmlformats.org/officeDocument/2006/relationships/hyperlink" Target="https://www.geogebra.org/m/mzWq2Cet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3d.libretexts.org/CalcPlot3D/index.html?type=volrev;volrev=x;visible=true;alpha=-1;view=0;top2d=sqrt(x);bot2d=x%5e3;umin=0;umax=1;axisvar=y;axisval=0;revsliderval=0;grid=15,40;polarform=t;polartop=2;polarbottom=0;polarmin=%CF%80/4;polarmax=3%CF%80/4&amp;type=window;hsrmode=3;nomidpts=true;anaglyph=-1;center=5,3,10,1;focus=0,0,0,1;up=0,2,0,1;transparent=false;alpha=140;twoviews=false;unlinkviews=false;axisextension=0.7;xaxislabel=x;yaxislabel=y;zaxislabel=z;edgeson=true;faceson=true;showbox=true;showaxes=true;showticks=true;perspective=true;centerxpercent=0.5;centerypercent=0.5;rotationsteps=30;autospin=true;xygrid=false;yzgrid=false;xzgrid=false;gridsonbox=true;gridplanes=false;gridcolor=rgb(128,128,128);xmin=-2;xmax=2;ymin=-2;ymax=2;zmin=-2;zmax=2;xscale=1;yscale=1;zscale=1;zcmin=-4;zcmax=4;zoom=1.157333;xscalefactor=1;yscalefactor=1;zscalefactor=1" TargetMode="External"/><Relationship Id="rId5" Type="http://schemas.openxmlformats.org/officeDocument/2006/relationships/hyperlink" Target="https://c3d.libretexts.org/CalcPlot3D/index.html?type=volrev;volrev=x;visible=true;alpha=-1;view=0;top2d=sqrt(x);bot2d=x%5e3;umin=0;umax=1;axisvar=y;axisval=0;revsliderval=41;grid=15,40;polarform=t;polartop=2;polarbottom=0;polarmin=%CF%80/4;polarmax=3%CF%80/4&amp;type=window;hsrmode=3;nomidpts=true;anaglyph=-1;center=5,3,10;focus=0,0,0,1;up=0,2,0;transparent=false;alpha=140;twoviews=false;unlinkviews=false;axisextension=0.7;xaxislabel=x;yaxislabel=y;zaxislabel=z;edgeson=true;faceson=true;showbox=true;showaxes=true;showticks=true;perspective=true;centerxpercent=0.5;centerypercent=0.5;rotationsteps=30;autospin=true;xygrid=false;yzgrid=false;xzgrid=false;gridsonbox=true;gridplanes=false;gridcolor=rgb(128,128,128);xmin=-2;xmax=2;ymin=-2;ymax=2;zmin=-2;zmax=2;xscale=1;yscale=1;zscale=1;zcmin=-4;zcmax=4;zoom=1.157333;xscalefactor=1;yscalefactor=1;zscalefactor=1" TargetMode="External"/><Relationship Id="rId4" Type="http://schemas.openxmlformats.org/officeDocument/2006/relationships/hyperlink" Target="https://www.geogebra.org/m/SWBXZQxR" TargetMode="External"/><Relationship Id="rId9" Type="http://schemas.openxmlformats.org/officeDocument/2006/relationships/hyperlink" Target="https://www.geogebra.org/m/XArpgR3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sims/html/masses-and-springs/latest/masses-and-springs_en.html" TargetMode="External"/><Relationship Id="rId2" Type="http://schemas.openxmlformats.org/officeDocument/2006/relationships/hyperlink" Target="https://phet.colorado.edu/en/simulation/balancing-act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mathsisfun.com/geometry/ellipse.html" TargetMode="External"/><Relationship Id="rId5" Type="http://schemas.openxmlformats.org/officeDocument/2006/relationships/hyperlink" Target="https://www.mathsisfun.com/geometry/parabola.html" TargetMode="External"/><Relationship Id="rId4" Type="http://schemas.openxmlformats.org/officeDocument/2006/relationships/hyperlink" Target="https://www.mathsisfun.com/geometry/hyperbola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ebra.org/m/QPE4PaDZ" TargetMode="External"/><Relationship Id="rId2" Type="http://schemas.openxmlformats.org/officeDocument/2006/relationships/hyperlink" Target="https://phet.colorado.edu/sims/html/vector-addition/latest/vector-addition_en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maa.org/press/periodicals/loci/resources/calcplot3d-an-exploration-environment-for-multivariable-calculus-overview" TargetMode="External"/><Relationship Id="rId5" Type="http://schemas.openxmlformats.org/officeDocument/2006/relationships/hyperlink" Target="https://c3d.libretexts.org/CalcPlot3D/index.html" TargetMode="External"/><Relationship Id="rId4" Type="http://schemas.openxmlformats.org/officeDocument/2006/relationships/hyperlink" Target="https://www.wolframalpha.com/input/?i=plot+a+vector+field&amp;assumption=%7B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tmath.com/vectors/3d-grapher.php" TargetMode="External"/><Relationship Id="rId3" Type="http://schemas.openxmlformats.org/officeDocument/2006/relationships/hyperlink" Target="https://c3d.libretexts.org/CalcPlot3D/index.html" TargetMode="External"/><Relationship Id="rId7" Type="http://schemas.openxmlformats.org/officeDocument/2006/relationships/hyperlink" Target="https://www.manipulativecalculus.com/" TargetMode="External"/><Relationship Id="rId2" Type="http://schemas.openxmlformats.org/officeDocument/2006/relationships/hyperlink" Target="https://sites.monroecc.edu/multivariablecalculus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wolframalpha.com/input/?i=3d+plot" TargetMode="External"/><Relationship Id="rId5" Type="http://schemas.openxmlformats.org/officeDocument/2006/relationships/hyperlink" Target="https://www.geogebra.org/3d?lang=en" TargetMode="External"/><Relationship Id="rId4" Type="http://schemas.openxmlformats.org/officeDocument/2006/relationships/hyperlink" Target="https://www.monroecc.edu/faculty/paulseeburger/calcnsf/CalcPlot3D/CalcPlot3D-Help/section-1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lfinder.com/3dmodels/calculus+manipulatives/" TargetMode="External"/><Relationship Id="rId2" Type="http://schemas.openxmlformats.org/officeDocument/2006/relationships/hyperlink" Target="https://graspthemath.wordpress.com/integral-calculus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geogebra.org/m/YpqytNph" TargetMode="External"/><Relationship Id="rId5" Type="http://schemas.openxmlformats.org/officeDocument/2006/relationships/hyperlink" Target="https://www.whitman.edu/mathematics/calculus_online/section09.03.html" TargetMode="External"/><Relationship Id="rId4" Type="http://schemas.openxmlformats.org/officeDocument/2006/relationships/hyperlink" Target="http://archives.math.utk.edu/visual.calculus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math.com/" TargetMode="External"/><Relationship Id="rId2" Type="http://schemas.openxmlformats.org/officeDocument/2006/relationships/hyperlink" Target="https://www.ct4me.net/math_manipulatives_2.htm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73/pnas.1821936116" TargetMode="External"/><Relationship Id="rId7" Type="http://schemas.openxmlformats.org/officeDocument/2006/relationships/hyperlink" Target="https://psycnet.apa.org/doi/10.1037/edu0000077" TargetMode="External"/><Relationship Id="rId2" Type="http://schemas.openxmlformats.org/officeDocument/2006/relationships/hyperlink" Target="https://peer.asee.org/a-systematic-review-of-models-for-calculus-course-innovatio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matyc.org/page/EducatorVol9Num3" TargetMode="External"/><Relationship Id="rId5" Type="http://schemas.openxmlformats.org/officeDocument/2006/relationships/hyperlink" Target="https://amatyc.org/page/EducatorVol8Num3" TargetMode="External"/><Relationship Id="rId4" Type="http://schemas.openxmlformats.org/officeDocument/2006/relationships/hyperlink" Target="https://peer.asee.org/getting-your-hands-dirty-in-integral-calculu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onroecc.edu/faculty/paulseeburger/calcnsf/CalcPlot3D/?type=z;z=4x-xy+2y%5e2;visible=true;umin=-20;umax=60;vmin=-10;vmax=10;grid=30;format=normal;alpha=-1;constcol=rgb(255,0,0);view=0;contourcolor=rgb(153,0,255);fixdomain=false;contourplot=true;showcontourplot=true;firstvalue=-12;stepsize=6;numlevels=40;list=-12,-6,0,6,12,18,24,30,36,42,48,54,60,66,72,78,84,90,96,102,108,114,120,126,132,138,144,150,156,162,168,174,180,186,192,198,204,210,216,222;xnum=46;ynum=46;show2d=false;hidesurface=false;hidelabels=false;showprojections=false;surfacecontours=true;projectioncolor=rgba(51,153,0,1);showxygrid=false;showxygridonbox=false&amp;type=point;point=(-2,3,16);visible=true;color=rgb(255,255,0);size=11.5&amp;type=window;hsrmode=3;nomidpts=true;anaglyph=-1;center=15.014198581278361,13.908860059680558,299.30104819863516,1;focus=0,0,0,1;up=-0.04331365853058506,0.9980828968679994,-0.04420925202124981,1;transparent=true;alpha=140;twoviews=false;unlinkviews=false;axisextension=0.7;xaxislabel=x;yaxislabel=y;zaxislabel=z;edgeson=false;faceson=true;showbox=true;showaxes=true;showticks=true;perspective=true;centerxpercent=0.5;centerypercent=0.5;rotationsteps=30;autospin=true;xygrid=false;yzgrid=false;xzgrid=false;gridsonbox=false;gridplanes=false;gridcolor=rgb(128,128,128);xmin=-20;xmax=60;ymin=-10;ymax=10;zmin=-4;zmax=50;xscale=20;yscale=5;zscale=10;zcmin=-70;zcmax=75;zoom=0.0332;xscalefactor=1;yscalefactor=5;zscalefactor=1" TargetMode="External"/><Relationship Id="rId3" Type="http://schemas.openxmlformats.org/officeDocument/2006/relationships/hyperlink" Target="https://c3d.libretexts.org/CalcPlot3D/index.html?type=volrev;volrev=x;visible=true;alpha=-1;view=0;top2d=sqrt(x);bot2d=x%5e3;umin=0;umax=1;axisvar=y;axisval=0;revsliderval=0;grid=15,40;polarform=t;polartop=2;polarbottom=0;polarmin=%CF%80/4;polarmax=3%CF%80/4&amp;type=window;hsrmode=3;nomidpts=true;anaglyph=-1;center=5,3,10,1;focus=0,0,0,1;up=0,2,0,1;transparent=false;alpha=140;twoviews=false;unlinkviews=false;axisextension=0.7;xaxislabel=x;yaxislabel=y;zaxislabel=z;edgeson=true;faceson=true;showbox=true;showaxes=true;showticks=true;perspective=true;centerxpercent=0.5;centerypercent=0.5;rotationsteps=30;autospin=true;xygrid=false;yzgrid=false;xzgrid=false;gridsonbox=true;gridplanes=false;gridcolor=rgb(128,128,128);xmin=-2;xmax=2;ymin=-2;ymax=2;zmin=-2;zmax=2;xscale=1;yscale=1;zscale=1;zcmin=-4;zcmax=4;zoom=1.157333;xscalefactor=1;yscalefactor=1;zscalefactor=1" TargetMode="External"/><Relationship Id="rId7" Type="http://schemas.openxmlformats.org/officeDocument/2006/relationships/hyperlink" Target="https://c3d.libretexts.org/CalcPlot3D/index.html?type=vector;vector=%3C-1,1,1%3E;visible=false;color=rgb(0,0,0);size=2;initialpt=(0,0,0)&amp;type=z;z=x%5e2+y%5e2-6x+2y;visible=true;umin=-8;umax=8;vmin=-8;vmax=8;grid=30;format=normal;alpha=187;constcol=rgb(255,0,0);view=0;contourcolor=rgb(255,0,0);fixdomain=false;contourplot=true;showcontourplot=true;firstvalue=1;stepsize=0.5;numlevels=11;list=1,1.5,2,2.5,3,3.5,4,4.5,5,5.5,6;xnum=46;ynum=46;show2d=false;hidesurface=false;hidelabels=false;showprojections=true;surfacecontours=true;projectioncolor=rgba(51,153,0,1);showxygrid=false;showxygridonbox=false;showconstraint=false&amp;type=window;hsrmode=3;nomidpts=true;anaglyph=-1;center=32.945564141853275,19.021130325903066,12.360679774997898,1;focus=0,0,0,1;up=0,0,2,1;transparent=true;alpha=140;twoviews=false;unlinkviews=false;axisextension=0.7;xaxislabel=x;yaxislabel=y;zaxislabel=z;edgeson=false;faceson=true;showbox=true;showaxes=true;showticks=true;perspective=true;centerxpercent=0.5;centerypercent=0.5;rotationsteps=30;autospin=true;xygrid=false;yzgrid=false;xzgrid=false;gridsonbox=false;gridplanes=false;gridcolor=rgb(128,128,128);xmin=-8;xmax=8;ymin=-8;ymax=8;zmin=-8;zmax=8;xscale=4;yscale=4;zscale=4;zcmin=-12;zcmax=12;zoom=0.146333;xscalefactor=1;yscalefactor=1;zscalefactor=1" TargetMode="External"/><Relationship Id="rId2" Type="http://schemas.openxmlformats.org/officeDocument/2006/relationships/hyperlink" Target="https://c3d.libretexts.org/CalcPlot3D/index.html?type=volrev;volrev=x;visible=true;alpha=-1;view=0;top2d=sqrt(x);bot2d=x%5e3;umin=0;umax=1;axisvar=y;axisval=0;revsliderval=41;grid=15,40;polarform=t;polartop=2;polarbottom=0;polarmin=%CF%80/4;polarmax=3%CF%80/4&amp;type=window;hsrmode=3;nomidpts=true;anaglyph=-1;center=5,3,10;focus=0,0,0,1;up=0,2,0;transparent=false;alpha=140;twoviews=false;unlinkviews=false;axisextension=0.7;xaxislabel=x;yaxislabel=y;zaxislabel=z;edgeson=true;faceson=true;showbox=true;showaxes=true;showticks=true;perspective=true;centerxpercent=0.5;centerypercent=0.5;rotationsteps=30;autospin=true;xygrid=false;yzgrid=false;xzgrid=false;gridsonbox=true;gridplanes=false;gridcolor=rgb(128,128,128);xmin=-2;xmax=2;ymin=-2;ymax=2;zmin=-2;zmax=2;xscale=1;yscale=1;zscale=1;zcmin=-4;zcmax=4;zoom=1.157333;xscalefactor=1;yscalefactor=1;zscalefactor=1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3d.libretexts.org/CalcPlot3D/index.html?type=implicit;equation=x%5e2/4+y%5e2/16~z%5e2/9;cubes=16;visible=true;fixdomain=false;xmin=-10;xmax=10;ymin=-10;ymax=10;zmin=-10;zmax=10;alpha=127;view=0;format=reversed;constcol=rgb(255,0,0)&amp;type=implicit;equation=x+2y-3z~5;cubes=16;visible=true;fixdomain=false;xmin=-10;xmax=10;ymin=-10;ymax=10;zmin=-10;zmax=10;alpha=98;view=0;format=normal;constcol=rgb(255,0,0)&amp;type=window;hsrmode=3;nomidpts=true;anaglyph=-1;center=-5.436321676037811,8.381823738976795,0.4375356481035546,1;focus=0,0,0,1;up=0.06867063530705499,-0.007537103689189625,0.9976109140915129,1;transparent=false;alpha=140;twoviews=false;unlinkviews=false;axisextension=0.7;xaxislabel=x;yaxislabel=y;zaxislabel=z;edgeson=true;faceson=true;showbox=true;showaxes=true;showticks=true;perspective=true;centerxpercent=0.5;centerypercent=0.5;rotationsteps=30;autospin=true;xygrid=false;yzgrid=false;xzgrid=false;gridsonbox=true;gridplanes=false;gridcolor=rgb(128,128,128);xmin=-10;xmax=10;ymin=-10;ymax=10;zmin=-10;zmax=10;xscale=5;yscale=5;zscale=5;zcmin=-8;zcmax=8;zoom=0.117067;xscalefactor=1;yscalefactor=1;zscalefactor=1" TargetMode="External"/><Relationship Id="rId5" Type="http://schemas.openxmlformats.org/officeDocument/2006/relationships/hyperlink" Target="https://c3d.libretexts.org/CalcPlot3D/index.html?type=y;y=5sin(x);visible=true;umin=-10;umax=10;vmin=-10;vmax=10;grid=60;format=normal;alpha=-1;constcol=rgb(255,0,0);view=0;contourcolor=red;fixdomain=false&amp;type=window;hsrmode=3;nomidpts=true;anaglyph=-1;center=4.003513255182879,8.384184835159202,3.6982869366042834,1;focus=0,0,0,1;up=-0.21117206331337082,-0.30830921508937653,0.9275515013016505,1;transparent=false;alpha=140;twoviews=false;unlinkviews=false;axisextension=0.7;xaxislabel=x;yaxislabel=y;zaxislabel=z;edgeson=true;faceson=true;showbox=true;showaxes=true;showticks=true;perspective=true;centerxpercent=0.5;centerypercent=0.5;rotationsteps=30;autospin=true;xygrid=false;yzgrid=false;xzgrid=false;gridsonbox=true;gridplanes=false;gridcolor=rgb(128,128,128);xmin=-10;xmax=10;ymin=-10;ymax=10;zmin=-10;zmax=10;xscale=5;yscale=5;zscale=5;zcmin=-8;zcmax=8;zoom=0.117067;xscalefactor=1;yscalefactor=1;zscalefactor=1" TargetMode="External"/><Relationship Id="rId4" Type="http://schemas.openxmlformats.org/officeDocument/2006/relationships/hyperlink" Target="https://c3d.libretexts.org/CalcPlot3D/index.html?type=volrev;volrev=x;visible=true;alpha=-1;view=0;top2d=sqrt(x);bot2d=x%5e3;umin=0;umax=1;axisvar=y;axisval=0;revsliderval=41;grid=15,40;polarform=t;polartop=2;polarbottom=0;polarmin=%CF%80/4;polarmax=3%CF%80/4&amp;type=window;hsrmode=0;nomidpts=true;anaglyph=-1;center=5,3,10;focus=0,0,0,1;up=0,2,0;transparent=false;alpha=140;twoviews=false;unlinkviews=false;axisextension=0.7;xaxislabel=x;yaxislabel=y;zaxislabel=z;edgeson=true;faceson=true;showbox=true;showaxes=true;showticks=true;perspective=true;centerxpercent=0.5;centerypercent=0.5;rotationsteps=30;autospin=true;xygrid=false;yzgrid=false;xzgrid=false;gridsonbox=true;gridplanes=false;gridcolor=rgb(128,128,128);xmin=-2;xmax=2;ymin=-2;ymax=2;zmin=-2;zmax=2;xscale=1;yscale=1;zscale=1;zcmin=-4;zcmax=4;zoom=1.157333;xscalefactor=1;yscalefactor=1;zscalefactor=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tcconline.net/greenl/java/index.html#Calculus" TargetMode="External"/><Relationship Id="rId2" Type="http://schemas.openxmlformats.org/officeDocument/2006/relationships/hyperlink" Target="https://support.google.com/chrome/thread/12954250?hl=en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intmath.com/applications-differentiation/4-related-rates.php" TargetMode="External"/><Relationship Id="rId5" Type="http://schemas.openxmlformats.org/officeDocument/2006/relationships/hyperlink" Target="https://phet.colorado.edu/sims/cheerpj/moving-man/latest/moving-man.html?simulation=moving-man" TargetMode="External"/><Relationship Id="rId4" Type="http://schemas.openxmlformats.org/officeDocument/2006/relationships/hyperlink" Target="https://phet.colorado.edu/sims/calculus-grapher/calculus-grapher_en.html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athsisfun.com/geometry/hyperbola.html" TargetMode="External"/><Relationship Id="rId3" Type="http://schemas.openxmlformats.org/officeDocument/2006/relationships/hyperlink" Target="https://www.desmos.com/calculator/gq1ihclboa" TargetMode="External"/><Relationship Id="rId7" Type="http://schemas.openxmlformats.org/officeDocument/2006/relationships/hyperlink" Target="https://www.desmos.com/calculator/o5hhwclpzb" TargetMode="External"/><Relationship Id="rId2" Type="http://schemas.openxmlformats.org/officeDocument/2006/relationships/hyperlink" Target="https://www.desmos.com/calculator/s0gswsulii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desmos.com/calculator/ocu0b7edek" TargetMode="External"/><Relationship Id="rId5" Type="http://schemas.openxmlformats.org/officeDocument/2006/relationships/hyperlink" Target="https://www.desmos.com/calculator/ciue5lypci" TargetMode="External"/><Relationship Id="rId10" Type="http://schemas.openxmlformats.org/officeDocument/2006/relationships/hyperlink" Target="https://www.mathsisfun.com/geometry/ellipse.html" TargetMode="External"/><Relationship Id="rId4" Type="http://schemas.openxmlformats.org/officeDocument/2006/relationships/hyperlink" Target="https://www.desmos.com/calculator/1svjnsi7rf" TargetMode="External"/><Relationship Id="rId9" Type="http://schemas.openxmlformats.org/officeDocument/2006/relationships/hyperlink" Target="https://www.mathsisfun.com/geometry/parabola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0A6AD-A25C-4CD5-8AF8-D2B5D89049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1" y="723244"/>
            <a:ext cx="8574622" cy="261619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Calculus Models—</a:t>
            </a:r>
            <a:r>
              <a:rPr lang="en-US" sz="4400" dirty="0"/>
              <a:t>Wedding Bells, Nerf Guns, &amp; Duct Tape, oh my!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821AAD-376B-4D18-9055-FF9D095E38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377" y="4036930"/>
            <a:ext cx="6987645" cy="1388534"/>
          </a:xfrm>
        </p:spPr>
        <p:txBody>
          <a:bodyPr/>
          <a:lstStyle/>
          <a:p>
            <a:r>
              <a:rPr lang="en-US" dirty="0"/>
              <a:t>Johanna M Debrecht</a:t>
            </a:r>
          </a:p>
          <a:p>
            <a:r>
              <a:rPr lang="en-US" dirty="0"/>
              <a:t>Red Rocks Community College, Lakewood, CO</a:t>
            </a:r>
          </a:p>
          <a:p>
            <a:r>
              <a:rPr lang="en-US" dirty="0"/>
              <a:t>Northern Virginia Community College, Sterling, VA</a:t>
            </a:r>
          </a:p>
        </p:txBody>
      </p:sp>
    </p:spTree>
    <p:extLst>
      <p:ext uri="{BB962C8B-B14F-4D97-AF65-F5344CB8AC3E}">
        <p14:creationId xmlns:p14="http://schemas.microsoft.com/office/powerpoint/2010/main" val="677869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374EF-D143-4930-BC81-B94FB5BAA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610" y="183887"/>
            <a:ext cx="10018713" cy="800088"/>
          </a:xfrm>
        </p:spPr>
        <p:txBody>
          <a:bodyPr/>
          <a:lstStyle/>
          <a:p>
            <a:r>
              <a:rPr lang="en-US" dirty="0"/>
              <a:t>Virtual Resources – Calculus 2 p.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89635-7561-4F21-8723-DC7621757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4312" y="983975"/>
            <a:ext cx="5224601" cy="485029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Sequences and Series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Plot Sequences: </a:t>
            </a:r>
            <a:r>
              <a:rPr lang="en-US" sz="1400" dirty="0">
                <a:hlinkClick r:id="rId2"/>
              </a:rPr>
              <a:t>https://www.desmos.com/calculator/7xv3pptube</a:t>
            </a:r>
            <a:r>
              <a:rPr lang="en-US" sz="1400" dirty="0"/>
              <a:t>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Plot Sequence of Partial Sums: </a:t>
            </a:r>
            <a:r>
              <a:rPr lang="en-US" sz="1400" dirty="0">
                <a:hlinkClick r:id="rId3"/>
              </a:rPr>
              <a:t>https://www.desmos.com/calculator/qs4xxdb0xi</a:t>
            </a:r>
            <a:r>
              <a:rPr lang="en-US" sz="1400" dirty="0"/>
              <a:t>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2B2E04-E490-4B55-A271-21539D696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07966" y="983974"/>
            <a:ext cx="5299111" cy="48502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Taylor and Maclaurin Series interactive applet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hlinkClick r:id="rId4"/>
              </a:rPr>
              <a:t>https://www.intmath.com/series-expansion/taylor-maclaurin-series-interactive.php</a:t>
            </a:r>
            <a:endParaRPr lang="en-US" sz="1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The Binomial Theorem Applet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hlinkClick r:id="rId5"/>
              </a:rPr>
              <a:t>https://www.intmath.com/series-binomial-theorem/binomial-series-interactive.php</a:t>
            </a:r>
            <a:r>
              <a:rPr lang="en-US" sz="1400" dirty="0"/>
              <a:t> </a:t>
            </a:r>
            <a:endParaRPr lang="en-US" sz="20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86129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374EF-D143-4930-BC81-B94FB5BAA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610" y="183887"/>
            <a:ext cx="10018713" cy="800088"/>
          </a:xfrm>
        </p:spPr>
        <p:txBody>
          <a:bodyPr/>
          <a:lstStyle/>
          <a:p>
            <a:r>
              <a:rPr lang="en-US" dirty="0"/>
              <a:t>Virtual Resources – Calculus 2 p.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89635-7561-4F21-8723-DC7621757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08856" y="983975"/>
            <a:ext cx="5638596" cy="485029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Volumes of Revolution About the </a:t>
            </a:r>
            <a:r>
              <a:rPr lang="en-US" i="1" dirty="0"/>
              <a:t>x</a:t>
            </a:r>
            <a:r>
              <a:rPr lang="en-US" dirty="0"/>
              <a:t>-axis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Disk Method: Tim Brzezinski: </a:t>
            </a:r>
            <a:r>
              <a:rPr lang="en-US" sz="1800" dirty="0">
                <a:hlinkClick r:id="rId2"/>
              </a:rPr>
              <a:t>https://www.geogebra.org/m/mzWq2Cet</a:t>
            </a:r>
            <a:r>
              <a:rPr lang="en-US" sz="1800" dirty="0"/>
              <a:t>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Washer Method: Tim Brzezinski: </a:t>
            </a:r>
            <a:r>
              <a:rPr lang="en-US" sz="1800" dirty="0">
                <a:hlinkClick r:id="rId3"/>
              </a:rPr>
              <a:t>https://www.geogebra.org/m/fy3c4pyf</a:t>
            </a:r>
            <a:r>
              <a:rPr lang="en-US" sz="1800" dirty="0"/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Volumes of Revolution About the </a:t>
            </a:r>
            <a:r>
              <a:rPr lang="en-US" i="1" dirty="0"/>
              <a:t>y</a:t>
            </a:r>
            <a:r>
              <a:rPr lang="en-US" dirty="0"/>
              <a:t>-axis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Shell Method: Tim Brzezinski: </a:t>
            </a:r>
            <a:r>
              <a:rPr lang="en-US" sz="1800" dirty="0">
                <a:hlinkClick r:id="rId4"/>
              </a:rPr>
              <a:t>https://www.geogebra.org/m/SWBXZQxR</a:t>
            </a:r>
            <a:r>
              <a:rPr lang="en-US" sz="1800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2B2E04-E490-4B55-A271-21539D696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66722" y="983974"/>
            <a:ext cx="4919869" cy="48502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Volumes of Revolution About Either Axis by Disks, Shells, or Washers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hlinkClick r:id="rId5"/>
              </a:rPr>
              <a:t>Plot 1</a:t>
            </a:r>
            <a:r>
              <a:rPr lang="en-US" sz="1800" dirty="0"/>
              <a:t>, </a:t>
            </a:r>
            <a:r>
              <a:rPr lang="en-US" sz="1800" dirty="0">
                <a:hlinkClick r:id="rId6"/>
              </a:rPr>
              <a:t>Plot 2</a:t>
            </a:r>
            <a:r>
              <a:rPr lang="en-US" sz="1800" dirty="0"/>
              <a:t>, </a:t>
            </a:r>
            <a:r>
              <a:rPr lang="en-US" sz="1800" dirty="0">
                <a:hlinkClick r:id="rId7"/>
              </a:rPr>
              <a:t>Plot 3</a:t>
            </a:r>
            <a:endParaRPr lang="en-US" sz="1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Volumes of Solids by Cross Section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https://www.math.tamu.edu/~tkiffe/calc3/cross_section2/square.html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Tim Brzezinski: </a:t>
            </a:r>
            <a:r>
              <a:rPr lang="en-US" sz="1800" dirty="0">
                <a:hlinkClick r:id="rId9"/>
              </a:rPr>
              <a:t>https://www.geogebra.org/m/XArpgR3A</a:t>
            </a:r>
            <a:endParaRPr lang="en-US" sz="18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33964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374EF-D143-4930-BC81-B94FB5BAA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610" y="183887"/>
            <a:ext cx="10018713" cy="800088"/>
          </a:xfrm>
        </p:spPr>
        <p:txBody>
          <a:bodyPr/>
          <a:lstStyle/>
          <a:p>
            <a:r>
              <a:rPr lang="en-US" dirty="0"/>
              <a:t>Virtual Resources – Calculus 2 p.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89635-7561-4F21-8723-DC7621757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08856" y="983975"/>
            <a:ext cx="5070511" cy="485029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Center of Mass/Gravity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Discrete objects: </a:t>
            </a:r>
            <a:r>
              <a:rPr lang="en-US" sz="1800" dirty="0">
                <a:hlinkClick r:id="rId2"/>
              </a:rPr>
              <a:t>https://phet.colorado.edu/en/simulation/balancing-act</a:t>
            </a:r>
            <a:r>
              <a:rPr lang="en-US" sz="1800" dirty="0"/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Work – Springs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UC Boulder: </a:t>
            </a:r>
            <a:r>
              <a:rPr lang="en-US" sz="1800" dirty="0">
                <a:hlinkClick r:id="rId3"/>
              </a:rPr>
              <a:t>https://phet.colorado.edu/sims/html/masses-and-springs/latest/masses-and-springs_en.html</a:t>
            </a:r>
            <a:r>
              <a:rPr lang="en-US" sz="1800" dirty="0"/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1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2B2E04-E490-4B55-A271-21539D696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07966" y="983974"/>
            <a:ext cx="5299111" cy="48502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Conic Sections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Hyperbolas: </a:t>
            </a:r>
            <a:r>
              <a:rPr lang="en-US" sz="1800" dirty="0">
                <a:hlinkClick r:id="rId4"/>
              </a:rPr>
              <a:t>https://www.mathsisfun.com/geometry/hyperbola.html</a:t>
            </a:r>
            <a:r>
              <a:rPr lang="en-US" sz="1800" dirty="0"/>
              <a:t>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Parabolas: </a:t>
            </a:r>
            <a:r>
              <a:rPr lang="en-US" sz="1800" dirty="0">
                <a:hlinkClick r:id="rId5"/>
              </a:rPr>
              <a:t>https://www.mathsisfun.com/geometry/parabola.html</a:t>
            </a:r>
            <a:r>
              <a:rPr lang="en-US" sz="1800" dirty="0"/>
              <a:t>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Ellipse: </a:t>
            </a:r>
            <a:r>
              <a:rPr lang="en-US" sz="1800" dirty="0">
                <a:hlinkClick r:id="rId6"/>
              </a:rPr>
              <a:t>https://www.mathsisfun.com/geometry/ellipse.html</a:t>
            </a:r>
            <a:r>
              <a:rPr lang="en-US" sz="1800" dirty="0"/>
              <a:t>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57756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374EF-D143-4930-BC81-B94FB5BAA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610" y="183887"/>
            <a:ext cx="10018713" cy="800088"/>
          </a:xfrm>
        </p:spPr>
        <p:txBody>
          <a:bodyPr/>
          <a:lstStyle/>
          <a:p>
            <a:r>
              <a:rPr lang="en-US" dirty="0"/>
              <a:t>Virtual Resources – Calculus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89635-7561-4F21-8723-DC7621757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4312" y="983975"/>
            <a:ext cx="5353810" cy="485029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Vectors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UC Boulder: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https://phet.colorado.edu/sims/html/vector-addition/latest/vector-addition_en.html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Vector Fields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https://www.geogebra.org/m/QPE4PaDZ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https://www.wolframalpha.com/input/?i=plot+a+vector+field&amp;assumption=%7B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hlinkClick r:id="rId5"/>
              </a:rPr>
              <a:t>https://c3d.libretexts.org/CalcPlot3D/index.html</a:t>
            </a:r>
            <a:r>
              <a:rPr lang="en-US" sz="1400" dirty="0"/>
              <a:t> </a:t>
            </a:r>
            <a:endParaRPr lang="en-US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2B2E04-E490-4B55-A271-21539D696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38123" y="983974"/>
            <a:ext cx="5068954" cy="485029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CalcPlot3D has too many uses to name them all; I use it daily.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hlinkClick r:id="rId5"/>
              </a:rPr>
              <a:t>https://c3d.libretexts.org/CalcPlot3D/index.html</a:t>
            </a:r>
            <a:r>
              <a:rPr lang="en-US" sz="1400" dirty="0"/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Multivariable Calculus Exercises with Directions and Plot Links (Outstanding)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hlinkClick r:id="rId6"/>
              </a:rPr>
              <a:t>https://www.maa.org/press/periodicals/loci/resources/calcplot3d-an-exploration-environment-for-multivariable-calculus-overview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6399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DC5A6-864F-4974-A2CA-3EE9B7427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63487"/>
          </a:xfrm>
        </p:spPr>
        <p:txBody>
          <a:bodyPr>
            <a:normAutofit fontScale="90000"/>
          </a:bodyPr>
          <a:lstStyle/>
          <a:p>
            <a:r>
              <a:rPr lang="en-US" dirty="0"/>
              <a:t>Visualizing 2D and 3D: Calculus 2 &amp; Multivariable Calculus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56503-D857-47BE-BA2B-342D51C488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92696" y="1610139"/>
            <a:ext cx="5724939" cy="4562061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CalcPlot3D Creator’s website for Multivariable </a:t>
            </a:r>
            <a:endParaRPr lang="en-US" sz="2400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https://sites.monroecc.edu/multivariablecalculus/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CalcPlot3D: Great resource!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>
                <a:hlinkClick r:id="rId3"/>
              </a:rPr>
              <a:t>https://c3d.libretexts.org/CalcPlot3D/index.html</a:t>
            </a:r>
            <a:r>
              <a:rPr lang="en-US" dirty="0"/>
              <a:t> 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Help Manual:</a:t>
            </a:r>
            <a:r>
              <a:rPr lang="en-US" sz="1600" dirty="0"/>
              <a:t> </a:t>
            </a:r>
            <a:r>
              <a:rPr lang="en-US" dirty="0">
                <a:hlinkClick r:id="rId4"/>
              </a:rPr>
              <a:t>https://www.monroecc.edu/faculty/paulseeburger/calcnsf/CalcPlot3D/CalcPlot3D-Help/section-1.html</a:t>
            </a:r>
            <a:r>
              <a:rPr lang="en-US" dirty="0"/>
              <a:t> </a:t>
            </a:r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8C7E93-85C8-4CBE-A93D-358C8DA7C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69158" y="1610139"/>
            <a:ext cx="5237920" cy="4562061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GeoGebra3D:</a:t>
            </a:r>
            <a:br>
              <a:rPr lang="en-US" sz="1800" dirty="0"/>
            </a:br>
            <a:r>
              <a:rPr lang="en-US" sz="1400" dirty="0">
                <a:hlinkClick r:id="rId5"/>
              </a:rPr>
              <a:t>https://www.geogebra.org/3d?lang=en</a:t>
            </a:r>
            <a:r>
              <a:rPr lang="en-US" sz="1400" dirty="0"/>
              <a:t> </a:t>
            </a:r>
            <a:endParaRPr lang="en-US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Wolfram Alpha 3D plot:</a:t>
            </a:r>
            <a:br>
              <a:rPr lang="en-US" sz="1800" dirty="0"/>
            </a:br>
            <a:r>
              <a:rPr lang="en-US" sz="1400" dirty="0">
                <a:hlinkClick r:id="rId6"/>
              </a:rPr>
              <a:t>https://www.wolframalpha.com/input/?i=3d+plot</a:t>
            </a:r>
            <a:r>
              <a:rPr lang="en-US" sz="1400" dirty="0"/>
              <a:t>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200" dirty="0"/>
              <a:t>Manipulative Calculus Project:</a:t>
            </a:r>
            <a:r>
              <a:rPr lang="en-US" dirty="0"/>
              <a:t> </a:t>
            </a:r>
            <a:r>
              <a:rPr lang="en-US" sz="1400" dirty="0">
                <a:hlinkClick r:id="rId7"/>
              </a:rPr>
              <a:t>https://www.manipulativecalculus.com/</a:t>
            </a:r>
            <a:r>
              <a:rPr lang="en-US" sz="1400" dirty="0"/>
              <a:t> </a:t>
            </a:r>
            <a:endParaRPr lang="en-US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200" dirty="0"/>
              <a:t>3D </a:t>
            </a:r>
            <a:r>
              <a:rPr lang="en-US" sz="2200" dirty="0" err="1"/>
              <a:t>Grapher</a:t>
            </a:r>
            <a:r>
              <a:rPr lang="en-US" sz="2200" dirty="0"/>
              <a:t> and Contour Maps:</a:t>
            </a:r>
            <a:r>
              <a:rPr lang="en-US" sz="2000" dirty="0"/>
              <a:t> </a:t>
            </a:r>
            <a:r>
              <a:rPr lang="en-US" sz="1400" dirty="0">
                <a:hlinkClick r:id="rId8"/>
              </a:rPr>
              <a:t>https://www.intmath.com/vectors/3d-grapher.php</a:t>
            </a:r>
            <a:r>
              <a:rPr lang="en-US" sz="14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276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374EF-D143-4930-BC81-B94FB5BAA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610" y="183886"/>
            <a:ext cx="10018713" cy="899479"/>
          </a:xfrm>
        </p:spPr>
        <p:txBody>
          <a:bodyPr/>
          <a:lstStyle/>
          <a:p>
            <a:r>
              <a:rPr lang="en-US" dirty="0"/>
              <a:t>Other Virtual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89635-7561-4F21-8723-DC7621757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4312" y="1228725"/>
            <a:ext cx="4895055" cy="400919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Activity sheets &amp; 3D printing files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hlinkClick r:id="rId2"/>
              </a:rPr>
              <a:t>https://graspthemath.wordpress.com/integral-calculus/</a:t>
            </a:r>
            <a:endParaRPr lang="en-US" sz="1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Tons of patterns for all levels, with directions on use:</a:t>
            </a:r>
            <a:r>
              <a:rPr lang="en-US" sz="2600" dirty="0"/>
              <a:t> </a:t>
            </a:r>
            <a:r>
              <a:rPr lang="en-US" sz="1400" dirty="0">
                <a:hlinkClick r:id="rId3"/>
              </a:rPr>
              <a:t>https://www.stlfinder.com/3dmodels/calculus+manipulatives/</a:t>
            </a:r>
            <a:r>
              <a:rPr lang="en-US" sz="1400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2B2E04-E490-4B55-A271-21539D696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07967" y="944217"/>
            <a:ext cx="4895056" cy="491987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Calculus 1 + 2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Visual Calculus: </a:t>
            </a:r>
            <a:r>
              <a:rPr lang="en-US" sz="1400" dirty="0">
                <a:hlinkClick r:id="rId4"/>
              </a:rPr>
              <a:t>http://archives.math.utk.edu/visual.calculus/</a:t>
            </a:r>
            <a:r>
              <a:rPr lang="en-US" sz="1400" dirty="0"/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All Calculus Topics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Whitman College:</a:t>
            </a:r>
            <a:r>
              <a:rPr lang="en-US" sz="1000" dirty="0"/>
              <a:t> </a:t>
            </a:r>
            <a:r>
              <a:rPr lang="en-US" sz="1400" dirty="0">
                <a:hlinkClick r:id="rId5"/>
              </a:rPr>
              <a:t>https://www.whitman.edu/mathematics/calculus_online/section09.03.html</a:t>
            </a:r>
            <a:r>
              <a:rPr lang="en-US" sz="1400" dirty="0"/>
              <a:t>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Tim Brzezinski: </a:t>
            </a:r>
            <a:br>
              <a:rPr lang="en-US" sz="1000" dirty="0"/>
            </a:br>
            <a:r>
              <a:rPr lang="en-US" sz="1400" dirty="0">
                <a:hlinkClick r:id="rId6"/>
              </a:rPr>
              <a:t>https://www.geogebra.org/m/YpqytNph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3437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374EF-D143-4930-BC81-B94FB5BAA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610" y="183887"/>
            <a:ext cx="10018713" cy="1525644"/>
          </a:xfrm>
        </p:spPr>
        <p:txBody>
          <a:bodyPr/>
          <a:lstStyle/>
          <a:p>
            <a:r>
              <a:rPr lang="en-US" dirty="0"/>
              <a:t>And Still More Virtual Resources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89635-7561-4F21-8723-DC7621757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4312" y="1228725"/>
            <a:ext cx="4895055" cy="51006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Page with lots of Resources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https://www.ct4me.net/math_manipulatives_2.htm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2B2E04-E490-4B55-A271-21539D696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07967" y="1431235"/>
            <a:ext cx="4895056" cy="51006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Interactive Mathematics: online textbook with interactive graphs and videos on some topics. Look for the symbol in the Chapter Contents.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https://www.intmath.com/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3505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54975-33F4-449C-86D2-D18E944FF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90501"/>
            <a:ext cx="10018713" cy="952500"/>
          </a:xfrm>
        </p:spPr>
        <p:txBody>
          <a:bodyPr/>
          <a:lstStyle/>
          <a:p>
            <a:r>
              <a:rPr lang="en-US" dirty="0"/>
              <a:t>Suggested Reading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85A92-4A6C-415F-B3A7-A7512D60C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232452"/>
            <a:ext cx="10018713" cy="5347251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Watson, M. K., &amp; </a:t>
            </a:r>
            <a:r>
              <a:rPr lang="en-US" dirty="0" err="1"/>
              <a:t>Ghanat</a:t>
            </a:r>
            <a:r>
              <a:rPr lang="en-US" dirty="0"/>
              <a:t>, S. T., &amp; Wood, T. A., &amp; Davis, W. J., &amp; Bower, K. C. (2019, June), </a:t>
            </a:r>
            <a:r>
              <a:rPr lang="en-US" i="1" dirty="0"/>
              <a:t>A Systematic Review of Models for Calculus Course Innovations </a:t>
            </a:r>
            <a:r>
              <a:rPr lang="en-US" dirty="0"/>
              <a:t>Paper presented at 2019 ASEE Annual Conference &amp; Exposition , Tampa, Florida. </a:t>
            </a:r>
            <a:r>
              <a:rPr lang="en-US" dirty="0" err="1"/>
              <a:t>doi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10.18260/1-2--32007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L. </a:t>
            </a:r>
            <a:r>
              <a:rPr lang="en-US" dirty="0" err="1"/>
              <a:t>Deslauriers</a:t>
            </a:r>
            <a:r>
              <a:rPr lang="en-US" dirty="0"/>
              <a:t>, L. McCarty, K. Miller, K. Callaghan and G. Kestin, "Measuring actual learning versus feeling of learning in response to being actively engaged in the classroom," in Proceedings of the National Academy of Sciences, 2019. </a:t>
            </a:r>
            <a:r>
              <a:rPr lang="en-US" dirty="0" err="1"/>
              <a:t>doi</a:t>
            </a:r>
            <a:r>
              <a:rPr lang="en-US" dirty="0"/>
              <a:t>: </a:t>
            </a:r>
            <a:r>
              <a:rPr lang="en-US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10.1073/pnas.1821936116</a:t>
            </a:r>
            <a:endParaRPr lang="en-US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Singleton, L., </a:t>
            </a:r>
            <a:r>
              <a:rPr lang="en-US" dirty="0" err="1"/>
              <a:t>Davishahl</a:t>
            </a:r>
            <a:r>
              <a:rPr lang="en-US" dirty="0"/>
              <a:t>, E., &amp; Haskell, T. (2020). Getting your hands dirty in integral calculus [Paper ID 30567]. </a:t>
            </a:r>
            <a:r>
              <a:rPr lang="en-US" i="1" dirty="0"/>
              <a:t>Proceedings of the American Society for Engineering Education (ASEE)’s Virtual Conference, 2020</a:t>
            </a:r>
            <a:r>
              <a:rPr lang="en-US" dirty="0"/>
              <a:t>. Available at </a:t>
            </a:r>
            <a:r>
              <a:rPr lang="en-US" dirty="0">
                <a:hlinkClick r:id="rId4"/>
              </a:rPr>
              <a:t>https://peer.asee.org/getting-your-hands-dirty-in-integral-calculus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H. Burn and V. Mesa, "Not Your Grandma's Lecture: Interactive Lecture in Calculus I in the CSPCC Two-Year Cases," </a:t>
            </a:r>
            <a:r>
              <a:rPr lang="en-US" dirty="0" err="1"/>
              <a:t>MathAMATYC</a:t>
            </a:r>
            <a:r>
              <a:rPr lang="en-US" dirty="0"/>
              <a:t> Educator, vol. 8(3), pp. 24-29, 2017. Available to members at </a:t>
            </a:r>
            <a:r>
              <a:rPr lang="en-US" dirty="0">
                <a:hlinkClick r:id="rId5"/>
              </a:rPr>
              <a:t>https://amatyc.org/page/EducatorVol8Num3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L. Singleton, "Tactile Trigonometry: Improving Student Success with 3D-Printed Manipulatives," </a:t>
            </a:r>
            <a:r>
              <a:rPr lang="en-US" dirty="0" err="1"/>
              <a:t>MathAMATYC</a:t>
            </a:r>
            <a:r>
              <a:rPr lang="en-US" dirty="0"/>
              <a:t> Educator, vol. 9, no. 3, Summer 2018. Available to members at </a:t>
            </a:r>
            <a:r>
              <a:rPr lang="en-US" dirty="0">
                <a:hlinkClick r:id="rId6"/>
              </a:rPr>
              <a:t>https://amatyc.org/page/EducatorVol9Num3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A. T. Stull and M. Hegarty, "Model Manipulation and Learning: Fostering Representational Competence With Virtual and Concrete Models.," Journal of Educational Psychology, vol. 108, no. 4, pp. 509-527, 2016. </a:t>
            </a:r>
            <a:r>
              <a:rPr lang="en-US" dirty="0" err="1"/>
              <a:t>doi</a:t>
            </a:r>
            <a:r>
              <a:rPr lang="en-US" dirty="0"/>
              <a:t>: </a:t>
            </a:r>
            <a:r>
              <a:rPr lang="en-US" dirty="0">
                <a:hlinkClick r:id="rId7"/>
              </a:rPr>
              <a:t>10.1037/edu0000077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413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374EF-D143-4930-BC81-B94FB5BAA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610" y="183887"/>
            <a:ext cx="10018713" cy="849784"/>
          </a:xfrm>
        </p:spPr>
        <p:txBody>
          <a:bodyPr/>
          <a:lstStyle/>
          <a:p>
            <a:r>
              <a:rPr lang="en-US" dirty="0"/>
              <a:t>Why are we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89635-7561-4F21-8723-DC7621757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4312" y="1580322"/>
            <a:ext cx="4895055" cy="365365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How can you take everyday objects to create models for calculus concepts?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How does it benefit the students to be able to see and touch these objects?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2B2E04-E490-4B55-A271-21539D696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07967" y="1580322"/>
            <a:ext cx="5009356" cy="365365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cs typeface="Times New Roman" panose="02020603050405020304" pitchFamily="18" charset="0"/>
              </a:rPr>
              <a:t>Where do I get ideas?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400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cs typeface="Times New Roman" panose="02020603050405020304" pitchFamily="18" charset="0"/>
              </a:rPr>
              <a:t>Are there available (free) resources?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8051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54975-33F4-449C-86D2-D18E944FF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643" y="190500"/>
            <a:ext cx="10018713" cy="939247"/>
          </a:xfrm>
        </p:spPr>
        <p:txBody>
          <a:bodyPr/>
          <a:lstStyle/>
          <a:p>
            <a:r>
              <a:rPr lang="en-US" dirty="0"/>
              <a:t>Benefits to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85A92-4A6C-415F-B3A7-A7512D60C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262271"/>
            <a:ext cx="10018713" cy="528761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By seeing and moving objects, students more fully engage their senses to better understand and make sense of the problem.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Particularly useful for students with LDs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Stronger connections in the brain = longer retention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Active Learning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Concrete—Representational—Abstract Sequence of Learning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Or, Manipulatives—Pictures—Concepts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Many students have poorly developed </a:t>
            </a:r>
            <a:r>
              <a:rPr lang="en-US" sz="2800" b="1" dirty="0"/>
              <a:t>spatial reasoning </a:t>
            </a:r>
            <a:r>
              <a:rPr lang="en-US" sz="2800" dirty="0"/>
              <a:t>or </a:t>
            </a:r>
            <a:r>
              <a:rPr lang="en-US" sz="2800" b="1" dirty="0"/>
              <a:t>spatial intelligence</a:t>
            </a:r>
            <a:r>
              <a:rPr lang="en-US" sz="2800" dirty="0"/>
              <a:t>…and I ought to know—I was one.</a:t>
            </a:r>
          </a:p>
        </p:txBody>
      </p:sp>
    </p:spTree>
    <p:extLst>
      <p:ext uri="{BB962C8B-B14F-4D97-AF65-F5344CB8AC3E}">
        <p14:creationId xmlns:p14="http://schemas.microsoft.com/office/powerpoint/2010/main" val="4073174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CA9F3-303E-4EC2-8CD0-EBF22E03C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2898230"/>
            <a:ext cx="10018711" cy="830998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The Nerf Gun—Playing Battleship to Find </a:t>
            </a:r>
            <a:r>
              <a:rPr lang="el-GR" sz="4000" i="1" dirty="0"/>
              <a:t>ε</a:t>
            </a:r>
            <a:endParaRPr lang="en-US" sz="4000" i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967FDF-6D74-43BE-A442-4774F15649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4311" y="3828616"/>
            <a:ext cx="10018711" cy="2403222"/>
          </a:xfrm>
        </p:spPr>
        <p:txBody>
          <a:bodyPr>
            <a:normAutofit/>
          </a:bodyPr>
          <a:lstStyle/>
          <a:p>
            <a:r>
              <a:rPr lang="en-US" sz="2400" dirty="0"/>
              <a:t>My students and I go outside, with a fixed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/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/>
              <a:t>, and</a:t>
            </a:r>
            <a:r>
              <a:rPr lang="el-GR" sz="2400" i="1" dirty="0"/>
              <a:t> </a:t>
            </a:r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2400" dirty="0"/>
              <a:t>, to let them adjust </a:t>
            </a:r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400" i="1" dirty="0"/>
              <a:t> </a:t>
            </a:r>
            <a:r>
              <a:rPr lang="en-US" sz="2400" dirty="0"/>
              <a:t>until they are sure that the Nerf gun dart will hit somewhere between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– </a:t>
            </a:r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/>
              <a:t>and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+ </a:t>
            </a:r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It’s not high tech—but they get the concept after that.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21CCFF8-5D0B-477F-A257-897C7F3333FD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27" r="14127"/>
          <a:stretch>
            <a:fillRect/>
          </a:stretch>
        </p:blipFill>
        <p:spPr bwMode="auto">
          <a:xfrm>
            <a:off x="2034482" y="1729411"/>
            <a:ext cx="2609065" cy="100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JN Battleships Ise and Hyuga (1917-1945)">
            <a:extLst>
              <a:ext uri="{FF2B5EF4-FFF2-40B4-BE49-F238E27FC236}">
                <a16:creationId xmlns:a16="http://schemas.microsoft.com/office/drawing/2014/main" id="{8FB4D253-1AB4-453B-B02D-EEA298833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7" y="1188282"/>
            <a:ext cx="4540593" cy="1544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9C6291C1-9066-4AA0-9C86-1CF0895EFB25}"/>
              </a:ext>
            </a:extLst>
          </p:cNvPr>
          <p:cNvGrpSpPr/>
          <p:nvPr/>
        </p:nvGrpSpPr>
        <p:grpSpPr>
          <a:xfrm>
            <a:off x="6237569" y="157991"/>
            <a:ext cx="5892306" cy="923330"/>
            <a:chOff x="6237569" y="635067"/>
            <a:chExt cx="5892306" cy="92333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72071DE-66ED-4E7B-90F6-B75819DE0111}"/>
                </a:ext>
              </a:extLst>
            </p:cNvPr>
            <p:cNvSpPr/>
            <p:nvPr/>
          </p:nvSpPr>
          <p:spPr>
            <a:xfrm>
              <a:off x="8983123" y="635067"/>
              <a:ext cx="60785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i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  <a:latin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7666211-60EF-444C-BB8F-8AFE4241F3BB}"/>
                </a:ext>
              </a:extLst>
            </p:cNvPr>
            <p:cNvSpPr/>
            <p:nvPr/>
          </p:nvSpPr>
          <p:spPr>
            <a:xfrm>
              <a:off x="10843946" y="635067"/>
              <a:ext cx="128592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i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  <a:latin typeface="Times New Roman" panose="02020603050405020304" pitchFamily="18" charset="0"/>
                </a:rPr>
                <a:t>L+</a:t>
              </a:r>
              <a:r>
                <a:rPr lang="el-GR" sz="5400" b="1" i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  <a:latin typeface="Times New Roman" panose="02020603050405020304" pitchFamily="18" charset="0"/>
                </a:rPr>
                <a:t>ε</a:t>
              </a:r>
              <a:endParaRPr lang="en-US" sz="5400" b="1" i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E003090-9399-4509-934D-CCF4B41718C5}"/>
                </a:ext>
              </a:extLst>
            </p:cNvPr>
            <p:cNvSpPr/>
            <p:nvPr/>
          </p:nvSpPr>
          <p:spPr>
            <a:xfrm>
              <a:off x="6237569" y="635067"/>
              <a:ext cx="155837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i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  <a:latin typeface="Times New Roman" panose="02020603050405020304" pitchFamily="18" charset="0"/>
                </a:rPr>
                <a:t>L – </a:t>
              </a:r>
              <a:r>
                <a:rPr lang="el-GR" sz="5400" b="1" i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  <a:latin typeface="Times New Roman" panose="02020603050405020304" pitchFamily="18" charset="0"/>
                </a:rPr>
                <a:t>ε</a:t>
              </a:r>
              <a:endParaRPr lang="en-US" sz="5400" b="1" i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5C3FB48-28F2-4A49-9677-59042BB8AC47}"/>
              </a:ext>
            </a:extLst>
          </p:cNvPr>
          <p:cNvGrpSpPr/>
          <p:nvPr/>
        </p:nvGrpSpPr>
        <p:grpSpPr>
          <a:xfrm>
            <a:off x="1322588" y="634284"/>
            <a:ext cx="4021885" cy="923330"/>
            <a:chOff x="1322588" y="1111360"/>
            <a:chExt cx="4021885" cy="92333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9F411B8-E288-4DAB-B101-9CF91694EBE1}"/>
                </a:ext>
              </a:extLst>
            </p:cNvPr>
            <p:cNvSpPr/>
            <p:nvPr/>
          </p:nvSpPr>
          <p:spPr>
            <a:xfrm>
              <a:off x="3073556" y="1111360"/>
              <a:ext cx="53091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i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A0B8DF1-2EC9-4080-80FD-E3D243C12C27}"/>
                </a:ext>
              </a:extLst>
            </p:cNvPr>
            <p:cNvSpPr/>
            <p:nvPr/>
          </p:nvSpPr>
          <p:spPr>
            <a:xfrm>
              <a:off x="1322588" y="1203693"/>
              <a:ext cx="1423788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i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  <a:latin typeface="Times New Roman" panose="02020603050405020304" pitchFamily="18" charset="0"/>
                </a:rPr>
                <a:t>a – </a:t>
              </a:r>
              <a:r>
                <a:rPr lang="el-GR" sz="4800" b="1" i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  <a:latin typeface="Times New Roman" panose="02020603050405020304" pitchFamily="18" charset="0"/>
                </a:rPr>
                <a:t>δ</a:t>
              </a:r>
              <a:endParaRPr lang="en-US" sz="4800" b="1" i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AE7EF7B-7941-41BE-85DE-31A3EF6F96F6}"/>
                </a:ext>
              </a:extLst>
            </p:cNvPr>
            <p:cNvSpPr/>
            <p:nvPr/>
          </p:nvSpPr>
          <p:spPr>
            <a:xfrm>
              <a:off x="3877405" y="1203693"/>
              <a:ext cx="1467068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i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  <a:latin typeface="Times New Roman" panose="02020603050405020304" pitchFamily="18" charset="0"/>
                </a:rPr>
                <a:t>a </a:t>
              </a:r>
              <a:r>
                <a:rPr lang="en-US" sz="4800" b="1" i="1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  <a:latin typeface="Times New Roman" panose="02020603050405020304" pitchFamily="18" charset="0"/>
                </a:rPr>
                <a:t>+</a:t>
              </a:r>
              <a:r>
                <a:rPr lang="en-US" sz="4800" b="1" i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l-GR" sz="4800" b="1" i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  <a:latin typeface="Times New Roman" panose="02020603050405020304" pitchFamily="18" charset="0"/>
                </a:rPr>
                <a:t>δ</a:t>
              </a:r>
              <a:endParaRPr lang="en-US" sz="4800" b="1" i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54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54975-33F4-449C-86D2-D18E944FF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90500"/>
            <a:ext cx="10018713" cy="922683"/>
          </a:xfrm>
        </p:spPr>
        <p:txBody>
          <a:bodyPr/>
          <a:lstStyle/>
          <a:p>
            <a:r>
              <a:rPr lang="en-US" dirty="0"/>
              <a:t>Toys! Let’s Play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85A92-4A6C-415F-B3A7-A7512D60C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1212574"/>
            <a:ext cx="5532716" cy="46614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Solids by Cross Section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Square-based Pyramid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Open-topped Box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Isosceles Triangular Prism Water Trough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Centroids, Binder Clips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AF8CC2E-0612-496C-99DB-7CA41A9662FE}"/>
              </a:ext>
            </a:extLst>
          </p:cNvPr>
          <p:cNvSpPr txBox="1">
            <a:spLocks/>
          </p:cNvSpPr>
          <p:nvPr/>
        </p:nvSpPr>
        <p:spPr>
          <a:xfrm>
            <a:off x="6659284" y="1212573"/>
            <a:ext cx="5532716" cy="46614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Cycloids and Hula Hoops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What’s That Volume of Revolution?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And a Line Integral is…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NOT a Simply Connected Dog Treat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 Swimming Pool Problem</a:t>
            </a:r>
          </a:p>
        </p:txBody>
      </p:sp>
    </p:spTree>
    <p:extLst>
      <p:ext uri="{BB962C8B-B14F-4D97-AF65-F5344CB8AC3E}">
        <p14:creationId xmlns:p14="http://schemas.microsoft.com/office/powerpoint/2010/main" val="2805655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374EF-D143-4930-BC81-B94FB5BAA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610" y="183886"/>
            <a:ext cx="10018713" cy="1752599"/>
          </a:xfrm>
        </p:spPr>
        <p:txBody>
          <a:bodyPr/>
          <a:lstStyle/>
          <a:p>
            <a:r>
              <a:rPr lang="en-US" dirty="0"/>
              <a:t>Virtual Resources—CalcPlot3D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89635-7561-4F21-8723-DC7621757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4312" y="1228725"/>
            <a:ext cx="4895055" cy="51006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Volumes of Revolution About Either Axis by Disks, Shells, or Washers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hlinkClick r:id="rId2"/>
              </a:rPr>
              <a:t>Plot 1</a:t>
            </a:r>
            <a:endParaRPr lang="en-US" sz="18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hlinkClick r:id="rId3"/>
              </a:rPr>
              <a:t>Plot 2</a:t>
            </a:r>
            <a:endParaRPr lang="en-US" sz="18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hlinkClick r:id="rId4"/>
              </a:rPr>
              <a:t>Plot 3</a:t>
            </a:r>
            <a:endParaRPr lang="en-US" sz="18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1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2B2E04-E490-4B55-A271-21539D696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07967" y="1431235"/>
            <a:ext cx="4895056" cy="51006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hlinkClick r:id="rId5"/>
              </a:rPr>
              <a:t>Cylinder Graph</a:t>
            </a:r>
            <a:endParaRPr lang="en-US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hlinkClick r:id="rId6"/>
              </a:rPr>
              <a:t>Intersection of Curves</a:t>
            </a:r>
            <a:endParaRPr lang="en-US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hlinkClick r:id="rId6"/>
              </a:rPr>
              <a:t>Vector-Valued Function</a:t>
            </a:r>
            <a:endParaRPr lang="en-US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hlinkClick r:id="rId7"/>
              </a:rPr>
              <a:t>Contour Lines</a:t>
            </a:r>
            <a:endParaRPr lang="en-US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hlinkClick r:id="rId8"/>
              </a:rPr>
              <a:t>Gradient</a:t>
            </a:r>
            <a:endParaRPr lang="en-US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Ease of Sharing a Particular Graph</a:t>
            </a:r>
          </a:p>
        </p:txBody>
      </p:sp>
    </p:spTree>
    <p:extLst>
      <p:ext uri="{BB962C8B-B14F-4D97-AF65-F5344CB8AC3E}">
        <p14:creationId xmlns:p14="http://schemas.microsoft.com/office/powerpoint/2010/main" val="1919719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374EF-D143-4930-BC81-B94FB5BAA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610" y="183886"/>
            <a:ext cx="10018713" cy="929297"/>
          </a:xfrm>
        </p:spPr>
        <p:txBody>
          <a:bodyPr/>
          <a:lstStyle/>
          <a:p>
            <a:r>
              <a:rPr lang="en-US" dirty="0"/>
              <a:t>Short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89635-7561-4F21-8723-DC7621757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4312" y="1113184"/>
            <a:ext cx="4895055" cy="412079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Use a </a:t>
            </a:r>
            <a:r>
              <a:rPr lang="en-US" sz="2800" dirty="0" err="1">
                <a:ea typeface="Calibri" panose="020F0502020204030204" pitchFamily="34" charset="0"/>
                <a:cs typeface="Times New Roman" panose="02020603050405020304" pitchFamily="18" charset="0"/>
              </a:rPr>
              <a:t>K’Nex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 kit to make coordinate axes, or use straws tucked inside </a:t>
            </a:r>
            <a:r>
              <a:rPr lang="en-US" sz="2800" dirty="0" err="1">
                <a:ea typeface="Calibri" panose="020F0502020204030204" pitchFamily="34" charset="0"/>
                <a:cs typeface="Times New Roman" panose="02020603050405020304" pitchFamily="18" charset="0"/>
              </a:rPr>
              <a:t>PlayDoh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Use a hard, clear plastic, oddly-shaped object, and let students draw contour lines in dry erase marker. </a:t>
            </a: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2B2E04-E490-4B55-A271-21539D696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07967" y="1113183"/>
            <a:ext cx="4895056" cy="412079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Have them build the “cut the corners off” box for optimization. Let them figure out the height is </a:t>
            </a:r>
            <a:r>
              <a:rPr lang="en-US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Build a cone-shaped water tank (similar triangles needed for work application).</a:t>
            </a:r>
          </a:p>
        </p:txBody>
      </p:sp>
    </p:spTree>
    <p:extLst>
      <p:ext uri="{BB962C8B-B14F-4D97-AF65-F5344CB8AC3E}">
        <p14:creationId xmlns:p14="http://schemas.microsoft.com/office/powerpoint/2010/main" val="2193296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374EF-D143-4930-BC81-B94FB5BAA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610" y="183887"/>
            <a:ext cx="10018713" cy="800088"/>
          </a:xfrm>
        </p:spPr>
        <p:txBody>
          <a:bodyPr/>
          <a:lstStyle/>
          <a:p>
            <a:r>
              <a:rPr lang="en-US" dirty="0"/>
              <a:t>Virtual Resources – Calculus 1 p.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89635-7561-4F21-8723-DC7621757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4312" y="983975"/>
            <a:ext cx="4895055" cy="557585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Draw the Derivative or Antiderivative of a Given Function (go here to access Flash after 2020: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https://support.google.com/chrome/thread/12954250?hl=en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Larry Green’s Applets: 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http://www.ltcconline.net/greenl/java/index.html#Calculus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Excellent source from UC Boulder: 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https://phet.colorado.edu/sims/calculus-grapher/calculus-grapher_en.html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2B2E04-E490-4B55-A271-21539D696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07966" y="983974"/>
            <a:ext cx="5299111" cy="55758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Position, Velocity, Acceleration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https://phet.colorado.edu/sims/cheerpj/moving-man/latest/moving-man.html?simulation=moving-man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Related Rates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https://www.intmath.com/applications-differentiation/4-related-rates.php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32052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374EF-D143-4930-BC81-B94FB5BAA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610" y="183887"/>
            <a:ext cx="10018713" cy="800088"/>
          </a:xfrm>
        </p:spPr>
        <p:txBody>
          <a:bodyPr/>
          <a:lstStyle/>
          <a:p>
            <a:r>
              <a:rPr lang="en-US" dirty="0"/>
              <a:t>Virtual Resources – Calculus 1 p.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89635-7561-4F21-8723-DC7621757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4312" y="983975"/>
            <a:ext cx="4895055" cy="557585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Left Riemann Sums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https://www.desmos.com/calculator/s0gswsulii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hlinkClick r:id="rId3"/>
              </a:rPr>
              <a:t>https://www.desmos.com/calculator/gq1ihclboa</a:t>
            </a:r>
            <a:r>
              <a:rPr lang="en-US" sz="1800" dirty="0"/>
              <a:t>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hlinkClick r:id="rId4"/>
              </a:rPr>
              <a:t>https://www.desmos.com/calculator/1svjnsi7rf</a:t>
            </a:r>
            <a:r>
              <a:rPr lang="en-US" sz="1800" dirty="0"/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Right Riemann Sums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hlinkClick r:id="rId5"/>
              </a:rPr>
              <a:t>https://www.desmos.com/calculator/ciue5lypci</a:t>
            </a:r>
            <a:r>
              <a:rPr lang="en-US" sz="1800" dirty="0"/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Midpoint Riemann Sums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hlinkClick r:id="rId6"/>
              </a:rPr>
              <a:t>https://www.desmos.com/calculator/ocu0b7edek</a:t>
            </a:r>
            <a:r>
              <a:rPr lang="en-US" sz="1800" dirty="0"/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1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2B2E04-E490-4B55-A271-21539D696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07966" y="983974"/>
            <a:ext cx="5299111" cy="55758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Area Between Curves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hlinkClick r:id="rId7"/>
              </a:rPr>
              <a:t>https://www.desmos.com/calculator/o5hhwclpzb</a:t>
            </a:r>
            <a:r>
              <a:rPr lang="en-US" sz="1800" dirty="0"/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100" dirty="0"/>
              <a:t>Conic Sections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Hyperbolas: </a:t>
            </a:r>
            <a:r>
              <a:rPr lang="en-US" sz="1800" dirty="0">
                <a:hlinkClick r:id="rId8"/>
              </a:rPr>
              <a:t>https://www.mathsisfun.com/geometry/hyperbola.html</a:t>
            </a:r>
            <a:r>
              <a:rPr lang="en-US" sz="1800" dirty="0"/>
              <a:t>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Parabolas: </a:t>
            </a:r>
            <a:r>
              <a:rPr lang="en-US" sz="1800" dirty="0">
                <a:hlinkClick r:id="rId9"/>
              </a:rPr>
              <a:t>https://www.mathsisfun.com/geometry/parabola.html</a:t>
            </a:r>
            <a:r>
              <a:rPr lang="en-US" sz="1800" dirty="0"/>
              <a:t>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Ellipse: </a:t>
            </a:r>
            <a:r>
              <a:rPr lang="en-US" sz="1800" dirty="0">
                <a:hlinkClick r:id="rId10"/>
              </a:rPr>
              <a:t>https://www.mathsisfun.com/geometry/ellipse.html</a:t>
            </a:r>
            <a:r>
              <a:rPr lang="en-US" sz="1800" dirty="0"/>
              <a:t>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10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384095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3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991717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991717"/>
      </a:hlink>
      <a:folHlink>
        <a:srgbClr val="EE934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1372</TotalTime>
  <Words>1738</Words>
  <Application>Microsoft Office PowerPoint</Application>
  <PresentationFormat>Widescreen</PresentationFormat>
  <Paragraphs>148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Wingdings</vt:lpstr>
      <vt:lpstr>Parallax</vt:lpstr>
      <vt:lpstr>Calculus Models—Wedding Bells, Nerf Guns, &amp; Duct Tape, oh my!</vt:lpstr>
      <vt:lpstr>Why are we here?</vt:lpstr>
      <vt:lpstr>Benefits to Students</vt:lpstr>
      <vt:lpstr>The Nerf Gun—Playing Battleship to Find ε</vt:lpstr>
      <vt:lpstr>Toys! Let’s Play</vt:lpstr>
      <vt:lpstr>Virtual Resources—CalcPlot3D</vt:lpstr>
      <vt:lpstr>Short Ideas</vt:lpstr>
      <vt:lpstr>Virtual Resources – Calculus 1 p. 1</vt:lpstr>
      <vt:lpstr>Virtual Resources – Calculus 1 p. 2</vt:lpstr>
      <vt:lpstr>Virtual Resources – Calculus 2 p. 1</vt:lpstr>
      <vt:lpstr>Virtual Resources – Calculus 2 p. 2</vt:lpstr>
      <vt:lpstr>Virtual Resources – Calculus 2 p. 3</vt:lpstr>
      <vt:lpstr>Virtual Resources – Calculus 3</vt:lpstr>
      <vt:lpstr>Visualizing 2D and 3D: Calculus 2 &amp; Multivariable Calculus </vt:lpstr>
      <vt:lpstr>Other Virtual Resources</vt:lpstr>
      <vt:lpstr>And Still More Virtual Resources </vt:lpstr>
      <vt:lpstr>Suggested Reading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Debrecht, Johanna</dc:creator>
  <cp:lastModifiedBy>Debrecht, Johanna</cp:lastModifiedBy>
  <cp:revision>120</cp:revision>
  <dcterms:created xsi:type="dcterms:W3CDTF">2020-11-12T01:15:53Z</dcterms:created>
  <dcterms:modified xsi:type="dcterms:W3CDTF">2020-11-13T06:20:37Z</dcterms:modified>
</cp:coreProperties>
</file>