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7" r:id="rId3"/>
    <p:sldId id="262" r:id="rId4"/>
    <p:sldId id="263" r:id="rId5"/>
    <p:sldId id="265" r:id="rId6"/>
    <p:sldId id="266" r:id="rId7"/>
    <p:sldId id="258" r:id="rId8"/>
    <p:sldId id="261" r:id="rId9"/>
    <p:sldId id="259" r:id="rId10"/>
    <p:sldId id="260"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73315"/>
  </p:normalViewPr>
  <p:slideViewPr>
    <p:cSldViewPr snapToGrid="0">
      <p:cViewPr varScale="1">
        <p:scale>
          <a:sx n="65" d="100"/>
          <a:sy n="65" d="100"/>
        </p:scale>
        <p:origin x="63" y="3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7T19:01:42.377"/>
    </inkml:context>
    <inkml:brush xml:id="br0">
      <inkml:brushProperty name="width" value="0.025" units="cm"/>
      <inkml:brushProperty name="height" value="0.025" units="cm"/>
    </inkml:brush>
  </inkml:definitions>
  <inkml:trace contextRef="#ctx0" brushRef="#br0">51 8 15200 0 0,'-24'-4'1351'0'0,"6"4"-1079"0"0,9-3-664 0 0,23 10-359 0 0,13 1-377 0 0,-4-3-200 0 0,-9-2-40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7T19:01:42.883"/>
    </inkml:context>
    <inkml:brush xml:id="br0">
      <inkml:brushProperty name="width" value="0.025" units="cm"/>
      <inkml:brushProperty name="height" value="0.025" units="cm"/>
    </inkml:brush>
  </inkml:definitions>
  <inkml:trace contextRef="#ctx0" brushRef="#br0">51 62 15520 0 0,'-18'-21'688'0'0,"14"10"143"0"0,-6 2-671 0 0,5 6-160 0 0,5-6 0 0 0,-13 6 0 0 0,26-2-80 0 0,2 5-4495 0 0,-6 8-905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7T19:01:43.770"/>
    </inkml:context>
    <inkml:brush xml:id="br0">
      <inkml:brushProperty name="width" value="0.025" units="cm"/>
      <inkml:brushProperty name="height" value="0.025" units="cm"/>
    </inkml:brush>
  </inkml:definitions>
  <inkml:trace contextRef="#ctx0" brushRef="#br0">68 64 16583 0 0,'5'-11'1472'0'0,"-10"2"-1176"0"0,-9 1-232 0 0,6 1-64 0 0,3-1-104 0 0,0-1-32 0 0,-9 1-8 0 0,6 8 0 0 0,3-4 16 0 0,-4 8-1215 0 0,26 4-1001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7T19:01:44.107"/>
    </inkml:context>
    <inkml:brush xml:id="br0">
      <inkml:brushProperty name="width" value="0.025" units="cm"/>
      <inkml:brushProperty name="height" value="0.025" units="cm"/>
    </inkml:brush>
  </inkml:definitions>
  <inkml:trace contextRef="#ctx0" brushRef="#br0">118 30 16128 0 0,'-45'-9'711'0'0,"31"4"153"0"0,1 2-696 0 0,3 3-168 0 0,1-4 0 0 0,-1-1 0 0 0,-7 2-896 0 0,31 15-1375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7T19:02:07.117"/>
    </inkml:context>
    <inkml:brush xml:id="br0">
      <inkml:brushProperty name="width" value="0.025" units="cm"/>
      <inkml:brushProperty name="height" value="0.02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D79CF-FF9F-5340-98BF-43BF595B42C2}"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94F00-23FA-0047-AAA3-F2CF50D37CED}" type="slidenum">
              <a:rPr lang="en-US" smtClean="0"/>
              <a:t>‹#›</a:t>
            </a:fld>
            <a:endParaRPr lang="en-US"/>
          </a:p>
        </p:txBody>
      </p:sp>
    </p:spTree>
    <p:extLst>
      <p:ext uri="{BB962C8B-B14F-4D97-AF65-F5344CB8AC3E}">
        <p14:creationId xmlns:p14="http://schemas.microsoft.com/office/powerpoint/2010/main" val="120046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Heidi: Introduction</a:t>
            </a:r>
          </a:p>
          <a:p>
            <a:r>
              <a:rPr lang="en-US" dirty="0"/>
              <a:t>Chris: Introduction</a:t>
            </a:r>
          </a:p>
          <a:p>
            <a:r>
              <a:rPr lang="en-US" dirty="0"/>
              <a:t>Heidi: We run a joint program called “Math Bridge” at Joliet Junior College in Illinois, the nation’s first community college founded in 1901 (we have to say that as our only claim to fame). </a:t>
            </a:r>
          </a:p>
          <a:p>
            <a:r>
              <a:rPr lang="en-US" dirty="0"/>
              <a:t>Chris: The program began in the Veterinary Technology (Nursing) Department of the college.</a:t>
            </a:r>
          </a:p>
          <a:p>
            <a:r>
              <a:rPr lang="en-US" dirty="0"/>
              <a:t>This presentation shares why and how we started the program and the multiple iterations the program has seen as it has evolved semester to semester.</a:t>
            </a:r>
          </a:p>
          <a:p>
            <a:r>
              <a:rPr lang="en-US" dirty="0"/>
              <a:t>Heidi: We co-teach Pharmacology which is in the first semester of the freshman year in a 50student cohort. Admissions are only in the fall, but students may be part time or full time which takes about 2 years. Our main outcome in this presentation is for you to see how collaborative efforts can positively impact student pathways as well as collegiate relationships.</a:t>
            </a:r>
          </a:p>
          <a:p>
            <a:endParaRPr lang="en-US" dirty="0"/>
          </a:p>
          <a:p>
            <a:endParaRPr lang="en-US" dirty="0"/>
          </a:p>
          <a:p>
            <a:r>
              <a:rPr lang="en-US" dirty="0"/>
              <a:t>Poll: How involved are you in cross-campus collaboration efforts?</a:t>
            </a:r>
          </a:p>
          <a:p>
            <a:r>
              <a:rPr lang="en-US" dirty="0"/>
              <a:t>A. Already in a partnership B. Have been contacted to crate a partnership C. Just interested in information</a:t>
            </a:r>
          </a:p>
        </p:txBody>
      </p:sp>
      <p:sp>
        <p:nvSpPr>
          <p:cNvPr id="4" name="Slide Number Placeholder 3"/>
          <p:cNvSpPr>
            <a:spLocks noGrp="1"/>
          </p:cNvSpPr>
          <p:nvPr>
            <p:ph type="sldNum" sz="quarter" idx="5"/>
          </p:nvPr>
        </p:nvSpPr>
        <p:spPr/>
        <p:txBody>
          <a:bodyPr/>
          <a:lstStyle/>
          <a:p>
            <a:fld id="{D1094F00-23FA-0047-AAA3-F2CF50D37CED}" type="slidenum">
              <a:rPr lang="en-US" smtClean="0"/>
              <a:t>1</a:t>
            </a:fld>
            <a:endParaRPr lang="en-US"/>
          </a:p>
        </p:txBody>
      </p:sp>
    </p:spTree>
    <p:extLst>
      <p:ext uri="{BB962C8B-B14F-4D97-AF65-F5344CB8AC3E}">
        <p14:creationId xmlns:p14="http://schemas.microsoft.com/office/powerpoint/2010/main" val="368513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Heidi: I know a line I hear in my regular math classes over and over when calling on prerequisite skills is “I never learned this”. Now in some cases, maybe the student had a gap in learning for various reasons, but we know they learned it just in different context. How often do you hear “you never taught us this one”, well we didn’t’ do THAT EXACT ONE, You’re correct. </a:t>
            </a:r>
          </a:p>
          <a:p>
            <a:endParaRPr lang="en-US" b="0" dirty="0"/>
          </a:p>
          <a:p>
            <a:r>
              <a:rPr lang="en-US" b="0" dirty="0"/>
              <a:t>Chris: Heidi taught me this in our first year </a:t>
            </a:r>
            <a:r>
              <a:rPr lang="en-US" b="0" dirty="0">
                <a:sym typeface="Wingdings" panose="05000000000000000000" pitchFamily="2" charset="2"/>
              </a:rPr>
              <a:t></a:t>
            </a:r>
          </a:p>
          <a:p>
            <a:endParaRPr lang="en-US" b="0" dirty="0">
              <a:sym typeface="Wingdings" panose="05000000000000000000" pitchFamily="2" charset="2"/>
            </a:endParaRPr>
          </a:p>
          <a:p>
            <a:endParaRPr lang="en-US" b="0" dirty="0"/>
          </a:p>
          <a:p>
            <a:r>
              <a:rPr lang="en-US" b="0" dirty="0"/>
              <a:t>Heidi: These are three examples of the types of questions we need students to be able to understand and interpret before their first semester of freshman year is over. </a:t>
            </a:r>
          </a:p>
          <a:p>
            <a:endParaRPr lang="en-US" b="1" dirty="0"/>
          </a:p>
          <a:p>
            <a:r>
              <a:rPr lang="en-US" b="1" dirty="0"/>
              <a:t>Poll: How many of these questions are you confident in solving?</a:t>
            </a:r>
          </a:p>
          <a:p>
            <a:r>
              <a:rPr lang="en-US" b="1" dirty="0"/>
              <a:t>A. One  B. Two  C. All Three  D. I’m scared.</a:t>
            </a:r>
          </a:p>
        </p:txBody>
      </p:sp>
      <p:sp>
        <p:nvSpPr>
          <p:cNvPr id="4" name="Slide Number Placeholder 3"/>
          <p:cNvSpPr>
            <a:spLocks noGrp="1"/>
          </p:cNvSpPr>
          <p:nvPr>
            <p:ph type="sldNum" sz="quarter" idx="5"/>
          </p:nvPr>
        </p:nvSpPr>
        <p:spPr/>
        <p:txBody>
          <a:bodyPr/>
          <a:lstStyle/>
          <a:p>
            <a:fld id="{D1094F00-23FA-0047-AAA3-F2CF50D37CED}" type="slidenum">
              <a:rPr lang="en-US" smtClean="0"/>
              <a:t>10</a:t>
            </a:fld>
            <a:endParaRPr lang="en-US"/>
          </a:p>
        </p:txBody>
      </p:sp>
    </p:spTree>
    <p:extLst>
      <p:ext uri="{BB962C8B-B14F-4D97-AF65-F5344CB8AC3E}">
        <p14:creationId xmlns:p14="http://schemas.microsoft.com/office/powerpoint/2010/main" val="198504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Heidi: We have put a lot of work in thanks to a grant to develop resources for these students. While publisher content is great, there is not much out there to fill in the gap between math and career fields. There are packages for technical skills which show proportions, work with percentages, but how much do we see students directly equate an example proportion to real life?</a:t>
            </a:r>
          </a:p>
          <a:p>
            <a:endParaRPr lang="en-US" dirty="0"/>
          </a:p>
          <a:p>
            <a:r>
              <a:rPr lang="en-US" dirty="0"/>
              <a:t>Chris: Final comments</a:t>
            </a:r>
          </a:p>
        </p:txBody>
      </p:sp>
      <p:sp>
        <p:nvSpPr>
          <p:cNvPr id="4" name="Slide Number Placeholder 3"/>
          <p:cNvSpPr>
            <a:spLocks noGrp="1"/>
          </p:cNvSpPr>
          <p:nvPr>
            <p:ph type="sldNum" sz="quarter" idx="5"/>
          </p:nvPr>
        </p:nvSpPr>
        <p:spPr/>
        <p:txBody>
          <a:bodyPr/>
          <a:lstStyle/>
          <a:p>
            <a:fld id="{D1094F00-23FA-0047-AAA3-F2CF50D37CED}" type="slidenum">
              <a:rPr lang="en-US" smtClean="0"/>
              <a:t>11</a:t>
            </a:fld>
            <a:endParaRPr lang="en-US"/>
          </a:p>
        </p:txBody>
      </p:sp>
    </p:spTree>
    <p:extLst>
      <p:ext uri="{BB962C8B-B14F-4D97-AF65-F5344CB8AC3E}">
        <p14:creationId xmlns:p14="http://schemas.microsoft.com/office/powerpoint/2010/main" val="65671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owe a big thank you to our Perkins Grant for helping with funding through the Dean of Career and Technical Education, Patricia Zuccarello. We also have support from our chair Brad Angus and then Vet Coordinator Eileen McKee. And then OUR STUDENTS for being flexible and many being very responsive. </a:t>
            </a:r>
          </a:p>
          <a:p>
            <a:endParaRPr lang="en-US" dirty="0"/>
          </a:p>
          <a:p>
            <a:r>
              <a:rPr lang="en-US" dirty="0"/>
              <a:t>From a student that gave us a run for our money and shot daggers through our skin for a whole semester, then repeated. </a:t>
            </a:r>
          </a:p>
        </p:txBody>
      </p:sp>
      <p:sp>
        <p:nvSpPr>
          <p:cNvPr id="4" name="Slide Number Placeholder 3"/>
          <p:cNvSpPr>
            <a:spLocks noGrp="1"/>
          </p:cNvSpPr>
          <p:nvPr>
            <p:ph type="sldNum" sz="quarter" idx="5"/>
          </p:nvPr>
        </p:nvSpPr>
        <p:spPr/>
        <p:txBody>
          <a:bodyPr/>
          <a:lstStyle/>
          <a:p>
            <a:fld id="{D1094F00-23FA-0047-AAA3-F2CF50D37CED}" type="slidenum">
              <a:rPr lang="en-US" smtClean="0"/>
              <a:t>12</a:t>
            </a:fld>
            <a:endParaRPr lang="en-US"/>
          </a:p>
        </p:txBody>
      </p:sp>
    </p:spTree>
    <p:extLst>
      <p:ext uri="{BB962C8B-B14F-4D97-AF65-F5344CB8AC3E}">
        <p14:creationId xmlns:p14="http://schemas.microsoft.com/office/powerpoint/2010/main" val="74104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94F00-23FA-0047-AAA3-F2CF50D37CED}" type="slidenum">
              <a:rPr lang="en-US" smtClean="0"/>
              <a:t>13</a:t>
            </a:fld>
            <a:endParaRPr lang="en-US"/>
          </a:p>
        </p:txBody>
      </p:sp>
    </p:spTree>
    <p:extLst>
      <p:ext uri="{BB962C8B-B14F-4D97-AF65-F5344CB8AC3E}">
        <p14:creationId xmlns:p14="http://schemas.microsoft.com/office/powerpoint/2010/main" val="214064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a:t>
            </a:r>
          </a:p>
          <a:p>
            <a:pPr marL="171450" indent="-171450">
              <a:buFont typeface="Arial" panose="020B0604020202020204" pitchFamily="34" charset="0"/>
              <a:buChar char="•"/>
            </a:pPr>
            <a:r>
              <a:rPr lang="en-US" dirty="0"/>
              <a:t>Began teaching Pharmacology as an adjunct in 2017. Not new to academia but new to teaching.</a:t>
            </a:r>
          </a:p>
          <a:p>
            <a:pPr marL="171450" indent="-171450">
              <a:buFont typeface="Arial" panose="020B0604020202020204" pitchFamily="34" charset="0"/>
              <a:buChar char="•"/>
            </a:pPr>
            <a:r>
              <a:rPr lang="en-US" dirty="0"/>
              <a:t>In Veterinary Nursing, Pharmacology is expected to teach proficiency in drug terminology and dosing. Because of the dosing aspect, Pharmacology is where our 2-yr students first get their exposure to applied math or technical math</a:t>
            </a:r>
          </a:p>
          <a:p>
            <a:pPr marL="171450" indent="-171450">
              <a:buFont typeface="Arial" panose="020B0604020202020204" pitchFamily="34" charset="0"/>
              <a:buChar char="•"/>
            </a:pPr>
            <a:r>
              <a:rPr lang="en-US" dirty="0"/>
              <a:t>As soon as students are aware that math will be a part of the curriculum, we start getting the emails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Heidi: Chris was hearing those beautiful words we all hear as math instructors all the time. </a:t>
            </a:r>
          </a:p>
          <a:p>
            <a:pPr marL="0" indent="0">
              <a:buFont typeface="Arial" panose="020B0604020202020204" pitchFamily="34" charset="0"/>
              <a:buNone/>
            </a:pPr>
            <a:r>
              <a:rPr lang="en-US" dirty="0"/>
              <a:t>“Math causes me Great anxiety”, “I’m not good at math”, “It’s my worst subject”</a:t>
            </a:r>
          </a:p>
          <a:p>
            <a:pPr marL="0" indent="0">
              <a:buFont typeface="Arial" panose="020B0604020202020204" pitchFamily="34" charset="0"/>
              <a:buNone/>
            </a:pPr>
            <a:r>
              <a:rPr lang="en-US" dirty="0"/>
              <a:t>-How many students use the same superlative? Who is actually the ‘worst’ at math? Because they all claim to be the ‘worst’…and its accepted. </a:t>
            </a:r>
          </a:p>
          <a:p>
            <a:pPr marL="0" indent="0">
              <a:buFont typeface="Arial" panose="020B0604020202020204" pitchFamily="34" charset="0"/>
              <a:buNone/>
            </a:pPr>
            <a:r>
              <a:rPr lang="en-US" dirty="0"/>
              <a:t>-And students tell us willingly how much they dislike our careers. Do any of us go to someone’s job and say ‘wow that sucks’? But it’s accepted because it’s math.</a:t>
            </a:r>
          </a:p>
          <a:p>
            <a:pPr marL="0" indent="0">
              <a:buFont typeface="Arial" panose="020B0604020202020204" pitchFamily="34" charset="0"/>
              <a:buNone/>
            </a:pPr>
            <a:r>
              <a:rPr lang="en-US" dirty="0"/>
              <a:t>-Incoming Disability NOAs</a:t>
            </a:r>
          </a:p>
          <a:p>
            <a:pPr marL="0" indent="0">
              <a:buFont typeface="Arial" panose="020B0604020202020204" pitchFamily="34" charset="0"/>
              <a:buNone/>
            </a:pPr>
            <a:r>
              <a:rPr lang="en-US" dirty="0"/>
              <a:t>- We know, we are preaching to the choir…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Chris: </a:t>
            </a:r>
          </a:p>
          <a:p>
            <a:pPr marL="171450" indent="-171450">
              <a:buFont typeface="Arial" panose="020B0604020202020204" pitchFamily="34" charset="0"/>
              <a:buChar char="•"/>
            </a:pPr>
            <a:r>
              <a:rPr lang="en-US" dirty="0"/>
              <a:t>Their concerns are not unwarranted. When I first started teaching, I was astounded by the overall weakness in math across the majority of my students. I approached my dean, and she suggested we develop a grant-funded program as a joint effort between the Math Department and Veterinary Nursing. We called it Math Bridge. Math Bridge began as a 1-hour math supplement to run parallel with Pharmacology. We placed the program between our AM &amp; PM sections.</a:t>
            </a:r>
          </a:p>
          <a:p>
            <a:pPr marL="171450" indent="-171450">
              <a:buFont typeface="Arial" panose="020B0604020202020204" pitchFamily="34" charset="0"/>
              <a:buChar char="•"/>
            </a:pPr>
            <a:r>
              <a:rPr lang="en-US" dirty="0"/>
              <a:t>Our first step? To formally identify the many stumbling blocks our students face.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HEIDI: I really believe in collaboration and helping other instructors identify ways to improve. </a:t>
            </a:r>
          </a:p>
        </p:txBody>
      </p:sp>
      <p:sp>
        <p:nvSpPr>
          <p:cNvPr id="4" name="Slide Number Placeholder 3"/>
          <p:cNvSpPr>
            <a:spLocks noGrp="1"/>
          </p:cNvSpPr>
          <p:nvPr>
            <p:ph type="sldNum" sz="quarter" idx="5"/>
          </p:nvPr>
        </p:nvSpPr>
        <p:spPr/>
        <p:txBody>
          <a:bodyPr/>
          <a:lstStyle/>
          <a:p>
            <a:fld id="{D1094F00-23FA-0047-AAA3-F2CF50D37CED}" type="slidenum">
              <a:rPr lang="en-US" smtClean="0"/>
              <a:t>2</a:t>
            </a:fld>
            <a:endParaRPr lang="en-US"/>
          </a:p>
        </p:txBody>
      </p:sp>
    </p:spTree>
    <p:extLst>
      <p:ext uri="{BB962C8B-B14F-4D97-AF65-F5344CB8AC3E}">
        <p14:creationId xmlns:p14="http://schemas.microsoft.com/office/powerpoint/2010/main" val="41059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HEIDI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-First the program changed the </a:t>
            </a:r>
            <a:r>
              <a:rPr lang="en-US" sz="1200" dirty="0" err="1">
                <a:solidFill>
                  <a:schemeClr val="bg1"/>
                </a:solidFill>
              </a:rPr>
              <a:t>prereq</a:t>
            </a:r>
            <a:r>
              <a:rPr lang="en-US" sz="1200" dirty="0">
                <a:solidFill>
                  <a:schemeClr val="bg1"/>
                </a:solidFill>
              </a:rPr>
              <a:t> from Elementary Algebra to Intermediate, but they didn’t need more algebra exposure. You don’t solve quadratics in medical math, you need more practical, elementary application. I have done presentations on Math in Context that follow this thinking; contact me if you want some ideas for your classrooms. Regardless, the </a:t>
            </a:r>
            <a:r>
              <a:rPr lang="en-US" sz="1200" dirty="0" err="1">
                <a:solidFill>
                  <a:schemeClr val="bg1"/>
                </a:solidFill>
              </a:rPr>
              <a:t>prereq</a:t>
            </a:r>
            <a:r>
              <a:rPr lang="en-US" sz="1200" dirty="0">
                <a:solidFill>
                  <a:schemeClr val="bg1"/>
                </a:solidFill>
              </a:rPr>
              <a:t> is Elementary Algebra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-Students suffer from and share allowed that they have math anxiety and put up a brick wall that we need to breakthrough.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don’t realize that high school IEPs don’t translate directly to college. So by the time we have paperwork squared away, they are already failing.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-And reading comprehension is a major issue because we are not just reading about Sally buying an exorbitant amount of watermelons, we are calculating weights on animals that can be life or death situations and students jump into their career feet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CHRIS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Reading comprehension is a nice segue into the next few problems we identified. In a tech program like Veterinary Nursing, we are teaching nursing nomenclature, which is totally foreign to most of our students. We found the technical math that runs concurrently is no different. A couple of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I expected to explain to students that a concentration can be expressed using symbols we already use: % and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EXAMPLE -  % means g/100ml and : means g/ml and that 1 gram = 1 ml, although one represents a mass and the other a volume.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However, I did not expect them to have such trouble with the fundamental concepts of knowing when to multiply or divide or the meaning of a mathematical % or ratio. Teaching both pharmacology math principles and basic math principles at the same time quickly becomes confusing for the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An even more profound example involving nomenclature involves the Metric System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Conversions are covered in isolation in previous coursework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Many students say they have never been exposed to metrics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This is a new language and even more concerning a new system to grasp conceptually – Our program had allotted no time for this.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how does it relate to the measurement systems they know?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Introducing another number line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We were asking them to learn a new language on the fly while we used them to explain their pharmacology curriculum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I was taught metrics in grade school and HS. This was a learning experience for me. I could not rely on the depth of concept taught or the fact that the concept had been taught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Metrics are ESSENTIAL for all STEM disciplines – from Chem to Geology, and yes, medicine.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As we tried to adapt and teach the above concepts, like percentages, we found a tremendous dislike of FRACTIONS. As we dove deeper into fractions, we found they didn’t understand a remainder. Then we learned many had not been taught LONG DIVISION. We’ve been peeling back the layers of that onion since 2017.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Lastly, changes in math curriculum over the last 2 decades have not helped the cause. For example, if Heidi had not been in my classroom, I could never have made any sense out of the ladder method of multiplication. And, I’ve become a firm believer that students should not be issued a calculator until HS!</a:t>
            </a:r>
          </a:p>
          <a:p>
            <a:endParaRPr lang="en-US" dirty="0"/>
          </a:p>
        </p:txBody>
      </p:sp>
      <p:sp>
        <p:nvSpPr>
          <p:cNvPr id="4" name="Slide Number Placeholder 3"/>
          <p:cNvSpPr>
            <a:spLocks noGrp="1"/>
          </p:cNvSpPr>
          <p:nvPr>
            <p:ph type="sldNum" sz="quarter" idx="5"/>
          </p:nvPr>
        </p:nvSpPr>
        <p:spPr/>
        <p:txBody>
          <a:bodyPr/>
          <a:lstStyle/>
          <a:p>
            <a:fld id="{D1094F00-23FA-0047-AAA3-F2CF50D37CED}" type="slidenum">
              <a:rPr lang="en-US" smtClean="0"/>
              <a:t>3</a:t>
            </a:fld>
            <a:endParaRPr lang="en-US"/>
          </a:p>
        </p:txBody>
      </p:sp>
    </p:spTree>
    <p:extLst>
      <p:ext uri="{BB962C8B-B14F-4D97-AF65-F5344CB8AC3E}">
        <p14:creationId xmlns:p14="http://schemas.microsoft.com/office/powerpoint/2010/main" val="80100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a:p>
            <a:r>
              <a:rPr lang="en-US" dirty="0"/>
              <a:t>This slide depicts just a small example of the type of information we expect our students to digest in a semester.</a:t>
            </a:r>
          </a:p>
          <a:p>
            <a:pPr marL="171450" indent="-171450">
              <a:buFont typeface="Arial" panose="020B0604020202020204" pitchFamily="34" charset="0"/>
              <a:buChar char="•"/>
            </a:pPr>
            <a:r>
              <a:rPr lang="en-US" dirty="0"/>
              <a:t>Rx: They must understand the drugs, their routes, their indications and contraindications and then be able to dispense them appropriately using label &amp; formulary information.</a:t>
            </a:r>
          </a:p>
          <a:p>
            <a:pPr marL="171450" indent="-171450">
              <a:buFont typeface="Arial" panose="020B0604020202020204" pitchFamily="34" charset="0"/>
              <a:buChar char="•"/>
            </a:pPr>
            <a:r>
              <a:rPr lang="en-US" dirty="0"/>
              <a:t>Note: various concentrations and how they are presented</a:t>
            </a:r>
          </a:p>
          <a:p>
            <a:pPr marL="171450" indent="-171450">
              <a:buFont typeface="Arial" panose="020B0604020202020204" pitchFamily="34" charset="0"/>
              <a:buChar char="•"/>
            </a:pPr>
            <a:r>
              <a:rPr lang="en-US" dirty="0"/>
              <a:t>Note: the use of metrics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to label information, they are expected to learn how to assess the accuracy of various syringes – which involves rounding.</a:t>
            </a:r>
          </a:p>
          <a:p>
            <a:pPr marL="171450" indent="-171450">
              <a:buFont typeface="Arial" panose="020B0604020202020204" pitchFamily="34" charset="0"/>
              <a:buChar char="•"/>
            </a:pPr>
            <a:r>
              <a:rPr lang="en-US" dirty="0"/>
              <a:t>They learn to run fluid pumps (another new concept) while having to calculate fluid rates</a:t>
            </a:r>
          </a:p>
          <a:p>
            <a:pPr marL="171450" indent="-171450">
              <a:buFont typeface="Arial" panose="020B0604020202020204" pitchFamily="34" charset="0"/>
              <a:buChar char="•"/>
            </a:pPr>
            <a:r>
              <a:rPr lang="en-US" dirty="0"/>
              <a:t>Ultimately in other classes, they learn constant rates of infusion and titrations, which involve multiple levels of problem solving and the incorporation of time.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concepts require a knowledge of fundamental math only—not high level at all. But, If the students don’t come into the program with a solid understanding of math fundamentals—the 4 basic operations, percentages, proportions and how to solve for X—the frustration is palpable.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HEIDI</a:t>
            </a:r>
            <a:br>
              <a:rPr lang="en-US" dirty="0"/>
            </a:br>
            <a:r>
              <a:rPr lang="en-US" dirty="0"/>
              <a:t>Yes, as a math person, I do not typically pull out labels and prescribe in my College Arithmetic classes. In our word applications, the idea of an application is there, but how often does it literally mean life and death?</a:t>
            </a:r>
          </a:p>
          <a:p>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1094F00-23FA-0047-AAA3-F2CF50D37CED}" type="slidenum">
              <a:rPr lang="en-US" smtClean="0"/>
              <a:t>4</a:t>
            </a:fld>
            <a:endParaRPr lang="en-US"/>
          </a:p>
        </p:txBody>
      </p:sp>
    </p:spTree>
    <p:extLst>
      <p:ext uri="{BB962C8B-B14F-4D97-AF65-F5344CB8AC3E}">
        <p14:creationId xmlns:p14="http://schemas.microsoft.com/office/powerpoint/2010/main" val="103349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Heidi: With an emphasis on math and the introduction of Bridge, math was separated from a previously integrated curriculum.</a:t>
            </a:r>
          </a:p>
          <a:p>
            <a:r>
              <a:rPr lang="en-US" dirty="0"/>
              <a:t>Students now were required to pass math and pharmacology separately.</a:t>
            </a:r>
          </a:p>
          <a:p>
            <a:endParaRPr lang="en-US" dirty="0"/>
          </a:p>
          <a:p>
            <a:r>
              <a:rPr lang="en-US" dirty="0"/>
              <a:t>Chris: Previously, students passed with poor math skills because pharmacology scores buoyed their overall score</a:t>
            </a:r>
          </a:p>
          <a:p>
            <a:endParaRPr lang="en-US" dirty="0"/>
          </a:p>
        </p:txBody>
      </p:sp>
      <p:sp>
        <p:nvSpPr>
          <p:cNvPr id="4" name="Slide Number Placeholder 3"/>
          <p:cNvSpPr>
            <a:spLocks noGrp="1"/>
          </p:cNvSpPr>
          <p:nvPr>
            <p:ph type="sldNum" sz="quarter" idx="5"/>
          </p:nvPr>
        </p:nvSpPr>
        <p:spPr/>
        <p:txBody>
          <a:bodyPr/>
          <a:lstStyle/>
          <a:p>
            <a:fld id="{D1094F00-23FA-0047-AAA3-F2CF50D37CED}" type="slidenum">
              <a:rPr lang="en-US" smtClean="0"/>
              <a:t>5</a:t>
            </a:fld>
            <a:endParaRPr lang="en-US"/>
          </a:p>
        </p:txBody>
      </p:sp>
    </p:spTree>
    <p:extLst>
      <p:ext uri="{BB962C8B-B14F-4D97-AF65-F5344CB8AC3E}">
        <p14:creationId xmlns:p14="http://schemas.microsoft.com/office/powerpoint/2010/main" val="294608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Heidi: We identified 5 main units as such. Now we can open a book and find fractions examples, but we not only need to emphasize fraction word problems, but also review rules. </a:t>
            </a:r>
          </a:p>
          <a:p>
            <a:endParaRPr lang="en-US" dirty="0"/>
          </a:p>
          <a:p>
            <a:endParaRPr lang="en-US" dirty="0"/>
          </a:p>
          <a:p>
            <a:r>
              <a:rPr lang="en-US" dirty="0"/>
              <a:t>Chris: </a:t>
            </a:r>
          </a:p>
          <a:p>
            <a:pPr marL="171450" indent="-171450">
              <a:buFont typeface="Arial" panose="020B0604020202020204" pitchFamily="34" charset="0"/>
              <a:buChar char="•"/>
            </a:pPr>
            <a:r>
              <a:rPr lang="en-US" dirty="0"/>
              <a:t>Metrics material is impossible to find overall</a:t>
            </a:r>
          </a:p>
          <a:p>
            <a:pPr marL="171450" indent="-171450">
              <a:buFont typeface="Arial" panose="020B0604020202020204" pitchFamily="34" charset="0"/>
              <a:buChar char="•"/>
            </a:pPr>
            <a:r>
              <a:rPr lang="en-US" dirty="0"/>
              <a:t>More complex word problems specific to the sciences were difficult to find—especially for VETERINARY nursing</a:t>
            </a:r>
          </a:p>
          <a:p>
            <a:pPr marL="171450" indent="-171450">
              <a:buFont typeface="Arial" panose="020B0604020202020204" pitchFamily="34" charset="0"/>
              <a:buChar char="•"/>
            </a:pPr>
            <a:r>
              <a:rPr lang="en-US" dirty="0"/>
              <a:t>A lot of fundamental material is geared toward Pre-K – 6</a:t>
            </a:r>
            <a:r>
              <a:rPr lang="en-US" baseline="30000" dirty="0"/>
              <a:t>th</a:t>
            </a:r>
            <a:endParaRPr lang="en-US" dirty="0"/>
          </a:p>
          <a:p>
            <a:pPr marL="171450" indent="-171450">
              <a:buFont typeface="Arial" panose="020B0604020202020204" pitchFamily="34" charset="0"/>
              <a:buChar char="•"/>
            </a:pPr>
            <a:r>
              <a:rPr lang="en-US" dirty="0"/>
              <a:t>Development of assessments still takes a great deal of time. We scour teaching websites and nursing manuals and then adapt.</a:t>
            </a:r>
          </a:p>
          <a:p>
            <a:endParaRPr lang="en-US" dirty="0"/>
          </a:p>
        </p:txBody>
      </p:sp>
      <p:sp>
        <p:nvSpPr>
          <p:cNvPr id="4" name="Slide Number Placeholder 3"/>
          <p:cNvSpPr>
            <a:spLocks noGrp="1"/>
          </p:cNvSpPr>
          <p:nvPr>
            <p:ph type="sldNum" sz="quarter" idx="5"/>
          </p:nvPr>
        </p:nvSpPr>
        <p:spPr/>
        <p:txBody>
          <a:bodyPr/>
          <a:lstStyle/>
          <a:p>
            <a:fld id="{D1094F00-23FA-0047-AAA3-F2CF50D37CED}" type="slidenum">
              <a:rPr lang="en-US" smtClean="0"/>
              <a:t>6</a:t>
            </a:fld>
            <a:endParaRPr lang="en-US"/>
          </a:p>
        </p:txBody>
      </p:sp>
    </p:spTree>
    <p:extLst>
      <p:ext uri="{BB962C8B-B14F-4D97-AF65-F5344CB8AC3E}">
        <p14:creationId xmlns:p14="http://schemas.microsoft.com/office/powerpoint/2010/main" val="396840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#1</a:t>
            </a:r>
          </a:p>
          <a:p>
            <a:pPr marL="171450" indent="-171450">
              <a:buFont typeface="Arial" panose="020B0604020202020204" pitchFamily="34" charset="0"/>
              <a:buChar char="•"/>
            </a:pPr>
            <a:r>
              <a:rPr lang="en-US" dirty="0"/>
              <a:t>Students respond positively to supplemental Bridge program; we wish we had evaluated them earlier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Heidi: We were teaching one of the units in one hour. So imagine going over all of fraction rules in one hour and serving the students their homework on the way out the door. Just not enough time!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Chris: #2</a:t>
            </a:r>
          </a:p>
          <a:p>
            <a:pPr marL="171450" indent="-171450">
              <a:buFont typeface="Arial" panose="020B0604020202020204" pitchFamily="34" charset="0"/>
              <a:buChar char="•"/>
            </a:pPr>
            <a:r>
              <a:rPr lang="en-US" dirty="0"/>
              <a:t>We offer an optional Summer Bridge; we note improved scores over summer assessment and scores of other classmates for those who attended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Heidi: This was more time as we devoted a day ~3 hours to a review concept. Students could then at least practice some in front of us.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Chris: #3</a:t>
            </a:r>
          </a:p>
          <a:p>
            <a:pPr marL="171450" indent="-171450">
              <a:buFont typeface="Arial" panose="020B0604020202020204" pitchFamily="34" charset="0"/>
              <a:buChar char="•"/>
            </a:pPr>
            <a:r>
              <a:rPr lang="en-US" dirty="0"/>
              <a:t>Changes in the department and increased focus on math precipitate a curriculum change. The class is now offered over 2 semesters. The Pharmacology lectures are split and hands-on labs, most of which include math, are developed.</a:t>
            </a:r>
          </a:p>
          <a:p>
            <a:pPr marL="171450" indent="-171450">
              <a:buFont typeface="Arial" panose="020B0604020202020204" pitchFamily="34" charset="0"/>
              <a:buChar char="•"/>
            </a:pPr>
            <a:r>
              <a:rPr lang="en-US" dirty="0"/>
              <a:t>Students no longer fail if they fail math. They get a warning and are able to pass on to the second semester with their co-hort. </a:t>
            </a:r>
          </a:p>
          <a:p>
            <a:pPr marL="171450" indent="-171450">
              <a:buFont typeface="Arial" panose="020B0604020202020204" pitchFamily="34" charset="0"/>
              <a:buChar char="•"/>
            </a:pPr>
            <a:r>
              <a:rPr lang="en-US" dirty="0" err="1"/>
              <a:t>Covid</a:t>
            </a:r>
            <a:r>
              <a:rPr lang="en-US" dirty="0"/>
              <a:t>, Online &amp; Reading Comprehension will skew analysis of this past year</a:t>
            </a:r>
          </a:p>
          <a:p>
            <a:pPr marL="171450" indent="-171450">
              <a:buFont typeface="Arial" panose="020B0604020202020204" pitchFamily="34" charset="0"/>
              <a:buChar char="•"/>
            </a:pPr>
            <a:endParaRPr lang="en-US" dirty="0"/>
          </a:p>
          <a:p>
            <a:r>
              <a:rPr lang="en-US" dirty="0"/>
              <a:t>Heidi: So we actually we the increase in repeats as a good thing. Before students were dropping the program, but now we are identifying students that need more time to make up skills and learn the fundamentals of application a few times. Also – it allows us to identify students who realize that this is not the career for them; while taking care of animals sounds fun, killing them because you moved the decimal the wrong way is not fun.</a:t>
            </a:r>
          </a:p>
        </p:txBody>
      </p:sp>
      <p:sp>
        <p:nvSpPr>
          <p:cNvPr id="4" name="Slide Number Placeholder 3"/>
          <p:cNvSpPr>
            <a:spLocks noGrp="1"/>
          </p:cNvSpPr>
          <p:nvPr>
            <p:ph type="sldNum" sz="quarter" idx="5"/>
          </p:nvPr>
        </p:nvSpPr>
        <p:spPr/>
        <p:txBody>
          <a:bodyPr/>
          <a:lstStyle/>
          <a:p>
            <a:fld id="{D1094F00-23FA-0047-AAA3-F2CF50D37CED}" type="slidenum">
              <a:rPr lang="en-US" smtClean="0"/>
              <a:t>7</a:t>
            </a:fld>
            <a:endParaRPr lang="en-US"/>
          </a:p>
        </p:txBody>
      </p:sp>
    </p:spTree>
    <p:extLst>
      <p:ext uri="{BB962C8B-B14F-4D97-AF65-F5344CB8AC3E}">
        <p14:creationId xmlns:p14="http://schemas.microsoft.com/office/powerpoint/2010/main" val="60145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Heidi: Like Chris referenced, we have preliminary grade data from the last two years. This is last summer-fall’s spreadsheet of those that attended bridge. We thought a 19.5% increase in their exam scores from initial bridge assessment to final exam was inspiring enough to continue.</a:t>
            </a:r>
          </a:p>
        </p:txBody>
      </p:sp>
      <p:sp>
        <p:nvSpPr>
          <p:cNvPr id="4" name="Slide Number Placeholder 3"/>
          <p:cNvSpPr>
            <a:spLocks noGrp="1"/>
          </p:cNvSpPr>
          <p:nvPr>
            <p:ph type="sldNum" sz="quarter" idx="5"/>
          </p:nvPr>
        </p:nvSpPr>
        <p:spPr/>
        <p:txBody>
          <a:bodyPr/>
          <a:lstStyle/>
          <a:p>
            <a:fld id="{D1094F00-23FA-0047-AAA3-F2CF50D37CED}" type="slidenum">
              <a:rPr lang="en-US" smtClean="0"/>
              <a:t>8</a:t>
            </a:fld>
            <a:endParaRPr lang="en-US"/>
          </a:p>
        </p:txBody>
      </p:sp>
    </p:spTree>
    <p:extLst>
      <p:ext uri="{BB962C8B-B14F-4D97-AF65-F5344CB8AC3E}">
        <p14:creationId xmlns:p14="http://schemas.microsoft.com/office/powerpoint/2010/main" val="54614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The 4 stages of learning resonated with students. </a:t>
            </a:r>
          </a:p>
          <a:p>
            <a:r>
              <a:rPr lang="en-US" dirty="0"/>
              <a:t>Students didn’t feel like failures when they saw that learning was a process and how they were progressing through it.</a:t>
            </a:r>
          </a:p>
          <a:p>
            <a:endParaRPr lang="en-US" dirty="0"/>
          </a:p>
          <a:p>
            <a:pPr marL="171450" indent="-171450">
              <a:buFont typeface="Arial" panose="020B0604020202020204" pitchFamily="34" charset="0"/>
              <a:buChar char="•"/>
            </a:pPr>
            <a:r>
              <a:rPr lang="en-US" dirty="0"/>
              <a:t>When students first arrive at the program, they fall mostly in Stage 1; some are in Stage 2.</a:t>
            </a:r>
          </a:p>
          <a:p>
            <a:pPr marL="171450" indent="-171450">
              <a:buFont typeface="Arial" panose="020B0604020202020204" pitchFamily="34" charset="0"/>
              <a:buChar char="•"/>
            </a:pPr>
            <a:r>
              <a:rPr lang="en-US" dirty="0"/>
              <a:t>Our standard for passing is Stage 3. Sometimes this takes 1 semester; sometimes this takes 2+</a:t>
            </a:r>
          </a:p>
          <a:p>
            <a:pPr marL="171450" indent="-171450">
              <a:buFont typeface="Arial" panose="020B0604020202020204" pitchFamily="34" charset="0"/>
              <a:buChar char="•"/>
            </a:pPr>
            <a:r>
              <a:rPr lang="en-US" dirty="0"/>
              <a:t>Our hope is that the students keep developing their skills and eventually achieve Stage 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Heidi: We’re not talking about college arithmetic students, some of these students took high school calculus, high school statistics. We have to get these students to level 2 asap before it’s too late. Humility.</a:t>
            </a:r>
          </a:p>
        </p:txBody>
      </p:sp>
      <p:sp>
        <p:nvSpPr>
          <p:cNvPr id="4" name="Slide Number Placeholder 3"/>
          <p:cNvSpPr>
            <a:spLocks noGrp="1"/>
          </p:cNvSpPr>
          <p:nvPr>
            <p:ph type="sldNum" sz="quarter" idx="5"/>
          </p:nvPr>
        </p:nvSpPr>
        <p:spPr/>
        <p:txBody>
          <a:bodyPr/>
          <a:lstStyle/>
          <a:p>
            <a:fld id="{D1094F00-23FA-0047-AAA3-F2CF50D37CED}" type="slidenum">
              <a:rPr lang="en-US" smtClean="0"/>
              <a:t>9</a:t>
            </a:fld>
            <a:endParaRPr lang="en-US"/>
          </a:p>
        </p:txBody>
      </p:sp>
    </p:spTree>
    <p:extLst>
      <p:ext uri="{BB962C8B-B14F-4D97-AF65-F5344CB8AC3E}">
        <p14:creationId xmlns:p14="http://schemas.microsoft.com/office/powerpoint/2010/main" val="39756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EC3100-AED6-4C11-A509-6B45F6D0B492}" type="datetimeFigureOut">
              <a:rPr lang="en-US" smtClean="0"/>
              <a:t>11/20/2020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157497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EC3100-AED6-4C11-A509-6B45F6D0B49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305804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EC3100-AED6-4C11-A509-6B45F6D0B49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237730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EC3100-AED6-4C11-A509-6B45F6D0B49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280842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C3100-AED6-4C11-A509-6B45F6D0B49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388009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EC3100-AED6-4C11-A509-6B45F6D0B492}"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159083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EC3100-AED6-4C11-A509-6B45F6D0B492}"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405636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EC3100-AED6-4C11-A509-6B45F6D0B492}"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22786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C3100-AED6-4C11-A509-6B45F6D0B492}"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178702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EC3100-AED6-4C11-A509-6B45F6D0B492}"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328093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0EC3100-AED6-4C11-A509-6B45F6D0B492}" type="datetimeFigureOut">
              <a:rPr lang="en-US" smtClean="0"/>
              <a:t>11/20/2020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CED5857-04D2-447E-8516-971890C1D7B6}" type="slidenum">
              <a:rPr lang="en-US" smtClean="0"/>
              <a:t>‹#›</a:t>
            </a:fld>
            <a:endParaRPr lang="en-US"/>
          </a:p>
        </p:txBody>
      </p:sp>
    </p:spTree>
    <p:extLst>
      <p:ext uri="{BB962C8B-B14F-4D97-AF65-F5344CB8AC3E}">
        <p14:creationId xmlns:p14="http://schemas.microsoft.com/office/powerpoint/2010/main" val="415830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EC3100-AED6-4C11-A509-6B45F6D0B492}" type="datetimeFigureOut">
              <a:rPr lang="en-US" smtClean="0"/>
              <a:t>11/20/2020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CED5857-04D2-447E-8516-971890C1D7B6}"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71799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7.png"/><Relationship Id="rId5" Type="http://schemas.openxmlformats.org/officeDocument/2006/relationships/image" Target="cid:E6BB30AF-DBDA-44D8-96D2-1AEC1C38AB0D" TargetMode="External"/><Relationship Id="rId15" Type="http://schemas.openxmlformats.org/officeDocument/2006/relationships/image" Target="../media/image9.png"/><Relationship Id="rId10" Type="http://schemas.openxmlformats.org/officeDocument/2006/relationships/customXml" Target="../ink/ink3.xml"/><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customXml" Target="../ink/ink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3D92-EB2F-41A9-A7FA-B8A69194A3DB}"/>
              </a:ext>
            </a:extLst>
          </p:cNvPr>
          <p:cNvSpPr>
            <a:spLocks noGrp="1"/>
          </p:cNvSpPr>
          <p:nvPr>
            <p:ph type="ctrTitle"/>
          </p:nvPr>
        </p:nvSpPr>
        <p:spPr>
          <a:xfrm>
            <a:off x="1854937" y="-351857"/>
            <a:ext cx="8637073" cy="2920713"/>
          </a:xfrm>
        </p:spPr>
        <p:txBody>
          <a:bodyPr/>
          <a:lstStyle/>
          <a:p>
            <a:r>
              <a:rPr lang="en-US" dirty="0"/>
              <a:t>Medical math</a:t>
            </a:r>
          </a:p>
        </p:txBody>
      </p:sp>
      <p:sp>
        <p:nvSpPr>
          <p:cNvPr id="3" name="Subtitle 2">
            <a:extLst>
              <a:ext uri="{FF2B5EF4-FFF2-40B4-BE49-F238E27FC236}">
                <a16:creationId xmlns:a16="http://schemas.microsoft.com/office/drawing/2014/main" id="{F3330855-F085-44A7-AAA0-9AC8AA83FC3B}"/>
              </a:ext>
            </a:extLst>
          </p:cNvPr>
          <p:cNvSpPr>
            <a:spLocks noGrp="1"/>
          </p:cNvSpPr>
          <p:nvPr>
            <p:ph type="subTitle" idx="1"/>
          </p:nvPr>
        </p:nvSpPr>
        <p:spPr>
          <a:xfrm>
            <a:off x="1699440" y="2730225"/>
            <a:ext cx="8793120" cy="2147425"/>
          </a:xfrm>
          <a:noFill/>
        </p:spPr>
        <p:txBody>
          <a:bodyPr>
            <a:normAutofit/>
          </a:bodyPr>
          <a:lstStyle/>
          <a:p>
            <a:r>
              <a:rPr lang="en-US" sz="4400" dirty="0">
                <a:solidFill>
                  <a:schemeClr val="bg1"/>
                </a:solidFill>
                <a:latin typeface="Angsana New" panose="020B0502040204020203" pitchFamily="18" charset="-34"/>
                <a:cs typeface="Angsana New" panose="020B0502040204020203" pitchFamily="18" charset="-34"/>
              </a:rPr>
              <a:t>Heidi Lyne and </a:t>
            </a:r>
            <a:r>
              <a:rPr lang="en-US" sz="4400" dirty="0" err="1">
                <a:solidFill>
                  <a:schemeClr val="bg1"/>
                </a:solidFill>
                <a:latin typeface="Angsana New" panose="020B0502040204020203" pitchFamily="18" charset="-34"/>
                <a:cs typeface="Angsana New" panose="020B0502040204020203" pitchFamily="18" charset="-34"/>
              </a:rPr>
              <a:t>chris</a:t>
            </a:r>
            <a:r>
              <a:rPr lang="en-US" sz="4400" dirty="0">
                <a:solidFill>
                  <a:schemeClr val="bg1"/>
                </a:solidFill>
                <a:latin typeface="Angsana New" panose="020B0502040204020203" pitchFamily="18" charset="-34"/>
                <a:cs typeface="Angsana New" panose="020B0502040204020203" pitchFamily="18" charset="-34"/>
              </a:rPr>
              <a:t> </a:t>
            </a:r>
            <a:r>
              <a:rPr lang="en-US" sz="4400" dirty="0" err="1">
                <a:solidFill>
                  <a:schemeClr val="bg1"/>
                </a:solidFill>
                <a:latin typeface="Angsana New" panose="020B0502040204020203" pitchFamily="18" charset="-34"/>
                <a:cs typeface="Angsana New" panose="020B0502040204020203" pitchFamily="18" charset="-34"/>
              </a:rPr>
              <a:t>berta</a:t>
            </a:r>
            <a:endParaRPr lang="en-US" sz="4400" dirty="0">
              <a:solidFill>
                <a:schemeClr val="bg1"/>
              </a:solidFill>
              <a:latin typeface="Angsana New" panose="020B0502040204020203" pitchFamily="18" charset="-34"/>
              <a:cs typeface="Angsana New" panose="020B0502040204020203" pitchFamily="18" charset="-34"/>
            </a:endParaRPr>
          </a:p>
          <a:p>
            <a:r>
              <a:rPr lang="en-US" sz="4400" dirty="0">
                <a:solidFill>
                  <a:schemeClr val="bg1"/>
                </a:solidFill>
                <a:latin typeface="Angsana New" panose="020B0502040204020203" pitchFamily="18" charset="-34"/>
                <a:cs typeface="Angsana New" panose="020B0502040204020203" pitchFamily="18" charset="-34"/>
              </a:rPr>
              <a:t>Joliet junior college, </a:t>
            </a:r>
            <a:r>
              <a:rPr lang="en-US" sz="4400" dirty="0" err="1">
                <a:solidFill>
                  <a:schemeClr val="bg1"/>
                </a:solidFill>
                <a:latin typeface="Angsana New" panose="020B0502040204020203" pitchFamily="18" charset="-34"/>
                <a:cs typeface="Angsana New" panose="020B0502040204020203" pitchFamily="18" charset="-34"/>
              </a:rPr>
              <a:t>illinois</a:t>
            </a:r>
            <a:endParaRPr lang="en-US" sz="4400" dirty="0">
              <a:solidFill>
                <a:schemeClr val="bg1"/>
              </a:solidFill>
              <a:latin typeface="Angsana New" panose="020B0502040204020203" pitchFamily="18" charset="-34"/>
              <a:cs typeface="Angsana New" panose="020B0502040204020203" pitchFamily="18" charset="-34"/>
            </a:endParaRPr>
          </a:p>
        </p:txBody>
      </p:sp>
      <p:pic>
        <p:nvPicPr>
          <p:cNvPr id="14" name="Picture 13" descr="A picture containing room&#10;&#10;Description automatically generated">
            <a:extLst>
              <a:ext uri="{FF2B5EF4-FFF2-40B4-BE49-F238E27FC236}">
                <a16:creationId xmlns:a16="http://schemas.microsoft.com/office/drawing/2014/main" id="{9A67C18B-11F9-45D3-BCE4-453DE22C2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98" y="2506654"/>
            <a:ext cx="3791479" cy="3791479"/>
          </a:xfrm>
          <a:prstGeom prst="rect">
            <a:avLst/>
          </a:prstGeom>
        </p:spPr>
      </p:pic>
      <p:sp>
        <p:nvSpPr>
          <p:cNvPr id="4" name="Rectangle 2">
            <a:extLst>
              <a:ext uri="{FF2B5EF4-FFF2-40B4-BE49-F238E27FC236}">
                <a16:creationId xmlns:a16="http://schemas.microsoft.com/office/drawing/2014/main" id="{4A4778AA-14F4-4CF2-8750-C1F73DB42530}"/>
              </a:ext>
            </a:extLst>
          </p:cNvPr>
          <p:cNvSpPr>
            <a:spLocks noChangeArrowheads="1"/>
          </p:cNvSpPr>
          <p:nvPr/>
        </p:nvSpPr>
        <p:spPr bwMode="auto">
          <a:xfrm>
            <a:off x="8218098" y="2982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FBC07F3F-25E3-4586-8A34-3FF2C80941E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18098" y="2982175"/>
            <a:ext cx="3790950" cy="3790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19ED143-335F-434D-9EC6-FB1D05152785}"/>
                  </a:ext>
                </a:extLst>
              </p14:cNvPr>
              <p14:cNvContentPartPr/>
              <p14:nvPr/>
            </p14:nvContentPartPr>
            <p14:xfrm>
              <a:off x="1629532" y="5498371"/>
              <a:ext cx="28080" cy="9000"/>
            </p14:xfrm>
          </p:contentPart>
        </mc:Choice>
        <mc:Fallback xmlns="">
          <p:pic>
            <p:nvPicPr>
              <p:cNvPr id="5" name="Ink 4">
                <a:extLst>
                  <a:ext uri="{FF2B5EF4-FFF2-40B4-BE49-F238E27FC236}">
                    <a16:creationId xmlns:a16="http://schemas.microsoft.com/office/drawing/2014/main" id="{C19ED143-335F-434D-9EC6-FB1D05152785}"/>
                  </a:ext>
                </a:extLst>
              </p:cNvPr>
              <p:cNvPicPr/>
              <p:nvPr/>
            </p:nvPicPr>
            <p:blipFill>
              <a:blip r:embed="rId7"/>
              <a:stretch>
                <a:fillRect/>
              </a:stretch>
            </p:blipFill>
            <p:spPr>
              <a:xfrm>
                <a:off x="1625212" y="5494051"/>
                <a:ext cx="36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D6088FE-6087-48A3-94D7-326F3ACD83DC}"/>
                  </a:ext>
                </a:extLst>
              </p14:cNvPr>
              <p14:cNvContentPartPr/>
              <p14:nvPr/>
            </p14:nvContentPartPr>
            <p14:xfrm>
              <a:off x="2122372" y="4619611"/>
              <a:ext cx="18360" cy="22320"/>
            </p14:xfrm>
          </p:contentPart>
        </mc:Choice>
        <mc:Fallback xmlns="">
          <p:pic>
            <p:nvPicPr>
              <p:cNvPr id="6" name="Ink 5">
                <a:extLst>
                  <a:ext uri="{FF2B5EF4-FFF2-40B4-BE49-F238E27FC236}">
                    <a16:creationId xmlns:a16="http://schemas.microsoft.com/office/drawing/2014/main" id="{0D6088FE-6087-48A3-94D7-326F3ACD83DC}"/>
                  </a:ext>
                </a:extLst>
              </p:cNvPr>
              <p:cNvPicPr/>
              <p:nvPr/>
            </p:nvPicPr>
            <p:blipFill>
              <a:blip r:embed="rId9"/>
              <a:stretch>
                <a:fillRect/>
              </a:stretch>
            </p:blipFill>
            <p:spPr>
              <a:xfrm>
                <a:off x="2118052" y="4615291"/>
                <a:ext cx="27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5115131-4D18-47BA-A36E-E885B9593B42}"/>
                  </a:ext>
                </a:extLst>
              </p14:cNvPr>
              <p14:cNvContentPartPr/>
              <p14:nvPr/>
            </p14:nvContentPartPr>
            <p14:xfrm>
              <a:off x="1703332" y="4302451"/>
              <a:ext cx="26280" cy="23400"/>
            </p14:xfrm>
          </p:contentPart>
        </mc:Choice>
        <mc:Fallback xmlns="">
          <p:pic>
            <p:nvPicPr>
              <p:cNvPr id="7" name="Ink 6">
                <a:extLst>
                  <a:ext uri="{FF2B5EF4-FFF2-40B4-BE49-F238E27FC236}">
                    <a16:creationId xmlns:a16="http://schemas.microsoft.com/office/drawing/2014/main" id="{65115131-4D18-47BA-A36E-E885B9593B42}"/>
                  </a:ext>
                </a:extLst>
              </p:cNvPr>
              <p:cNvPicPr/>
              <p:nvPr/>
            </p:nvPicPr>
            <p:blipFill>
              <a:blip r:embed="rId11"/>
              <a:stretch>
                <a:fillRect/>
              </a:stretch>
            </p:blipFill>
            <p:spPr>
              <a:xfrm>
                <a:off x="1699012" y="4298131"/>
                <a:ext cx="34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6012DBE-773D-4061-83D8-83EB8170D957}"/>
                  </a:ext>
                </a:extLst>
              </p14:cNvPr>
              <p14:cNvContentPartPr/>
              <p14:nvPr/>
            </p14:nvContentPartPr>
            <p14:xfrm>
              <a:off x="1759132" y="4385251"/>
              <a:ext cx="42840" cy="10800"/>
            </p14:xfrm>
          </p:contentPart>
        </mc:Choice>
        <mc:Fallback xmlns="">
          <p:pic>
            <p:nvPicPr>
              <p:cNvPr id="8" name="Ink 7">
                <a:extLst>
                  <a:ext uri="{FF2B5EF4-FFF2-40B4-BE49-F238E27FC236}">
                    <a16:creationId xmlns:a16="http://schemas.microsoft.com/office/drawing/2014/main" id="{E6012DBE-773D-4061-83D8-83EB8170D957}"/>
                  </a:ext>
                </a:extLst>
              </p:cNvPr>
              <p:cNvPicPr/>
              <p:nvPr/>
            </p:nvPicPr>
            <p:blipFill>
              <a:blip r:embed="rId13"/>
              <a:stretch>
                <a:fillRect/>
              </a:stretch>
            </p:blipFill>
            <p:spPr>
              <a:xfrm>
                <a:off x="1754812" y="4380931"/>
                <a:ext cx="51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DED5F8B-041C-439A-B135-D58F1801A644}"/>
                  </a:ext>
                </a:extLst>
              </p14:cNvPr>
              <p14:cNvContentPartPr/>
              <p14:nvPr/>
            </p14:nvContentPartPr>
            <p14:xfrm>
              <a:off x="1391572" y="1230211"/>
              <a:ext cx="360" cy="360"/>
            </p14:xfrm>
          </p:contentPart>
        </mc:Choice>
        <mc:Fallback xmlns="">
          <p:pic>
            <p:nvPicPr>
              <p:cNvPr id="9" name="Ink 8">
                <a:extLst>
                  <a:ext uri="{FF2B5EF4-FFF2-40B4-BE49-F238E27FC236}">
                    <a16:creationId xmlns:a16="http://schemas.microsoft.com/office/drawing/2014/main" id="{3DED5F8B-041C-439A-B135-D58F1801A644}"/>
                  </a:ext>
                </a:extLst>
              </p:cNvPr>
              <p:cNvPicPr/>
              <p:nvPr/>
            </p:nvPicPr>
            <p:blipFill>
              <a:blip r:embed="rId15"/>
              <a:stretch>
                <a:fillRect/>
              </a:stretch>
            </p:blipFill>
            <p:spPr>
              <a:xfrm>
                <a:off x="1387252" y="1225891"/>
                <a:ext cx="9000" cy="9000"/>
              </a:xfrm>
              <a:prstGeom prst="rect">
                <a:avLst/>
              </a:prstGeom>
            </p:spPr>
          </p:pic>
        </mc:Fallback>
      </mc:AlternateContent>
    </p:spTree>
    <p:extLst>
      <p:ext uri="{BB962C8B-B14F-4D97-AF65-F5344CB8AC3E}">
        <p14:creationId xmlns:p14="http://schemas.microsoft.com/office/powerpoint/2010/main" val="373368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62000">
              <a:schemeClr val="accent3">
                <a:lumMod val="45000"/>
                <a:lumOff val="55000"/>
              </a:schemeClr>
            </a:gs>
            <a:gs pos="83000">
              <a:schemeClr val="accent3">
                <a:lumMod val="45000"/>
                <a:lumOff val="55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DE6F-1034-4423-815B-077C957BBB0F}"/>
              </a:ext>
            </a:extLst>
          </p:cNvPr>
          <p:cNvSpPr>
            <a:spLocks noGrp="1"/>
          </p:cNvSpPr>
          <p:nvPr>
            <p:ph type="title"/>
          </p:nvPr>
        </p:nvSpPr>
        <p:spPr>
          <a:xfrm>
            <a:off x="1" y="126532"/>
            <a:ext cx="7842144" cy="1220366"/>
          </a:xfrm>
        </p:spPr>
        <p:txBody>
          <a:bodyPr>
            <a:normAutofit/>
          </a:bodyPr>
          <a:lstStyle/>
          <a:p>
            <a:r>
              <a:rPr lang="en-US" sz="3600" b="1" dirty="0"/>
              <a:t>We never </a:t>
            </a:r>
            <a:br>
              <a:rPr lang="en-US" sz="3600" b="1" dirty="0"/>
            </a:br>
            <a:r>
              <a:rPr lang="en-US" sz="3600" b="1" dirty="0"/>
              <a:t>learned this stuff</a:t>
            </a:r>
          </a:p>
        </p:txBody>
      </p:sp>
      <p:sp>
        <p:nvSpPr>
          <p:cNvPr id="3" name="Content Placeholder 2">
            <a:extLst>
              <a:ext uri="{FF2B5EF4-FFF2-40B4-BE49-F238E27FC236}">
                <a16:creationId xmlns:a16="http://schemas.microsoft.com/office/drawing/2014/main" id="{EE609CD1-9E6A-4AEB-AB8F-A7D0F4893C66}"/>
              </a:ext>
            </a:extLst>
          </p:cNvPr>
          <p:cNvSpPr>
            <a:spLocks noGrp="1"/>
          </p:cNvSpPr>
          <p:nvPr>
            <p:ph idx="1"/>
          </p:nvPr>
        </p:nvSpPr>
        <p:spPr>
          <a:xfrm>
            <a:off x="442765" y="2805520"/>
            <a:ext cx="10966760" cy="3704748"/>
          </a:xfrm>
        </p:spPr>
        <p:txBody>
          <a:bodyPr>
            <a:noAutofit/>
          </a:bodyPr>
          <a:lstStyle/>
          <a:p>
            <a:pPr marL="457200" indent="-457200">
              <a:lnSpc>
                <a:spcPct val="100000"/>
              </a:lnSpc>
              <a:buFont typeface="+mj-lt"/>
              <a:buAutoNum type="arabicPeriod" startAt="2"/>
            </a:pPr>
            <a:r>
              <a:rPr lang="en-US" b="1" i="1" dirty="0">
                <a:solidFill>
                  <a:srgbClr val="2D3B45"/>
                </a:solidFill>
                <a:effectLst/>
                <a:latin typeface="Lato Extended"/>
              </a:rPr>
              <a:t>Penelope the Pointer isn’t doing well. So, Dr. Costa adjusts her heart meds</a:t>
            </a:r>
            <a:r>
              <a:rPr lang="en-US" b="1" i="1" dirty="0">
                <a:solidFill>
                  <a:srgbClr val="2D3B45"/>
                </a:solidFill>
                <a:latin typeface="Lato Extended"/>
              </a:rPr>
              <a:t> and</a:t>
            </a:r>
            <a:r>
              <a:rPr lang="en-US" b="1" i="1" dirty="0">
                <a:solidFill>
                  <a:srgbClr val="2D3B45"/>
                </a:solidFill>
                <a:effectLst/>
                <a:latin typeface="Lato Extended"/>
              </a:rPr>
              <a:t> orders Digoxin, 0.25 mg IV STAT. Digoxin is available at 0.1 mg/</a:t>
            </a:r>
            <a:r>
              <a:rPr lang="en-US" b="1" i="1" dirty="0" err="1">
                <a:solidFill>
                  <a:srgbClr val="2D3B45"/>
                </a:solidFill>
                <a:effectLst/>
                <a:latin typeface="Lato Extended"/>
              </a:rPr>
              <a:t>mL.</a:t>
            </a:r>
            <a:r>
              <a:rPr lang="en-US" b="1" i="1" dirty="0">
                <a:solidFill>
                  <a:srgbClr val="2D3B45"/>
                </a:solidFill>
                <a:effectLst/>
                <a:latin typeface="Lato Extended"/>
              </a:rPr>
              <a:t> How many mL will you administer?</a:t>
            </a:r>
            <a:endParaRPr lang="en-US" dirty="0"/>
          </a:p>
          <a:p>
            <a:pPr marL="457200" indent="-457200">
              <a:lnSpc>
                <a:spcPct val="100000"/>
              </a:lnSpc>
              <a:spcAft>
                <a:spcPts val="600"/>
              </a:spcAft>
              <a:buFont typeface="+mj-lt"/>
              <a:buAutoNum type="arabicPeriod" startAt="2"/>
            </a:pPr>
            <a:r>
              <a:rPr lang="en-US" b="1" i="1" dirty="0">
                <a:solidFill>
                  <a:srgbClr val="2D3B45"/>
                </a:solidFill>
                <a:latin typeface="Lato Extended"/>
              </a:rPr>
              <a:t>How many L of 0.9% </a:t>
            </a:r>
            <a:r>
              <a:rPr lang="en-US" b="1" i="1" dirty="0" err="1">
                <a:solidFill>
                  <a:srgbClr val="2D3B45"/>
                </a:solidFill>
                <a:latin typeface="Lato Extended"/>
              </a:rPr>
              <a:t>KCl</a:t>
            </a:r>
            <a:r>
              <a:rPr lang="en-US" b="1" i="1" dirty="0">
                <a:solidFill>
                  <a:srgbClr val="2D3B45"/>
                </a:solidFill>
                <a:latin typeface="Lato Extended"/>
              </a:rPr>
              <a:t> do you need to prepare 3.5L of a 0.5% </a:t>
            </a:r>
            <a:r>
              <a:rPr lang="en-US" b="1" i="1" dirty="0" err="1">
                <a:solidFill>
                  <a:srgbClr val="2D3B45"/>
                </a:solidFill>
                <a:latin typeface="Lato Extended"/>
              </a:rPr>
              <a:t>KCl</a:t>
            </a:r>
            <a:r>
              <a:rPr lang="en-US" b="1" i="1" dirty="0">
                <a:solidFill>
                  <a:srgbClr val="2D3B45"/>
                </a:solidFill>
                <a:latin typeface="Lato Extended"/>
              </a:rPr>
              <a:t> solution?</a:t>
            </a:r>
          </a:p>
        </p:txBody>
      </p:sp>
      <p:pic>
        <p:nvPicPr>
          <p:cNvPr id="6" name="Picture 5" descr="A picture containing hat&#10;&#10;Description automatically generated">
            <a:extLst>
              <a:ext uri="{FF2B5EF4-FFF2-40B4-BE49-F238E27FC236}">
                <a16:creationId xmlns:a16="http://schemas.microsoft.com/office/drawing/2014/main" id="{495B5A65-2014-F147-90E8-26FD83865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144" y="26154"/>
            <a:ext cx="4347905" cy="2173953"/>
          </a:xfrm>
          <a:prstGeom prst="rect">
            <a:avLst/>
          </a:prstGeom>
        </p:spPr>
      </p:pic>
      <p:sp>
        <p:nvSpPr>
          <p:cNvPr id="7" name="Content Placeholder 2">
            <a:extLst>
              <a:ext uri="{FF2B5EF4-FFF2-40B4-BE49-F238E27FC236}">
                <a16:creationId xmlns:a16="http://schemas.microsoft.com/office/drawing/2014/main" id="{4296AAD8-CE7C-454E-A5B3-F950DE18FB6A}"/>
              </a:ext>
            </a:extLst>
          </p:cNvPr>
          <p:cNvSpPr txBox="1">
            <a:spLocks/>
          </p:cNvSpPr>
          <p:nvPr/>
        </p:nvSpPr>
        <p:spPr>
          <a:xfrm>
            <a:off x="504134" y="1690301"/>
            <a:ext cx="7523989" cy="122036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indent="-457200">
              <a:lnSpc>
                <a:spcPct val="100000"/>
              </a:lnSpc>
              <a:buFont typeface="+mj-lt"/>
              <a:buAutoNum type="arabicPeriod"/>
            </a:pPr>
            <a:r>
              <a:rPr lang="en-US" b="1" i="1" dirty="0">
                <a:solidFill>
                  <a:srgbClr val="2D3B45"/>
                </a:solidFill>
                <a:latin typeface="Lato Extended"/>
              </a:rPr>
              <a:t>An obese retriever weighs 115 lb. As a CVT, you suggest that the ideal weight for this dog is 80 lb. What percent of the dog’s body weight must be </a:t>
            </a:r>
            <a:r>
              <a:rPr lang="en-US" b="1" i="1" u="sng" dirty="0">
                <a:solidFill>
                  <a:srgbClr val="2D3B45"/>
                </a:solidFill>
                <a:latin typeface="Lato Extended"/>
              </a:rPr>
              <a:t>lost</a:t>
            </a:r>
            <a:r>
              <a:rPr lang="en-US" b="1" i="1" dirty="0">
                <a:solidFill>
                  <a:srgbClr val="2D3B45"/>
                </a:solidFill>
                <a:latin typeface="Lato Extended"/>
              </a:rPr>
              <a:t>?</a:t>
            </a:r>
            <a:endParaRPr lang="en-US" b="1" dirty="0"/>
          </a:p>
        </p:txBody>
      </p:sp>
    </p:spTree>
    <p:extLst>
      <p:ext uri="{BB962C8B-B14F-4D97-AF65-F5344CB8AC3E}">
        <p14:creationId xmlns:p14="http://schemas.microsoft.com/office/powerpoint/2010/main" val="289155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0D72-EBC9-4286-9958-3EEB0271776A}"/>
              </a:ext>
            </a:extLst>
          </p:cNvPr>
          <p:cNvSpPr>
            <a:spLocks noGrp="1"/>
          </p:cNvSpPr>
          <p:nvPr>
            <p:ph type="title"/>
          </p:nvPr>
        </p:nvSpPr>
        <p:spPr>
          <a:xfrm>
            <a:off x="1099097" y="493968"/>
            <a:ext cx="4996903" cy="1049235"/>
          </a:xfrm>
        </p:spPr>
        <p:txBody>
          <a:bodyPr>
            <a:normAutofit/>
          </a:bodyPr>
          <a:lstStyle/>
          <a:p>
            <a:r>
              <a:rPr lang="en-US" sz="4400" b="1" dirty="0"/>
              <a:t>extras</a:t>
            </a:r>
          </a:p>
        </p:txBody>
      </p:sp>
      <p:sp>
        <p:nvSpPr>
          <p:cNvPr id="3" name="Content Placeholder 2">
            <a:extLst>
              <a:ext uri="{FF2B5EF4-FFF2-40B4-BE49-F238E27FC236}">
                <a16:creationId xmlns:a16="http://schemas.microsoft.com/office/drawing/2014/main" id="{AA93515C-2C01-4BC0-B94E-8EEA05476969}"/>
              </a:ext>
            </a:extLst>
          </p:cNvPr>
          <p:cNvSpPr>
            <a:spLocks noGrp="1"/>
          </p:cNvSpPr>
          <p:nvPr>
            <p:ph idx="1"/>
          </p:nvPr>
        </p:nvSpPr>
        <p:spPr>
          <a:xfrm>
            <a:off x="513694" y="1543202"/>
            <a:ext cx="6538034" cy="4051685"/>
          </a:xfrm>
        </p:spPr>
        <p:txBody>
          <a:bodyPr>
            <a:normAutofit fontScale="85000" lnSpcReduction="20000"/>
          </a:bodyPr>
          <a:lstStyle/>
          <a:p>
            <a:r>
              <a:rPr lang="en-US" sz="3200" dirty="0">
                <a:solidFill>
                  <a:schemeClr val="bg1"/>
                </a:solidFill>
              </a:rPr>
              <a:t>Veterinary math content provided by the author/publisher was scant.</a:t>
            </a:r>
          </a:p>
          <a:p>
            <a:r>
              <a:rPr lang="en-US" sz="3200" dirty="0">
                <a:solidFill>
                  <a:schemeClr val="bg1"/>
                </a:solidFill>
              </a:rPr>
              <a:t>We created:</a:t>
            </a:r>
          </a:p>
          <a:p>
            <a:pPr lvl="1"/>
            <a:r>
              <a:rPr lang="en-US" sz="2800" dirty="0">
                <a:solidFill>
                  <a:schemeClr val="bg1"/>
                </a:solidFill>
              </a:rPr>
              <a:t>Labs, face-to-face and virtual</a:t>
            </a:r>
          </a:p>
          <a:p>
            <a:pPr lvl="1"/>
            <a:r>
              <a:rPr lang="en-US" sz="2800" dirty="0">
                <a:solidFill>
                  <a:schemeClr val="bg1"/>
                </a:solidFill>
              </a:rPr>
              <a:t>Case studies</a:t>
            </a:r>
          </a:p>
          <a:p>
            <a:pPr lvl="1"/>
            <a:r>
              <a:rPr lang="en-US" sz="2800" dirty="0" err="1">
                <a:solidFill>
                  <a:schemeClr val="bg1"/>
                </a:solidFill>
              </a:rPr>
              <a:t>Kahoots</a:t>
            </a:r>
            <a:endParaRPr lang="en-US" sz="2800" dirty="0">
              <a:solidFill>
                <a:schemeClr val="bg1"/>
              </a:solidFill>
            </a:endParaRPr>
          </a:p>
          <a:p>
            <a:pPr lvl="1"/>
            <a:r>
              <a:rPr lang="en-US" sz="2800" dirty="0" err="1">
                <a:solidFill>
                  <a:schemeClr val="bg1"/>
                </a:solidFill>
              </a:rPr>
              <a:t>Quizlets</a:t>
            </a:r>
            <a:endParaRPr lang="en-US" sz="2800" dirty="0">
              <a:solidFill>
                <a:schemeClr val="bg1"/>
              </a:solidFill>
            </a:endParaRPr>
          </a:p>
          <a:p>
            <a:pPr lvl="1"/>
            <a:r>
              <a:rPr lang="en-US" sz="2800" dirty="0">
                <a:solidFill>
                  <a:schemeClr val="bg1"/>
                </a:solidFill>
              </a:rPr>
              <a:t>Informal and formal assessments</a:t>
            </a:r>
          </a:p>
          <a:p>
            <a:pPr lvl="1"/>
            <a:r>
              <a:rPr lang="en-US" sz="2800" dirty="0">
                <a:solidFill>
                  <a:schemeClr val="bg1"/>
                </a:solidFill>
              </a:rPr>
              <a:t>Anything we could think of!</a:t>
            </a:r>
          </a:p>
          <a:p>
            <a:pPr marL="457200" lvl="1" indent="0">
              <a:buNone/>
            </a:pPr>
            <a:endParaRPr lang="en-US" sz="2800" b="1" dirty="0">
              <a:solidFill>
                <a:schemeClr val="bg1"/>
              </a:solidFill>
            </a:endParaRPr>
          </a:p>
        </p:txBody>
      </p:sp>
      <p:pic>
        <p:nvPicPr>
          <p:cNvPr id="5" name="Picture 4" descr="A picture containing indoor, person, person, kitchen&#10;&#10;Description automatically generated">
            <a:extLst>
              <a:ext uri="{FF2B5EF4-FFF2-40B4-BE49-F238E27FC236}">
                <a16:creationId xmlns:a16="http://schemas.microsoft.com/office/drawing/2014/main" id="{0F86516C-65D7-AB4C-BE82-47ECA3B6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87695" y="790404"/>
            <a:ext cx="6072774" cy="4535837"/>
          </a:xfrm>
          <a:prstGeom prst="rect">
            <a:avLst/>
          </a:prstGeom>
        </p:spPr>
      </p:pic>
    </p:spTree>
    <p:extLst>
      <p:ext uri="{BB962C8B-B14F-4D97-AF65-F5344CB8AC3E}">
        <p14:creationId xmlns:p14="http://schemas.microsoft.com/office/powerpoint/2010/main" val="132873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C330-B3F2-4534-9831-50B17A0E2BD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4F9CBCE-1BF2-416C-A306-195393E53836}"/>
              </a:ext>
            </a:extLst>
          </p:cNvPr>
          <p:cNvSpPr>
            <a:spLocks noGrp="1"/>
          </p:cNvSpPr>
          <p:nvPr>
            <p:ph idx="1"/>
          </p:nvPr>
        </p:nvSpPr>
        <p:spPr>
          <a:xfrm>
            <a:off x="1451580" y="2015732"/>
            <a:ext cx="3017182" cy="3450613"/>
          </a:xfrm>
        </p:spPr>
        <p:txBody>
          <a:bodyPr/>
          <a:lstStyle/>
          <a:p>
            <a:pPr marL="0" indent="0">
              <a:buNone/>
            </a:pPr>
            <a:r>
              <a:rPr lang="en-US" sz="2800" dirty="0"/>
              <a:t>Heidi Lyne, EdD</a:t>
            </a:r>
          </a:p>
          <a:p>
            <a:pPr marL="0" indent="0">
              <a:buNone/>
            </a:pPr>
            <a:r>
              <a:rPr lang="en-US" sz="2800" dirty="0"/>
              <a:t>hspeer@jjc.edu</a:t>
            </a:r>
          </a:p>
          <a:p>
            <a:endParaRPr lang="en-US" dirty="0"/>
          </a:p>
        </p:txBody>
      </p:sp>
      <p:sp>
        <p:nvSpPr>
          <p:cNvPr id="4" name="Content Placeholder 2">
            <a:extLst>
              <a:ext uri="{FF2B5EF4-FFF2-40B4-BE49-F238E27FC236}">
                <a16:creationId xmlns:a16="http://schemas.microsoft.com/office/drawing/2014/main" id="{449DB51C-D3BA-4E30-99CE-9C46EE230337}"/>
              </a:ext>
            </a:extLst>
          </p:cNvPr>
          <p:cNvSpPr txBox="1">
            <a:spLocks/>
          </p:cNvSpPr>
          <p:nvPr/>
        </p:nvSpPr>
        <p:spPr>
          <a:xfrm>
            <a:off x="7723240" y="2015731"/>
            <a:ext cx="4274573"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800" dirty="0"/>
              <a:t>Chris Berta, CVT</a:t>
            </a:r>
          </a:p>
          <a:p>
            <a:pPr marL="0" indent="0">
              <a:buFont typeface="Arial" panose="020B0604020202020204" pitchFamily="34" charset="0"/>
              <a:buNone/>
            </a:pPr>
            <a:r>
              <a:rPr lang="en-US" sz="2800" dirty="0"/>
              <a:t>cberta@jjc.edu</a:t>
            </a:r>
          </a:p>
          <a:p>
            <a:endParaRPr lang="en-US" dirty="0"/>
          </a:p>
        </p:txBody>
      </p:sp>
    </p:spTree>
    <p:extLst>
      <p:ext uri="{BB962C8B-B14F-4D97-AF65-F5344CB8AC3E}">
        <p14:creationId xmlns:p14="http://schemas.microsoft.com/office/powerpoint/2010/main" val="28254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228C-F18D-402E-9F4C-CDDF36C55AE7}"/>
              </a:ext>
            </a:extLst>
          </p:cNvPr>
          <p:cNvSpPr>
            <a:spLocks noGrp="1"/>
          </p:cNvSpPr>
          <p:nvPr>
            <p:ph type="title"/>
          </p:nvPr>
        </p:nvSpPr>
        <p:spPr>
          <a:xfrm>
            <a:off x="1450392" y="344251"/>
            <a:ext cx="9291215" cy="1049235"/>
          </a:xfrm>
        </p:spPr>
        <p:txBody>
          <a:bodyPr/>
          <a:lstStyle/>
          <a:p>
            <a:r>
              <a:rPr lang="en-US" dirty="0"/>
              <a:t>Student Thanks</a:t>
            </a:r>
          </a:p>
        </p:txBody>
      </p:sp>
      <p:sp>
        <p:nvSpPr>
          <p:cNvPr id="3" name="Content Placeholder 2">
            <a:extLst>
              <a:ext uri="{FF2B5EF4-FFF2-40B4-BE49-F238E27FC236}">
                <a16:creationId xmlns:a16="http://schemas.microsoft.com/office/drawing/2014/main" id="{E5E521EE-89F8-49BD-9318-4711B0564C46}"/>
              </a:ext>
            </a:extLst>
          </p:cNvPr>
          <p:cNvSpPr>
            <a:spLocks noGrp="1"/>
          </p:cNvSpPr>
          <p:nvPr>
            <p:ph idx="1"/>
          </p:nvPr>
        </p:nvSpPr>
        <p:spPr>
          <a:xfrm>
            <a:off x="325256" y="1316124"/>
            <a:ext cx="11163045" cy="4037749"/>
          </a:xfrm>
        </p:spPr>
        <p:txBody>
          <a:bodyPr>
            <a:normAutofit fontScale="92500"/>
          </a:bodyPr>
          <a:lstStyle/>
          <a:p>
            <a:r>
              <a:rPr lang="en-US" sz="2800" dirty="0">
                <a:solidFill>
                  <a:schemeClr val="bg1"/>
                </a:solidFill>
                <a:effectLst/>
                <a:latin typeface="Calibri" panose="020F0502020204030204" pitchFamily="34" charset="0"/>
                <a:ea typeface="Times New Roman" panose="02020603050405020304" pitchFamily="18" charset="0"/>
              </a:rPr>
              <a:t>“Hi guys!! I just wanted to thank you both for never giving up on me when I was struggling with math, as well as taking extra time to help me! I’m currently doing my externship at my work and I’m calculating doses for everything, and having a blast while doing it! Math is so fun and kind of satisfying to me now, especially when I figure out the correct dose with zero help from my doctors. From propofol to </a:t>
            </a:r>
            <a:r>
              <a:rPr lang="en-US" sz="2800" dirty="0" err="1">
                <a:solidFill>
                  <a:schemeClr val="bg1"/>
                </a:solidFill>
                <a:effectLst/>
                <a:latin typeface="Calibri" panose="020F0502020204030204" pitchFamily="34" charset="0"/>
                <a:ea typeface="Times New Roman" panose="02020603050405020304" pitchFamily="18" charset="0"/>
              </a:rPr>
              <a:t>ketofen</a:t>
            </a:r>
            <a:r>
              <a:rPr lang="en-US" sz="2800" dirty="0">
                <a:solidFill>
                  <a:schemeClr val="bg1"/>
                </a:solidFill>
                <a:effectLst/>
                <a:latin typeface="Calibri" panose="020F0502020204030204" pitchFamily="34" charset="0"/>
                <a:ea typeface="Times New Roman" panose="02020603050405020304" pitchFamily="18" charset="0"/>
              </a:rPr>
              <a:t>, ampicillin to </a:t>
            </a:r>
            <a:r>
              <a:rPr lang="en-US" sz="2800" dirty="0" err="1">
                <a:solidFill>
                  <a:schemeClr val="bg1"/>
                </a:solidFill>
                <a:effectLst/>
                <a:latin typeface="Calibri" panose="020F0502020204030204" pitchFamily="34" charset="0"/>
                <a:ea typeface="Times New Roman" panose="02020603050405020304" pitchFamily="18" charset="0"/>
              </a:rPr>
              <a:t>cerenia</a:t>
            </a:r>
            <a:r>
              <a:rPr lang="en-US" sz="2800" dirty="0">
                <a:solidFill>
                  <a:schemeClr val="bg1"/>
                </a:solidFill>
                <a:effectLst/>
                <a:latin typeface="Calibri" panose="020F0502020204030204" pitchFamily="34" charset="0"/>
                <a:ea typeface="Times New Roman" panose="02020603050405020304" pitchFamily="18" charset="0"/>
              </a:rPr>
              <a:t>, and many </a:t>
            </a:r>
            <a:r>
              <a:rPr lang="en-US" sz="2800" dirty="0" err="1">
                <a:solidFill>
                  <a:schemeClr val="bg1"/>
                </a:solidFill>
                <a:effectLst/>
                <a:latin typeface="Calibri" panose="020F0502020204030204" pitchFamily="34" charset="0"/>
                <a:ea typeface="Times New Roman" panose="02020603050405020304" pitchFamily="18" charset="0"/>
              </a:rPr>
              <a:t>many</a:t>
            </a:r>
            <a:r>
              <a:rPr lang="en-US" sz="2800" dirty="0">
                <a:solidFill>
                  <a:schemeClr val="bg1"/>
                </a:solidFill>
                <a:effectLst/>
                <a:latin typeface="Calibri" panose="020F0502020204030204" pitchFamily="34" charset="0"/>
                <a:ea typeface="Times New Roman" panose="02020603050405020304" pitchFamily="18" charset="0"/>
              </a:rPr>
              <a:t> </a:t>
            </a:r>
            <a:r>
              <a:rPr lang="en-US" sz="2800" dirty="0" err="1">
                <a:solidFill>
                  <a:schemeClr val="bg1"/>
                </a:solidFill>
                <a:effectLst/>
                <a:latin typeface="Calibri" panose="020F0502020204030204" pitchFamily="34" charset="0"/>
                <a:ea typeface="Times New Roman" panose="02020603050405020304" pitchFamily="18" charset="0"/>
              </a:rPr>
              <a:t>MANY</a:t>
            </a:r>
            <a:r>
              <a:rPr lang="en-US" sz="2800" dirty="0">
                <a:solidFill>
                  <a:schemeClr val="bg1"/>
                </a:solidFill>
                <a:effectLst/>
                <a:latin typeface="Calibri" panose="020F0502020204030204" pitchFamily="34" charset="0"/>
                <a:ea typeface="Times New Roman" panose="02020603050405020304" pitchFamily="18" charset="0"/>
              </a:rPr>
              <a:t> more, I have never felt so confident with math before and I have you two to thank. Thank you both for being so patient with me!”</a:t>
            </a:r>
            <a:endParaRPr lang="en-US" sz="2800" dirty="0">
              <a:solidFill>
                <a:schemeClr val="bg1"/>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80695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95F115-10C2-4189-A00A-C95AD945D9A3}"/>
              </a:ext>
            </a:extLst>
          </p:cNvPr>
          <p:cNvSpPr>
            <a:spLocks noGrp="1"/>
          </p:cNvSpPr>
          <p:nvPr>
            <p:ph type="title"/>
          </p:nvPr>
        </p:nvSpPr>
        <p:spPr>
          <a:xfrm>
            <a:off x="1449211" y="511591"/>
            <a:ext cx="9293577" cy="1059305"/>
          </a:xfrm>
        </p:spPr>
        <p:txBody>
          <a:bodyPr/>
          <a:lstStyle/>
          <a:p>
            <a:r>
              <a:rPr lang="en-US" b="1" dirty="0"/>
              <a:t>Math is hard.</a:t>
            </a:r>
          </a:p>
        </p:txBody>
      </p:sp>
      <p:sp>
        <p:nvSpPr>
          <p:cNvPr id="5" name="Content Placeholder 4">
            <a:extLst>
              <a:ext uri="{FF2B5EF4-FFF2-40B4-BE49-F238E27FC236}">
                <a16:creationId xmlns:a16="http://schemas.microsoft.com/office/drawing/2014/main" id="{0939A415-558F-4A15-B77B-41F165D08922}"/>
              </a:ext>
            </a:extLst>
          </p:cNvPr>
          <p:cNvSpPr>
            <a:spLocks noGrp="1"/>
          </p:cNvSpPr>
          <p:nvPr>
            <p:ph sz="half" idx="1"/>
          </p:nvPr>
        </p:nvSpPr>
        <p:spPr>
          <a:xfrm>
            <a:off x="870155" y="1489588"/>
            <a:ext cx="5065830" cy="3969886"/>
          </a:xfrm>
        </p:spPr>
        <p:txBody>
          <a:bodyPr>
            <a:normAutofit/>
          </a:bodyPr>
          <a:lstStyle/>
          <a:p>
            <a:pPr marL="0" lvl="0" indent="0" algn="ctr">
              <a:spcBef>
                <a:spcPts val="600"/>
              </a:spcBef>
              <a:buNone/>
            </a:pPr>
            <a:r>
              <a:rPr lang="en-US" sz="4000" dirty="0">
                <a:solidFill>
                  <a:schemeClr val="bg1"/>
                </a:solidFill>
                <a:latin typeface="Agency FB" panose="020B0503020202020204" pitchFamily="34" charset="0"/>
              </a:rPr>
              <a:t>“I could have gone to medical school, I said. Except for all the math and stuff.” </a:t>
            </a:r>
          </a:p>
          <a:p>
            <a:pPr marL="0" lvl="0" indent="0" algn="r">
              <a:spcBef>
                <a:spcPts val="600"/>
              </a:spcBef>
              <a:buNone/>
            </a:pPr>
            <a:r>
              <a:rPr lang="en-US" sz="4000" dirty="0">
                <a:solidFill>
                  <a:schemeClr val="bg1"/>
                </a:solidFill>
                <a:latin typeface="Agency FB" panose="020B0503020202020204" pitchFamily="34" charset="0"/>
              </a:rPr>
              <a:t>-</a:t>
            </a:r>
            <a:r>
              <a:rPr lang="en-US" sz="2400" dirty="0">
                <a:solidFill>
                  <a:schemeClr val="bg1"/>
                </a:solidFill>
                <a:latin typeface="Agency FB" panose="020B0503020202020204" pitchFamily="34" charset="0"/>
              </a:rPr>
              <a:t>Mary Janice Davidson</a:t>
            </a:r>
            <a:endParaRPr lang="en-US" sz="4000" dirty="0"/>
          </a:p>
        </p:txBody>
      </p:sp>
      <p:pic>
        <p:nvPicPr>
          <p:cNvPr id="2" name="Content Placeholder 1" descr="Screenshot 2020-02-16 at 9.41.56 AM">
            <a:extLst>
              <a:ext uri="{FF2B5EF4-FFF2-40B4-BE49-F238E27FC236}">
                <a16:creationId xmlns:a16="http://schemas.microsoft.com/office/drawing/2014/main" id="{C1980171-F953-48AC-B8A6-D4624F1C824E}"/>
              </a:ext>
            </a:extLst>
          </p:cNvPr>
          <p:cNvPicPr>
            <a:picLocks noGrp="1" noChangeAspect="1"/>
          </p:cNvPicPr>
          <p:nvPr isPhoto="1">
            <p:ph sz="half" idx="2"/>
          </p:nvPr>
        </p:nvPicPr>
        <p:blipFill rotWithShape="1">
          <a:blip r:embed="rId3">
            <a:duotone>
              <a:prstClr val="black"/>
              <a:prstClr val="white"/>
            </a:duotone>
            <a:extLst>
              <a:ext uri="{28A0092B-C50C-407E-A947-70E740481C1C}">
                <a14:useLocalDpi xmlns:a14="http://schemas.microsoft.com/office/drawing/2010/main" val="0"/>
              </a:ext>
            </a:extLst>
          </a:blip>
          <a:stretch/>
        </p:blipFill>
        <p:spPr>
          <a:xfrm>
            <a:off x="7208044" y="2017713"/>
            <a:ext cx="2581275" cy="3441700"/>
          </a:xfrm>
          <a:custGeom>
            <a:avLst/>
            <a:gdLst/>
            <a:ahLst/>
            <a:cxnLst/>
            <a:rect l="l" t="t" r="r" b="b"/>
            <a:pathLst>
              <a:path w="9070044" h="6858000">
                <a:moveTo>
                  <a:pt x="1619628" y="0"/>
                </a:moveTo>
                <a:lnTo>
                  <a:pt x="4520115" y="0"/>
                </a:lnTo>
                <a:lnTo>
                  <a:pt x="6067239" y="0"/>
                </a:lnTo>
                <a:lnTo>
                  <a:pt x="6179699" y="0"/>
                </a:lnTo>
                <a:lnTo>
                  <a:pt x="8129366" y="0"/>
                </a:lnTo>
                <a:lnTo>
                  <a:pt x="9070044" y="0"/>
                </a:lnTo>
                <a:lnTo>
                  <a:pt x="9070044" y="6858000"/>
                </a:lnTo>
                <a:lnTo>
                  <a:pt x="8129366" y="6858000"/>
                </a:lnTo>
                <a:lnTo>
                  <a:pt x="6179699" y="6858000"/>
                </a:lnTo>
                <a:lnTo>
                  <a:pt x="6067239" y="6858000"/>
                </a:lnTo>
                <a:lnTo>
                  <a:pt x="4520115"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Tree>
    <p:extLst>
      <p:ext uri="{BB962C8B-B14F-4D97-AF65-F5344CB8AC3E}">
        <p14:creationId xmlns:p14="http://schemas.microsoft.com/office/powerpoint/2010/main" val="77818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descr="A group of people posing for a photo&#10;&#10;Description automatically generated">
            <a:extLst>
              <a:ext uri="{FF2B5EF4-FFF2-40B4-BE49-F238E27FC236}">
                <a16:creationId xmlns:a16="http://schemas.microsoft.com/office/drawing/2014/main" id="{CD39C972-B097-49C1-85C3-D7AFCFC23A2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76055" y="4045058"/>
            <a:ext cx="4234757" cy="2812942"/>
          </a:xfrm>
          <a:prstGeom prst="ellipse">
            <a:avLst/>
          </a:prstGeom>
          <a:ln>
            <a:noFill/>
          </a:ln>
          <a:effectLst>
            <a:softEdge rad="112500"/>
          </a:effectLst>
        </p:spPr>
      </p:pic>
      <p:sp>
        <p:nvSpPr>
          <p:cNvPr id="2" name="Title 1">
            <a:extLst>
              <a:ext uri="{FF2B5EF4-FFF2-40B4-BE49-F238E27FC236}">
                <a16:creationId xmlns:a16="http://schemas.microsoft.com/office/drawing/2014/main" id="{B842E457-8EF6-42B5-9122-958B69237981}"/>
              </a:ext>
            </a:extLst>
          </p:cNvPr>
          <p:cNvSpPr>
            <a:spLocks noGrp="1"/>
          </p:cNvSpPr>
          <p:nvPr>
            <p:ph type="title"/>
          </p:nvPr>
        </p:nvSpPr>
        <p:spPr>
          <a:xfrm>
            <a:off x="1449211" y="427934"/>
            <a:ext cx="9293577" cy="1059305"/>
          </a:xfrm>
        </p:spPr>
        <p:txBody>
          <a:bodyPr>
            <a:normAutofit/>
          </a:bodyPr>
          <a:lstStyle/>
          <a:p>
            <a:r>
              <a:rPr lang="en-US" sz="4000" b="1" dirty="0"/>
              <a:t>Problems Identified</a:t>
            </a:r>
          </a:p>
        </p:txBody>
      </p:sp>
      <p:sp>
        <p:nvSpPr>
          <p:cNvPr id="3" name="Content Placeholder 2">
            <a:extLst>
              <a:ext uri="{FF2B5EF4-FFF2-40B4-BE49-F238E27FC236}">
                <a16:creationId xmlns:a16="http://schemas.microsoft.com/office/drawing/2014/main" id="{55DC4C12-A1EA-4406-9E95-A9BBA5C8B4F3}"/>
              </a:ext>
            </a:extLst>
          </p:cNvPr>
          <p:cNvSpPr>
            <a:spLocks noGrp="1"/>
          </p:cNvSpPr>
          <p:nvPr>
            <p:ph sz="half" idx="1"/>
          </p:nvPr>
        </p:nvSpPr>
        <p:spPr>
          <a:xfrm>
            <a:off x="616370" y="1378753"/>
            <a:ext cx="4575558" cy="3642698"/>
          </a:xfrm>
        </p:spPr>
        <p:txBody>
          <a:bodyPr>
            <a:normAutofit lnSpcReduction="10000"/>
          </a:bodyPr>
          <a:lstStyle/>
          <a:p>
            <a:r>
              <a:rPr lang="en-US" sz="2200" dirty="0">
                <a:solidFill>
                  <a:schemeClr val="bg1"/>
                </a:solidFill>
              </a:rPr>
              <a:t>Math Prerequisite</a:t>
            </a:r>
          </a:p>
          <a:p>
            <a:pPr lvl="1"/>
            <a:r>
              <a:rPr lang="en-US" sz="2000" dirty="0">
                <a:solidFill>
                  <a:srgbClr val="00B0F0"/>
                </a:solidFill>
              </a:rPr>
              <a:t>Elementary Algebra</a:t>
            </a:r>
          </a:p>
          <a:p>
            <a:pPr lvl="1"/>
            <a:r>
              <a:rPr lang="en-US" sz="2000" dirty="0">
                <a:solidFill>
                  <a:srgbClr val="00B0F0"/>
                </a:solidFill>
              </a:rPr>
              <a:t>Veterinary Nursing (&amp; Biology)</a:t>
            </a:r>
          </a:p>
          <a:p>
            <a:r>
              <a:rPr lang="en-US" sz="2200" dirty="0">
                <a:solidFill>
                  <a:schemeClr val="bg1"/>
                </a:solidFill>
              </a:rPr>
              <a:t>Math Anxiety</a:t>
            </a:r>
          </a:p>
          <a:p>
            <a:r>
              <a:rPr lang="en-US" sz="2200" dirty="0">
                <a:solidFill>
                  <a:schemeClr val="bg1"/>
                </a:solidFill>
              </a:rPr>
              <a:t>Disability Services</a:t>
            </a:r>
          </a:p>
          <a:p>
            <a:pPr lvl="1"/>
            <a:r>
              <a:rPr lang="en-US" sz="2000" dirty="0">
                <a:solidFill>
                  <a:srgbClr val="00B0F0"/>
                </a:solidFill>
              </a:rPr>
              <a:t>Time multipliers</a:t>
            </a:r>
          </a:p>
          <a:p>
            <a:r>
              <a:rPr lang="en-US" sz="2200" dirty="0">
                <a:solidFill>
                  <a:schemeClr val="bg1"/>
                </a:solidFill>
              </a:rPr>
              <a:t>Reading Comprehension</a:t>
            </a:r>
          </a:p>
          <a:p>
            <a:pPr lvl="1"/>
            <a:r>
              <a:rPr lang="en-US" sz="2000" dirty="0">
                <a:solidFill>
                  <a:schemeClr val="bg1"/>
                </a:solidFill>
              </a:rPr>
              <a:t> </a:t>
            </a:r>
            <a:r>
              <a:rPr lang="en-US" sz="2000" dirty="0">
                <a:solidFill>
                  <a:srgbClr val="00B0F0"/>
                </a:solidFill>
              </a:rPr>
              <a:t>Multi-Step Organization</a:t>
            </a:r>
          </a:p>
        </p:txBody>
      </p:sp>
      <p:sp>
        <p:nvSpPr>
          <p:cNvPr id="5" name="Content Placeholder 2">
            <a:extLst>
              <a:ext uri="{FF2B5EF4-FFF2-40B4-BE49-F238E27FC236}">
                <a16:creationId xmlns:a16="http://schemas.microsoft.com/office/drawing/2014/main" id="{E968E828-A589-ED4F-BA55-11EFFD19AC6E}"/>
              </a:ext>
            </a:extLst>
          </p:cNvPr>
          <p:cNvSpPr txBox="1">
            <a:spLocks/>
          </p:cNvSpPr>
          <p:nvPr/>
        </p:nvSpPr>
        <p:spPr>
          <a:xfrm>
            <a:off x="5629237" y="1382932"/>
            <a:ext cx="6141260" cy="293303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solidFill>
                  <a:schemeClr val="bg1"/>
                </a:solidFill>
              </a:rPr>
              <a:t>Nomenclature</a:t>
            </a:r>
          </a:p>
          <a:p>
            <a:pPr lvl="1">
              <a:spcBef>
                <a:spcPts val="0"/>
              </a:spcBef>
            </a:pPr>
            <a:r>
              <a:rPr lang="en-US" sz="2200" dirty="0">
                <a:solidFill>
                  <a:srgbClr val="00B0F0"/>
                </a:solidFill>
              </a:rPr>
              <a:t>% &amp; </a:t>
            </a:r>
            <a:r>
              <a:rPr lang="en-US" sz="2800" dirty="0">
                <a:solidFill>
                  <a:srgbClr val="00B0F0"/>
                </a:solidFill>
              </a:rPr>
              <a:t>:</a:t>
            </a:r>
            <a:r>
              <a:rPr lang="en-US" sz="2200" dirty="0">
                <a:solidFill>
                  <a:srgbClr val="00B0F0"/>
                </a:solidFill>
              </a:rPr>
              <a:t> represent portions </a:t>
            </a:r>
            <a:r>
              <a:rPr lang="en-US" sz="2200" i="1" u="sng" dirty="0">
                <a:solidFill>
                  <a:srgbClr val="00B0F0"/>
                </a:solidFill>
              </a:rPr>
              <a:t>and</a:t>
            </a:r>
            <a:r>
              <a:rPr lang="en-US" sz="2200" dirty="0">
                <a:solidFill>
                  <a:srgbClr val="00B0F0"/>
                </a:solidFill>
              </a:rPr>
              <a:t> concentrations</a:t>
            </a:r>
          </a:p>
          <a:p>
            <a:pPr lvl="1"/>
            <a:r>
              <a:rPr lang="en-US" sz="2200" dirty="0">
                <a:solidFill>
                  <a:srgbClr val="00B0F0"/>
                </a:solidFill>
              </a:rPr>
              <a:t>Metrics</a:t>
            </a:r>
          </a:p>
          <a:p>
            <a:r>
              <a:rPr lang="en-US" sz="2400" dirty="0">
                <a:solidFill>
                  <a:schemeClr val="bg1"/>
                </a:solidFill>
              </a:rPr>
              <a:t>Multiple Backgrounds &amp; Approaches</a:t>
            </a:r>
          </a:p>
          <a:p>
            <a:pPr lvl="1"/>
            <a:r>
              <a:rPr lang="en-US" sz="2200" dirty="0">
                <a:solidFill>
                  <a:srgbClr val="00B0F0"/>
                </a:solidFill>
              </a:rPr>
              <a:t>Discontinuation or change in teaching concepts like long division &amp; multiplication</a:t>
            </a:r>
          </a:p>
        </p:txBody>
      </p:sp>
    </p:spTree>
    <p:extLst>
      <p:ext uri="{BB962C8B-B14F-4D97-AF65-F5344CB8AC3E}">
        <p14:creationId xmlns:p14="http://schemas.microsoft.com/office/powerpoint/2010/main" val="413069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elated image">
            <a:extLst>
              <a:ext uri="{FF2B5EF4-FFF2-40B4-BE49-F238E27FC236}">
                <a16:creationId xmlns:a16="http://schemas.microsoft.com/office/drawing/2014/main" id="{C5573668-DE5F-4874-BDFF-DF75837E1B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1949" y="1"/>
            <a:ext cx="5943600" cy="4510858"/>
          </a:xfrm>
          <a:prstGeom prst="rect">
            <a:avLst/>
          </a:prstGeom>
          <a:noFill/>
          <a:ln>
            <a:noFill/>
          </a:ln>
        </p:spPr>
      </p:pic>
      <p:pic>
        <p:nvPicPr>
          <p:cNvPr id="16" name="Content Placeholder 15" descr="Text&#10;&#10;Description automatically generated">
            <a:extLst>
              <a:ext uri="{FF2B5EF4-FFF2-40B4-BE49-F238E27FC236}">
                <a16:creationId xmlns:a16="http://schemas.microsoft.com/office/drawing/2014/main" id="{90CAC562-2F7A-4ABD-B3DD-596D2F5333C2}"/>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19350"/>
          <a:stretch/>
        </p:blipFill>
        <p:spPr>
          <a:xfrm>
            <a:off x="2274726" y="2286688"/>
            <a:ext cx="5895416" cy="2794957"/>
          </a:xfrm>
        </p:spPr>
      </p:pic>
      <p:pic>
        <p:nvPicPr>
          <p:cNvPr id="8" name="Content Placeholder 7" descr="A picture containing diagram&#10;&#10;Description automatically generated">
            <a:extLst>
              <a:ext uri="{FF2B5EF4-FFF2-40B4-BE49-F238E27FC236}">
                <a16:creationId xmlns:a16="http://schemas.microsoft.com/office/drawing/2014/main" id="{1884BD9D-672A-4CDE-8BE5-EAD710EE1948}"/>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tretch/>
        </p:blipFill>
        <p:spPr>
          <a:xfrm>
            <a:off x="7509338" y="4708564"/>
            <a:ext cx="2171700" cy="2171700"/>
          </a:xfrm>
        </p:spPr>
      </p:pic>
      <p:pic>
        <p:nvPicPr>
          <p:cNvPr id="19" name="Picture 18" descr="Related image">
            <a:extLst>
              <a:ext uri="{FF2B5EF4-FFF2-40B4-BE49-F238E27FC236}">
                <a16:creationId xmlns:a16="http://schemas.microsoft.com/office/drawing/2014/main" id="{0BFDFCC6-4C81-4A2B-8222-60398B52ED9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16789" y="-42506"/>
            <a:ext cx="4474845" cy="2918460"/>
          </a:xfrm>
          <a:prstGeom prst="rect">
            <a:avLst/>
          </a:prstGeom>
          <a:noFill/>
          <a:ln>
            <a:noFill/>
          </a:ln>
        </p:spPr>
      </p:pic>
      <p:pic>
        <p:nvPicPr>
          <p:cNvPr id="23" name="Picture 22" descr="/var/folders/n0/r7_30yls5sqfv2zjlxq81fx40000gn/T/com.microsoft.Word/Content.MSO/5A97BD4D.tmp">
            <a:extLst>
              <a:ext uri="{FF2B5EF4-FFF2-40B4-BE49-F238E27FC236}">
                <a16:creationId xmlns:a16="http://schemas.microsoft.com/office/drawing/2014/main" id="{CC0BFFE2-0754-45BC-92E1-F426F041C6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2722" y="4428920"/>
            <a:ext cx="3341370" cy="2435225"/>
          </a:xfrm>
          <a:prstGeom prst="rect">
            <a:avLst/>
          </a:prstGeom>
          <a:noFill/>
          <a:ln>
            <a:noFill/>
          </a:ln>
        </p:spPr>
      </p:pic>
      <p:pic>
        <p:nvPicPr>
          <p:cNvPr id="22" name="Picture 21" descr="Related image">
            <a:extLst>
              <a:ext uri="{FF2B5EF4-FFF2-40B4-BE49-F238E27FC236}">
                <a16:creationId xmlns:a16="http://schemas.microsoft.com/office/drawing/2014/main" id="{71A55B63-0AD4-4F58-901F-3CB8BB4400F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340222" y="2875954"/>
            <a:ext cx="2851778" cy="3991610"/>
          </a:xfrm>
          <a:prstGeom prst="rect">
            <a:avLst/>
          </a:prstGeom>
          <a:noFill/>
          <a:ln>
            <a:noFill/>
          </a:ln>
        </p:spPr>
      </p:pic>
      <p:pic>
        <p:nvPicPr>
          <p:cNvPr id="20" name="Picture 19" descr="Related image">
            <a:extLst>
              <a:ext uri="{FF2B5EF4-FFF2-40B4-BE49-F238E27FC236}">
                <a16:creationId xmlns:a16="http://schemas.microsoft.com/office/drawing/2014/main" id="{10E98800-E2F4-4690-BCF7-EEEC8607482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076634" y="-143197"/>
            <a:ext cx="5943600" cy="2732405"/>
          </a:xfrm>
          <a:prstGeom prst="rect">
            <a:avLst/>
          </a:prstGeom>
          <a:noFill/>
          <a:ln>
            <a:noFill/>
          </a:ln>
        </p:spPr>
      </p:pic>
      <p:pic>
        <p:nvPicPr>
          <p:cNvPr id="18" name="Picture 17">
            <a:extLst>
              <a:ext uri="{FF2B5EF4-FFF2-40B4-BE49-F238E27FC236}">
                <a16:creationId xmlns:a16="http://schemas.microsoft.com/office/drawing/2014/main" id="{86E9DA55-A90F-44B8-BE21-FE2B7781EB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3946" y="5010831"/>
            <a:ext cx="5576977" cy="1986262"/>
          </a:xfrm>
          <a:prstGeom prst="rect">
            <a:avLst/>
          </a:prstGeom>
        </p:spPr>
      </p:pic>
      <p:sp>
        <p:nvSpPr>
          <p:cNvPr id="2" name="Title 1">
            <a:extLst>
              <a:ext uri="{FF2B5EF4-FFF2-40B4-BE49-F238E27FC236}">
                <a16:creationId xmlns:a16="http://schemas.microsoft.com/office/drawing/2014/main" id="{87D1EEAA-0938-4AAA-8C30-6CDEE12395E8}"/>
              </a:ext>
            </a:extLst>
          </p:cNvPr>
          <p:cNvSpPr>
            <a:spLocks noGrp="1"/>
          </p:cNvSpPr>
          <p:nvPr>
            <p:ph type="title"/>
          </p:nvPr>
        </p:nvSpPr>
        <p:spPr>
          <a:xfrm>
            <a:off x="7022248" y="2833629"/>
            <a:ext cx="3278059" cy="1883269"/>
          </a:xfrm>
          <a:solidFill>
            <a:schemeClr val="bg2">
              <a:lumMod val="40000"/>
              <a:lumOff val="60000"/>
            </a:schemeClr>
          </a:solidFill>
        </p:spPr>
        <p:txBody>
          <a:bodyPr/>
          <a:lstStyle/>
          <a:p>
            <a:r>
              <a:rPr lang="en-US" b="1" dirty="0">
                <a:solidFill>
                  <a:schemeClr val="bg1"/>
                </a:solidFill>
              </a:rPr>
              <a:t>Don’t Kill the animals!</a:t>
            </a:r>
          </a:p>
        </p:txBody>
      </p:sp>
    </p:spTree>
    <p:extLst>
      <p:ext uri="{BB962C8B-B14F-4D97-AF65-F5344CB8AC3E}">
        <p14:creationId xmlns:p14="http://schemas.microsoft.com/office/powerpoint/2010/main" val="203079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C0554-C727-4449-833D-3C983196486A}"/>
              </a:ext>
            </a:extLst>
          </p:cNvPr>
          <p:cNvSpPr>
            <a:spLocks noGrp="1"/>
          </p:cNvSpPr>
          <p:nvPr>
            <p:ph type="title"/>
          </p:nvPr>
        </p:nvSpPr>
        <p:spPr>
          <a:xfrm>
            <a:off x="1447191" y="265847"/>
            <a:ext cx="9295603" cy="1056319"/>
          </a:xfrm>
        </p:spPr>
        <p:txBody>
          <a:bodyPr/>
          <a:lstStyle/>
          <a:p>
            <a:r>
              <a:rPr lang="en-US" b="1" dirty="0"/>
              <a:t>GRADING DIFFERENCES</a:t>
            </a:r>
          </a:p>
        </p:txBody>
      </p:sp>
      <p:sp>
        <p:nvSpPr>
          <p:cNvPr id="5" name="Text Placeholder 4">
            <a:extLst>
              <a:ext uri="{FF2B5EF4-FFF2-40B4-BE49-F238E27FC236}">
                <a16:creationId xmlns:a16="http://schemas.microsoft.com/office/drawing/2014/main" id="{75F12512-6C39-45AD-B269-4111D3508C55}"/>
              </a:ext>
            </a:extLst>
          </p:cNvPr>
          <p:cNvSpPr>
            <a:spLocks noGrp="1"/>
          </p:cNvSpPr>
          <p:nvPr>
            <p:ph type="body" idx="1"/>
          </p:nvPr>
        </p:nvSpPr>
        <p:spPr>
          <a:xfrm>
            <a:off x="1358700" y="1105149"/>
            <a:ext cx="4488794" cy="801943"/>
          </a:xfrm>
        </p:spPr>
        <p:txBody>
          <a:bodyPr/>
          <a:lstStyle/>
          <a:p>
            <a:pPr algn="ctr"/>
            <a:r>
              <a:rPr lang="en-US" b="1" dirty="0"/>
              <a:t>Fall 2017</a:t>
            </a:r>
          </a:p>
        </p:txBody>
      </p:sp>
      <p:pic>
        <p:nvPicPr>
          <p:cNvPr id="10" name="Content Placeholder 9">
            <a:extLst>
              <a:ext uri="{FF2B5EF4-FFF2-40B4-BE49-F238E27FC236}">
                <a16:creationId xmlns:a16="http://schemas.microsoft.com/office/drawing/2014/main" id="{52721C1E-EF5C-45BF-B4AF-CB65EAF7DDDF}"/>
              </a:ext>
            </a:extLst>
          </p:cNvPr>
          <p:cNvPicPr>
            <a:picLocks noGrp="1" noChangeAspect="1"/>
          </p:cNvPicPr>
          <p:nvPr>
            <p:ph sz="half" idx="2"/>
          </p:nvPr>
        </p:nvPicPr>
        <p:blipFill>
          <a:blip r:embed="rId3"/>
          <a:stretch>
            <a:fillRect/>
          </a:stretch>
        </p:blipFill>
        <p:spPr>
          <a:xfrm>
            <a:off x="783259" y="2137103"/>
            <a:ext cx="5064235" cy="2583793"/>
          </a:xfrm>
        </p:spPr>
      </p:pic>
      <p:sp>
        <p:nvSpPr>
          <p:cNvPr id="7" name="Text Placeholder 6">
            <a:extLst>
              <a:ext uri="{FF2B5EF4-FFF2-40B4-BE49-F238E27FC236}">
                <a16:creationId xmlns:a16="http://schemas.microsoft.com/office/drawing/2014/main" id="{8C262157-E5D6-4F0F-8E34-0B022691C597}"/>
              </a:ext>
            </a:extLst>
          </p:cNvPr>
          <p:cNvSpPr>
            <a:spLocks noGrp="1"/>
          </p:cNvSpPr>
          <p:nvPr>
            <p:ph type="body" sz="quarter" idx="3"/>
          </p:nvPr>
        </p:nvSpPr>
        <p:spPr>
          <a:xfrm>
            <a:off x="6256025" y="1104855"/>
            <a:ext cx="4488794" cy="802237"/>
          </a:xfrm>
        </p:spPr>
        <p:txBody>
          <a:bodyPr/>
          <a:lstStyle/>
          <a:p>
            <a:pPr algn="ctr"/>
            <a:r>
              <a:rPr lang="en-US" b="1" dirty="0"/>
              <a:t>FALL 2020</a:t>
            </a:r>
          </a:p>
        </p:txBody>
      </p:sp>
      <p:pic>
        <p:nvPicPr>
          <p:cNvPr id="16" name="Content Placeholder 15">
            <a:extLst>
              <a:ext uri="{FF2B5EF4-FFF2-40B4-BE49-F238E27FC236}">
                <a16:creationId xmlns:a16="http://schemas.microsoft.com/office/drawing/2014/main" id="{2D2353AE-7158-4637-8010-C09CA6F811F1}"/>
              </a:ext>
            </a:extLst>
          </p:cNvPr>
          <p:cNvPicPr>
            <a:picLocks noGrp="1" noChangeAspect="1"/>
          </p:cNvPicPr>
          <p:nvPr>
            <p:ph sz="quarter" idx="4"/>
          </p:nvPr>
        </p:nvPicPr>
        <p:blipFill>
          <a:blip r:embed="rId4"/>
          <a:stretch>
            <a:fillRect/>
          </a:stretch>
        </p:blipFill>
        <p:spPr>
          <a:xfrm>
            <a:off x="6844001" y="1907092"/>
            <a:ext cx="4564740" cy="4048240"/>
          </a:xfrm>
        </p:spPr>
      </p:pic>
    </p:spTree>
    <p:extLst>
      <p:ext uri="{BB962C8B-B14F-4D97-AF65-F5344CB8AC3E}">
        <p14:creationId xmlns:p14="http://schemas.microsoft.com/office/powerpoint/2010/main" val="355418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40000">
              <a:schemeClr val="accent3">
                <a:lumMod val="45000"/>
                <a:lumOff val="55000"/>
              </a:schemeClr>
            </a:gs>
            <a:gs pos="55000">
              <a:schemeClr val="accent3">
                <a:lumMod val="45000"/>
                <a:lumOff val="55000"/>
              </a:schemeClr>
            </a:gs>
            <a:gs pos="65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09CD-3636-4CA3-AA13-40F4556BFFA4}"/>
              </a:ext>
            </a:extLst>
          </p:cNvPr>
          <p:cNvSpPr>
            <a:spLocks noGrp="1"/>
          </p:cNvSpPr>
          <p:nvPr>
            <p:ph type="title"/>
          </p:nvPr>
        </p:nvSpPr>
        <p:spPr>
          <a:xfrm>
            <a:off x="6388013" y="288842"/>
            <a:ext cx="4978296" cy="1191251"/>
          </a:xfrm>
        </p:spPr>
        <p:txBody>
          <a:bodyPr>
            <a:normAutofit/>
          </a:bodyPr>
          <a:lstStyle/>
          <a:p>
            <a:r>
              <a:rPr lang="en-US" sz="3600" b="1" dirty="0"/>
              <a:t>LEARNING Units identified</a:t>
            </a:r>
            <a:endParaRPr lang="en-US" sz="3600" dirty="0"/>
          </a:p>
        </p:txBody>
      </p:sp>
      <p:sp>
        <p:nvSpPr>
          <p:cNvPr id="3" name="Content Placeholder 2">
            <a:extLst>
              <a:ext uri="{FF2B5EF4-FFF2-40B4-BE49-F238E27FC236}">
                <a16:creationId xmlns:a16="http://schemas.microsoft.com/office/drawing/2014/main" id="{FAA58815-8EB5-4A00-8824-02B1BFA23609}"/>
              </a:ext>
            </a:extLst>
          </p:cNvPr>
          <p:cNvSpPr>
            <a:spLocks noGrp="1"/>
          </p:cNvSpPr>
          <p:nvPr>
            <p:ph sz="half" idx="1"/>
          </p:nvPr>
        </p:nvSpPr>
        <p:spPr>
          <a:xfrm>
            <a:off x="171358" y="443822"/>
            <a:ext cx="6216654" cy="5501899"/>
          </a:xfrm>
        </p:spPr>
        <p:txBody>
          <a:bodyPr>
            <a:normAutofit fontScale="92500" lnSpcReduction="10000"/>
          </a:bodyPr>
          <a:lstStyle/>
          <a:p>
            <a:pPr lvl="1"/>
            <a:r>
              <a:rPr lang="en-US" sz="2400" dirty="0">
                <a:solidFill>
                  <a:schemeClr val="bg1"/>
                </a:solidFill>
              </a:rPr>
              <a:t>Whole Numbers &amp; Operations</a:t>
            </a:r>
          </a:p>
          <a:p>
            <a:pPr lvl="2"/>
            <a:r>
              <a:rPr lang="en-US" sz="1800" dirty="0">
                <a:solidFill>
                  <a:schemeClr val="accent1">
                    <a:lumMod val="75000"/>
                  </a:schemeClr>
                </a:solidFill>
              </a:rPr>
              <a:t>PEMDAS</a:t>
            </a:r>
            <a:endParaRPr lang="en-US" sz="2000" dirty="0">
              <a:solidFill>
                <a:schemeClr val="accent1">
                  <a:lumMod val="75000"/>
                </a:schemeClr>
              </a:solidFill>
            </a:endParaRPr>
          </a:p>
          <a:p>
            <a:pPr lvl="1"/>
            <a:r>
              <a:rPr lang="en-US" sz="2400" dirty="0">
                <a:solidFill>
                  <a:schemeClr val="bg1"/>
                </a:solidFill>
              </a:rPr>
              <a:t>Metrics</a:t>
            </a:r>
            <a:endParaRPr lang="en-US" sz="2000" dirty="0">
              <a:solidFill>
                <a:schemeClr val="bg1"/>
              </a:solidFill>
            </a:endParaRPr>
          </a:p>
          <a:p>
            <a:pPr lvl="2"/>
            <a:r>
              <a:rPr lang="en-US" sz="1800" dirty="0">
                <a:solidFill>
                  <a:schemeClr val="accent1">
                    <a:lumMod val="75000"/>
                  </a:schemeClr>
                </a:solidFill>
              </a:rPr>
              <a:t>Nomenclature</a:t>
            </a:r>
          </a:p>
          <a:p>
            <a:pPr lvl="2"/>
            <a:r>
              <a:rPr lang="en-US" sz="1800" dirty="0">
                <a:solidFill>
                  <a:schemeClr val="accent1">
                    <a:lumMod val="75000"/>
                  </a:schemeClr>
                </a:solidFill>
              </a:rPr>
              <a:t>Number Line &amp; Conversion Factors</a:t>
            </a:r>
          </a:p>
          <a:p>
            <a:pPr lvl="1"/>
            <a:r>
              <a:rPr lang="en-US" sz="2400" dirty="0">
                <a:solidFill>
                  <a:schemeClr val="bg1"/>
                </a:solidFill>
              </a:rPr>
              <a:t>Fractions, Decimals, Percentages</a:t>
            </a:r>
          </a:p>
          <a:p>
            <a:pPr lvl="2"/>
            <a:r>
              <a:rPr lang="en-US" sz="1800" dirty="0">
                <a:solidFill>
                  <a:schemeClr val="accent1">
                    <a:lumMod val="75000"/>
                  </a:schemeClr>
                </a:solidFill>
              </a:rPr>
              <a:t>Rounding</a:t>
            </a:r>
          </a:p>
          <a:p>
            <a:pPr lvl="1"/>
            <a:r>
              <a:rPr lang="en-US" sz="2400" dirty="0">
                <a:solidFill>
                  <a:schemeClr val="bg1"/>
                </a:solidFill>
              </a:rPr>
              <a:t>Proportions &amp; Unit Conversions </a:t>
            </a:r>
          </a:p>
          <a:p>
            <a:pPr lvl="2"/>
            <a:r>
              <a:rPr lang="en-US" sz="1800" dirty="0">
                <a:solidFill>
                  <a:schemeClr val="accent1">
                    <a:lumMod val="75000"/>
                  </a:schemeClr>
                </a:solidFill>
              </a:rPr>
              <a:t>Using concentrations</a:t>
            </a:r>
          </a:p>
          <a:p>
            <a:pPr lvl="2"/>
            <a:r>
              <a:rPr lang="en-US" sz="1800" dirty="0">
                <a:solidFill>
                  <a:schemeClr val="accent1">
                    <a:lumMod val="75000"/>
                  </a:schemeClr>
                </a:solidFill>
              </a:rPr>
              <a:t>Using conversion factors</a:t>
            </a:r>
          </a:p>
          <a:p>
            <a:pPr lvl="1"/>
            <a:r>
              <a:rPr lang="en-US" sz="2400" dirty="0">
                <a:solidFill>
                  <a:schemeClr val="bg1"/>
                </a:solidFill>
              </a:rPr>
              <a:t>Solutions and Dilutions</a:t>
            </a:r>
          </a:p>
          <a:p>
            <a:pPr lvl="2"/>
            <a:r>
              <a:rPr lang="en-US" sz="1800" dirty="0">
                <a:solidFill>
                  <a:schemeClr val="accent1">
                    <a:lumMod val="75000"/>
                  </a:schemeClr>
                </a:solidFill>
              </a:rPr>
              <a:t>C1V1 = C2V2</a:t>
            </a:r>
          </a:p>
          <a:p>
            <a:pPr lvl="1"/>
            <a:r>
              <a:rPr lang="en-US" sz="2400" dirty="0">
                <a:solidFill>
                  <a:schemeClr val="bg1"/>
                </a:solidFill>
              </a:rPr>
              <a:t>Other, more complex problems</a:t>
            </a:r>
          </a:p>
          <a:p>
            <a:pPr lvl="2"/>
            <a:r>
              <a:rPr lang="en-US" sz="2000" dirty="0"/>
              <a:t>We haven’t gotten here…yet!</a:t>
            </a:r>
            <a:endParaRPr lang="en-US" sz="2000" dirty="0">
              <a:solidFill>
                <a:schemeClr val="bg1"/>
              </a:solidFill>
            </a:endParaRPr>
          </a:p>
          <a:p>
            <a:endParaRPr lang="en-US" sz="1400" dirty="0"/>
          </a:p>
        </p:txBody>
      </p:sp>
      <p:pic>
        <p:nvPicPr>
          <p:cNvPr id="5" name="Picture 4">
            <a:extLst>
              <a:ext uri="{FF2B5EF4-FFF2-40B4-BE49-F238E27FC236}">
                <a16:creationId xmlns:a16="http://schemas.microsoft.com/office/drawing/2014/main" id="{136CE9D8-EDE9-904B-AB2F-484D4FE1C2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012" y="1673605"/>
            <a:ext cx="5165154" cy="3704302"/>
          </a:xfrm>
          <a:prstGeom prst="rect">
            <a:avLst/>
          </a:prstGeom>
        </p:spPr>
      </p:pic>
    </p:spTree>
    <p:extLst>
      <p:ext uri="{BB962C8B-B14F-4D97-AF65-F5344CB8AC3E}">
        <p14:creationId xmlns:p14="http://schemas.microsoft.com/office/powerpoint/2010/main" val="370387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0431-66BD-49D2-B197-D3AE34A9E32A}"/>
              </a:ext>
            </a:extLst>
          </p:cNvPr>
          <p:cNvSpPr>
            <a:spLocks noGrp="1"/>
          </p:cNvSpPr>
          <p:nvPr>
            <p:ph type="title"/>
          </p:nvPr>
        </p:nvSpPr>
        <p:spPr>
          <a:xfrm>
            <a:off x="1524134" y="314991"/>
            <a:ext cx="9291215" cy="1049235"/>
          </a:xfrm>
        </p:spPr>
        <p:txBody>
          <a:bodyPr/>
          <a:lstStyle/>
          <a:p>
            <a:r>
              <a:rPr lang="en-US" b="1" dirty="0"/>
              <a:t>Evolution of Class Structure</a:t>
            </a:r>
          </a:p>
        </p:txBody>
      </p:sp>
      <p:sp>
        <p:nvSpPr>
          <p:cNvPr id="9" name="Content Placeholder 8">
            <a:extLst>
              <a:ext uri="{FF2B5EF4-FFF2-40B4-BE49-F238E27FC236}">
                <a16:creationId xmlns:a16="http://schemas.microsoft.com/office/drawing/2014/main" id="{C22E2D57-8D8D-477F-AC4C-2E22AE0377E2}"/>
              </a:ext>
            </a:extLst>
          </p:cNvPr>
          <p:cNvSpPr>
            <a:spLocks noGrp="1"/>
          </p:cNvSpPr>
          <p:nvPr>
            <p:ph idx="1"/>
          </p:nvPr>
        </p:nvSpPr>
        <p:spPr>
          <a:xfrm>
            <a:off x="3409949" y="1333230"/>
            <a:ext cx="8225289" cy="4742314"/>
          </a:xfrm>
        </p:spPr>
        <p:txBody>
          <a:bodyPr>
            <a:normAutofit fontScale="85000" lnSpcReduction="20000"/>
          </a:bodyPr>
          <a:lstStyle/>
          <a:p>
            <a:r>
              <a:rPr lang="en-US" sz="2400" b="1" dirty="0">
                <a:solidFill>
                  <a:schemeClr val="bg1"/>
                </a:solidFill>
              </a:rPr>
              <a:t>Initial: ‘18F - ‘19S</a:t>
            </a:r>
          </a:p>
          <a:p>
            <a:pPr lvl="1"/>
            <a:r>
              <a:rPr lang="en-US" sz="2100" dirty="0">
                <a:solidFill>
                  <a:schemeClr val="bg1"/>
                </a:solidFill>
              </a:rPr>
              <a:t>1-Hour Supplemental Instruction</a:t>
            </a:r>
          </a:p>
          <a:p>
            <a:pPr lvl="1"/>
            <a:r>
              <a:rPr lang="en-US" sz="2100" dirty="0">
                <a:solidFill>
                  <a:schemeClr val="bg1"/>
                </a:solidFill>
              </a:rPr>
              <a:t>Repeats in ‘19S from ‘18F: </a:t>
            </a:r>
            <a:r>
              <a:rPr lang="en-US" sz="2100" b="1" dirty="0">
                <a:solidFill>
                  <a:srgbClr val="FF0000"/>
                </a:solidFill>
              </a:rPr>
              <a:t>20%</a:t>
            </a:r>
          </a:p>
          <a:p>
            <a:pPr lvl="1"/>
            <a:r>
              <a:rPr lang="en-US" sz="2100" dirty="0">
                <a:solidFill>
                  <a:schemeClr val="bg1"/>
                </a:solidFill>
              </a:rPr>
              <a:t>Additional opportunity to retake vs. removal from the program</a:t>
            </a:r>
          </a:p>
          <a:p>
            <a:r>
              <a:rPr lang="en-US" sz="2400" b="1" dirty="0">
                <a:solidFill>
                  <a:schemeClr val="bg1"/>
                </a:solidFill>
              </a:rPr>
              <a:t>Iteration #1: ‘19U with final assessment</a:t>
            </a:r>
          </a:p>
          <a:p>
            <a:pPr lvl="1"/>
            <a:r>
              <a:rPr lang="en-US" sz="2100" dirty="0">
                <a:solidFill>
                  <a:schemeClr val="bg1"/>
                </a:solidFill>
              </a:rPr>
              <a:t>Summer </a:t>
            </a:r>
            <a:r>
              <a:rPr lang="en-US" sz="2100" b="1" i="1" u="sng" dirty="0">
                <a:solidFill>
                  <a:schemeClr val="bg1"/>
                </a:solidFill>
              </a:rPr>
              <a:t>optional</a:t>
            </a:r>
            <a:r>
              <a:rPr lang="en-US" sz="2100" dirty="0">
                <a:solidFill>
                  <a:schemeClr val="bg1"/>
                </a:solidFill>
              </a:rPr>
              <a:t> BRIDGE program + supplemental instruction</a:t>
            </a:r>
          </a:p>
          <a:p>
            <a:pPr lvl="1"/>
            <a:r>
              <a:rPr lang="en-US" sz="2100" dirty="0">
                <a:solidFill>
                  <a:schemeClr val="bg1"/>
                </a:solidFill>
              </a:rPr>
              <a:t>Repeats in ‘20S from ‘19F: </a:t>
            </a:r>
            <a:r>
              <a:rPr lang="en-US" sz="2100" b="1" dirty="0">
                <a:solidFill>
                  <a:srgbClr val="FF0000"/>
                </a:solidFill>
              </a:rPr>
              <a:t>32%*</a:t>
            </a:r>
          </a:p>
          <a:p>
            <a:r>
              <a:rPr lang="en-US" sz="2400" b="1" dirty="0">
                <a:solidFill>
                  <a:schemeClr val="bg1"/>
                </a:solidFill>
              </a:rPr>
              <a:t>Iteration #2: ‘20F - ‘21S</a:t>
            </a:r>
          </a:p>
          <a:p>
            <a:pPr lvl="1"/>
            <a:r>
              <a:rPr lang="en-US" sz="2100" dirty="0">
                <a:solidFill>
                  <a:schemeClr val="bg1"/>
                </a:solidFill>
              </a:rPr>
              <a:t>Course broken into two semesters, fall to spring</a:t>
            </a:r>
          </a:p>
          <a:p>
            <a:pPr lvl="1"/>
            <a:r>
              <a:rPr lang="en-US" sz="2100" dirty="0">
                <a:solidFill>
                  <a:schemeClr val="bg1"/>
                </a:solidFill>
              </a:rPr>
              <a:t>Summer </a:t>
            </a:r>
            <a:r>
              <a:rPr lang="en-US" sz="2100" b="1" i="1" u="sng" dirty="0">
                <a:solidFill>
                  <a:schemeClr val="bg1"/>
                </a:solidFill>
              </a:rPr>
              <a:t>mandatory</a:t>
            </a:r>
            <a:r>
              <a:rPr lang="en-US" sz="2100" dirty="0">
                <a:solidFill>
                  <a:schemeClr val="bg1"/>
                </a:solidFill>
              </a:rPr>
              <a:t> BRIDGE program ‘20U</a:t>
            </a:r>
          </a:p>
          <a:p>
            <a:pPr lvl="1"/>
            <a:r>
              <a:rPr lang="en-US" sz="2100" dirty="0">
                <a:solidFill>
                  <a:schemeClr val="bg1"/>
                </a:solidFill>
              </a:rPr>
              <a:t>Supplemental instruction now involves dedicated labs</a:t>
            </a:r>
          </a:p>
          <a:p>
            <a:pPr lvl="1"/>
            <a:r>
              <a:rPr lang="en-US" sz="2100" dirty="0">
                <a:solidFill>
                  <a:schemeClr val="bg1"/>
                </a:solidFill>
              </a:rPr>
              <a:t>Two semester curriculum now warrants a warning for ‘21S</a:t>
            </a:r>
          </a:p>
          <a:p>
            <a:pPr lvl="1"/>
            <a:r>
              <a:rPr lang="en-US" sz="2100" dirty="0">
                <a:solidFill>
                  <a:schemeClr val="bg1"/>
                </a:solidFill>
              </a:rPr>
              <a:t>Drops in ’20F: </a:t>
            </a:r>
            <a:r>
              <a:rPr lang="en-US" sz="2100" b="1" dirty="0">
                <a:solidFill>
                  <a:srgbClr val="FF0000"/>
                </a:solidFill>
              </a:rPr>
              <a:t>12%</a:t>
            </a:r>
            <a:endParaRPr lang="en-US" sz="2100" b="1" dirty="0">
              <a:solidFill>
                <a:schemeClr val="bg1"/>
              </a:solidFill>
            </a:endParaRPr>
          </a:p>
        </p:txBody>
      </p:sp>
      <p:pic>
        <p:nvPicPr>
          <p:cNvPr id="7" name="Picture 6" descr="A close up of text on a whiteboard&#10;&#10;Description automatically generated">
            <a:extLst>
              <a:ext uri="{FF2B5EF4-FFF2-40B4-BE49-F238E27FC236}">
                <a16:creationId xmlns:a16="http://schemas.microsoft.com/office/drawing/2014/main" id="{1B0F2BF8-865B-45E8-8D4E-058DE10F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2738" y="2010864"/>
            <a:ext cx="4060213" cy="3045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fov="1500000">
              <a:rot lat="18960000" lon="0" rev="0"/>
            </a:camera>
            <a:lightRig rig="twoPt" dir="t">
              <a:rot lat="0" lon="0" rev="7200000"/>
            </a:lightRig>
          </a:scene3d>
          <a:sp3d prstMaterial="matte">
            <a:bevelT w="22860" h="12700"/>
            <a:contourClr>
              <a:srgbClr val="FFFFFF"/>
            </a:contourClr>
          </a:sp3d>
        </p:spPr>
      </p:pic>
      <p:sp>
        <p:nvSpPr>
          <p:cNvPr id="3" name="TextBox 2">
            <a:extLst>
              <a:ext uri="{FF2B5EF4-FFF2-40B4-BE49-F238E27FC236}">
                <a16:creationId xmlns:a16="http://schemas.microsoft.com/office/drawing/2014/main" id="{9B84FD6A-2476-3E43-92AA-0CA5A1B86CC8}"/>
              </a:ext>
            </a:extLst>
          </p:cNvPr>
          <p:cNvSpPr txBox="1"/>
          <p:nvPr/>
        </p:nvSpPr>
        <p:spPr>
          <a:xfrm>
            <a:off x="1" y="6137280"/>
            <a:ext cx="12192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of repeats increased when we removed the averaging of grades and began identifying students with math issues.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From ’18F – ’20F, 17 students passed Pharmacology instead of being removed from the program </a:t>
            </a:r>
            <a:r>
              <a:rPr lang="en-US" dirty="0">
                <a:latin typeface="Calibri" panose="020F0502020204030204" pitchFamily="34" charset="0"/>
                <a:cs typeface="Calibri" panose="020F0502020204030204" pitchFamily="34" charset="0"/>
                <a:sym typeface="Wingdings" pitchFamily="2" charset="2"/>
              </a:rPr>
              <a:t></a:t>
            </a:r>
            <a:r>
              <a:rPr lang="en-US" dirty="0">
                <a:latin typeface="Calibri" panose="020F0502020204030204" pitchFamily="34" charset="0"/>
                <a:cs typeface="Calibri" panose="020F0502020204030204" pitchFamily="34" charset="0"/>
              </a:rPr>
              <a:t> Board Results (pending)</a:t>
            </a:r>
          </a:p>
        </p:txBody>
      </p:sp>
    </p:spTree>
    <p:extLst>
      <p:ext uri="{BB962C8B-B14F-4D97-AF65-F5344CB8AC3E}">
        <p14:creationId xmlns:p14="http://schemas.microsoft.com/office/powerpoint/2010/main" val="263888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2108A5-CE2C-4966-B863-66581E6E4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34DF22E0-9870-4CBF-AA3A-D710A9D8D9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a:extLst>
              <a:ext uri="{FF2B5EF4-FFF2-40B4-BE49-F238E27FC236}">
                <a16:creationId xmlns:a16="http://schemas.microsoft.com/office/drawing/2014/main" id="{4348DA73-B56C-4BAB-9988-C048297EF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4FBCDF-4742-41E2-848D-14064A4B96FC}"/>
              </a:ext>
            </a:extLst>
          </p:cNvPr>
          <p:cNvSpPr>
            <a:spLocks noGrp="1"/>
          </p:cNvSpPr>
          <p:nvPr>
            <p:ph type="title"/>
          </p:nvPr>
        </p:nvSpPr>
        <p:spPr>
          <a:xfrm>
            <a:off x="332810" y="628736"/>
            <a:ext cx="3321175" cy="1529216"/>
          </a:xfrm>
        </p:spPr>
        <p:txBody>
          <a:bodyPr vert="horz" lIns="91440" tIns="45720" rIns="91440" bIns="45720" rtlCol="0" anchor="ctr">
            <a:normAutofit/>
          </a:bodyPr>
          <a:lstStyle/>
          <a:p>
            <a:r>
              <a:rPr lang="en-US" dirty="0"/>
              <a:t>Progress</a:t>
            </a:r>
            <a:br>
              <a:rPr lang="en-US" dirty="0"/>
            </a:br>
            <a:r>
              <a:rPr lang="en-US" dirty="0"/>
              <a:t>Summer - Fall</a:t>
            </a:r>
          </a:p>
        </p:txBody>
      </p:sp>
      <p:grpSp>
        <p:nvGrpSpPr>
          <p:cNvPr id="14" name="Group 13">
            <a:extLst>
              <a:ext uri="{FF2B5EF4-FFF2-40B4-BE49-F238E27FC236}">
                <a16:creationId xmlns:a16="http://schemas.microsoft.com/office/drawing/2014/main" id="{A030695F-0E8E-4F69-B37A-CE03576941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5" name="Rectangle 14">
              <a:extLst>
                <a:ext uri="{FF2B5EF4-FFF2-40B4-BE49-F238E27FC236}">
                  <a16:creationId xmlns:a16="http://schemas.microsoft.com/office/drawing/2014/main" id="{A62A6FA0-70FF-4F15-8E7B-F11ACE219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4">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D33F68-4D69-490D-8818-8E439F7C8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3" name="Table 2">
            <a:extLst>
              <a:ext uri="{FF2B5EF4-FFF2-40B4-BE49-F238E27FC236}">
                <a16:creationId xmlns:a16="http://schemas.microsoft.com/office/drawing/2014/main" id="{44AFFABE-D639-C549-A25B-55D7FCCDF0AE}"/>
              </a:ext>
            </a:extLst>
          </p:cNvPr>
          <p:cNvGraphicFramePr>
            <a:graphicFrameLocks noGrp="1"/>
          </p:cNvGraphicFramePr>
          <p:nvPr>
            <p:extLst>
              <p:ext uri="{D42A27DB-BD31-4B8C-83A1-F6EECF244321}">
                <p14:modId xmlns:p14="http://schemas.microsoft.com/office/powerpoint/2010/main" val="4037764688"/>
              </p:ext>
            </p:extLst>
          </p:nvPr>
        </p:nvGraphicFramePr>
        <p:xfrm>
          <a:off x="6310465" y="961365"/>
          <a:ext cx="3035013" cy="4162608"/>
        </p:xfrm>
        <a:graphic>
          <a:graphicData uri="http://schemas.openxmlformats.org/drawingml/2006/table">
            <a:tbl>
              <a:tblPr/>
              <a:tblGrid>
                <a:gridCol w="1251449">
                  <a:extLst>
                    <a:ext uri="{9D8B030D-6E8A-4147-A177-3AD203B41FA5}">
                      <a16:colId xmlns:a16="http://schemas.microsoft.com/office/drawing/2014/main" val="60807530"/>
                    </a:ext>
                  </a:extLst>
                </a:gridCol>
                <a:gridCol w="831837">
                  <a:extLst>
                    <a:ext uri="{9D8B030D-6E8A-4147-A177-3AD203B41FA5}">
                      <a16:colId xmlns:a16="http://schemas.microsoft.com/office/drawing/2014/main" val="3228850985"/>
                    </a:ext>
                  </a:extLst>
                </a:gridCol>
                <a:gridCol w="951727">
                  <a:extLst>
                    <a:ext uri="{9D8B030D-6E8A-4147-A177-3AD203B41FA5}">
                      <a16:colId xmlns:a16="http://schemas.microsoft.com/office/drawing/2014/main" val="649176871"/>
                    </a:ext>
                  </a:extLst>
                </a:gridCol>
              </a:tblGrid>
              <a:tr h="397738">
                <a:tc gridSpan="3">
                  <a:txBody>
                    <a:bodyPr/>
                    <a:lstStyle/>
                    <a:p>
                      <a:pPr algn="ctr" fontAlgn="ctr">
                        <a:spcBef>
                          <a:spcPts val="0"/>
                        </a:spcBef>
                        <a:spcAft>
                          <a:spcPts val="0"/>
                        </a:spcAft>
                      </a:pPr>
                      <a:r>
                        <a:rPr lang="en-US" sz="900" b="1" i="0" u="none" strike="noStrike">
                          <a:solidFill>
                            <a:srgbClr val="000000"/>
                          </a:solidFill>
                          <a:effectLst/>
                          <a:latin typeface="Helvetica Neue" panose="02000503000000020004"/>
                        </a:rPr>
                        <a:t>2019 Summer - Fall</a:t>
                      </a:r>
                      <a:br>
                        <a:rPr lang="en-US" sz="900" b="1" i="0" u="none" strike="noStrike">
                          <a:solidFill>
                            <a:srgbClr val="000000"/>
                          </a:solidFill>
                          <a:effectLst/>
                          <a:latin typeface="Helvetica Neue" panose="02000503000000020004"/>
                        </a:rPr>
                      </a:br>
                      <a:r>
                        <a:rPr lang="en-US" sz="900" b="1" i="0" u="none" strike="noStrike">
                          <a:solidFill>
                            <a:srgbClr val="000000"/>
                          </a:solidFill>
                          <a:effectLst/>
                          <a:latin typeface="Helvetica Neue" panose="02000503000000020004"/>
                        </a:rPr>
                        <a:t>Assessment vs Test 1</a:t>
                      </a:r>
                      <a:endParaRPr lang="en-US" sz="1200" b="0" i="0" u="none" strike="noStrike">
                        <a:effectLst/>
                        <a:latin typeface="Arial" panose="020B0604020202020204" pitchFamily="34" charset="0"/>
                      </a:endParaRPr>
                    </a:p>
                  </a:txBody>
                  <a:tcPr marL="60893" marR="60893" marT="30446" marB="30446">
                    <a:lnL>
                      <a:noFill/>
                    </a:lnL>
                    <a:lnR>
                      <a:noFill/>
                    </a:lnR>
                    <a:lnT>
                      <a:noFill/>
                    </a:lnT>
                    <a:lnB w="6350" cap="flat" cmpd="sng" algn="ctr">
                      <a:solidFill>
                        <a:srgbClr val="A5A5A5"/>
                      </a:solidFill>
                      <a:prstDash val="solid"/>
                      <a:round/>
                      <a:headEnd type="none" w="med" len="med"/>
                      <a:tailEnd type="none" w="med" len="med"/>
                    </a:lnB>
                    <a:solidFill>
                      <a:srgbClr val="7FD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1144649"/>
                  </a:ext>
                </a:extLst>
              </a:tr>
              <a:tr h="317153">
                <a:tc>
                  <a:txBody>
                    <a:bodyPr/>
                    <a:lstStyle/>
                    <a:p>
                      <a:pPr algn="ctr" fontAlgn="ctr">
                        <a:spcBef>
                          <a:spcPts val="0"/>
                        </a:spcBef>
                        <a:spcAft>
                          <a:spcPts val="0"/>
                        </a:spcAft>
                      </a:pPr>
                      <a:r>
                        <a:rPr lang="en-US" sz="900" b="1" i="0" u="none" strike="noStrike">
                          <a:solidFill>
                            <a:srgbClr val="000000"/>
                          </a:solidFill>
                          <a:effectLst/>
                          <a:latin typeface="Helvetica Neue" panose="02000503000000020004"/>
                        </a:rPr>
                        <a:t>Scores</a:t>
                      </a:r>
                      <a:br>
                        <a:rPr lang="en-US" sz="800" b="1" i="0" u="none" strike="noStrike">
                          <a:solidFill>
                            <a:srgbClr val="000000"/>
                          </a:solidFill>
                          <a:effectLst/>
                          <a:latin typeface="Helvetica Neue" panose="02000503000000020004"/>
                        </a:rPr>
                      </a:br>
                      <a:r>
                        <a:rPr lang="en-US" sz="800" b="1" i="0" u="none" strike="noStrike">
                          <a:solidFill>
                            <a:srgbClr val="000000"/>
                          </a:solidFill>
                          <a:effectLst/>
                          <a:latin typeface="Helvetica Neue" panose="02000503000000020004"/>
                        </a:rPr>
                        <a:t>(Need 80%) </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ctr" fontAlgn="ctr">
                        <a:spcBef>
                          <a:spcPts val="0"/>
                        </a:spcBef>
                        <a:spcAft>
                          <a:spcPts val="0"/>
                        </a:spcAft>
                      </a:pPr>
                      <a:r>
                        <a:rPr lang="en-US" sz="800" b="1" i="0" u="none" strike="noStrike">
                          <a:solidFill>
                            <a:srgbClr val="000000"/>
                          </a:solidFill>
                          <a:effectLst/>
                          <a:latin typeface="Helvetica Neue" panose="02000503000000020004"/>
                        </a:rPr>
                        <a:t>TEST 1</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1" i="0" u="none" strike="noStrike">
                          <a:solidFill>
                            <a:srgbClr val="000000"/>
                          </a:solidFill>
                          <a:effectLst/>
                          <a:latin typeface="Helvetica Neue" panose="02000503000000020004"/>
                        </a:rPr>
                        <a:t>%</a:t>
                      </a:r>
                      <a:br>
                        <a:rPr lang="en-US" sz="800" b="1" i="0" u="none" strike="noStrike">
                          <a:solidFill>
                            <a:srgbClr val="000000"/>
                          </a:solidFill>
                          <a:effectLst/>
                          <a:latin typeface="Helvetica Neue" panose="02000503000000020004"/>
                        </a:rPr>
                      </a:br>
                      <a:r>
                        <a:rPr lang="en-US" sz="800" b="1" i="0" u="none" strike="noStrike">
                          <a:solidFill>
                            <a:srgbClr val="000000"/>
                          </a:solidFill>
                          <a:effectLst/>
                          <a:latin typeface="Helvetica Neue" panose="02000503000000020004"/>
                        </a:rPr>
                        <a:t>Increase</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0225"/>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100</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spcBef>
                          <a:spcPts val="0"/>
                        </a:spcBef>
                        <a:spcAft>
                          <a:spcPts val="0"/>
                        </a:spcAft>
                      </a:pPr>
                      <a:r>
                        <a:rPr lang="en-US" sz="800" b="1" i="0" u="none" strike="noStrike">
                          <a:solidFill>
                            <a:srgbClr val="000000"/>
                          </a:solidFill>
                          <a:effectLst/>
                          <a:latin typeface="Helvetica Neue" panose="02000503000000020004"/>
                        </a:rPr>
                        <a:t>AVG:</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800" b="1" i="0" u="none" strike="noStrike">
                          <a:solidFill>
                            <a:srgbClr val="000000"/>
                          </a:solidFill>
                          <a:effectLst/>
                          <a:latin typeface="Helvetica Neue" panose="02000503000000020004"/>
                        </a:rPr>
                        <a:t>12%</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9320744"/>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56</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1" i="0" u="none" strike="noStrike">
                          <a:solidFill>
                            <a:srgbClr val="000000"/>
                          </a:solidFill>
                          <a:effectLst/>
                          <a:latin typeface="Helvetica Neue" panose="02000503000000020004"/>
                        </a:rPr>
                        <a:t>W</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800" b="0" i="0" u="none" strike="noStrike">
                          <a:solidFill>
                            <a:srgbClr val="000000"/>
                          </a:solidFill>
                          <a:effectLst/>
                          <a:latin typeface="Helvetica Neue" panose="02000503000000020004"/>
                        </a:rPr>
                        <a:t> </a:t>
                      </a:r>
                      <a:endParaRPr lang="en-US" sz="1200" b="0" i="0" u="none" strike="noStrike">
                        <a:effectLst/>
                        <a:latin typeface="Arial" panose="020B0604020202020204" pitchFamily="34" charset="0"/>
                      </a:endParaRPr>
                    </a:p>
                  </a:txBody>
                  <a:tcPr marL="6343" marR="6343" marT="6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053583"/>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56</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46</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(10)</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750122"/>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60</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97</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37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806913"/>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72</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F098"/>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92</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20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084602"/>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76</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F098"/>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84</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943119"/>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75</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F098"/>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48</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(27)</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996331"/>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28</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32</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574683"/>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84</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B0EB9A"/>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78</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(6)</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942587"/>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56</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71</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15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576316"/>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48</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80</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32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685930"/>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60</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85</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25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483936"/>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44</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35</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(9)</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492918"/>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52</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89</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37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068909"/>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32</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31</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754977"/>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84</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B0EB9A"/>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98</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14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50396"/>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92</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B0EB9A"/>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96</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645257"/>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60</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73</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13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186570"/>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60</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76</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16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443358"/>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32</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55</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23 </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582667"/>
                  </a:ext>
                </a:extLst>
              </a:tr>
              <a:tr h="164177">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40</a:t>
                      </a:r>
                      <a:endParaRPr lang="en-US" sz="1200" b="0" i="0" u="none" strike="noStrike">
                        <a:effectLst/>
                        <a:latin typeface="Arial" panose="020B0604020202020204" pitchFamily="34" charset="0"/>
                      </a:endParaRPr>
                    </a:p>
                  </a:txBody>
                  <a:tcPr marL="6343" marR="6343" marT="6343" marB="0" anchor="ctr">
                    <a:lnL>
                      <a:noFill/>
                    </a:lnL>
                    <a:lnR w="635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B1A6"/>
                    </a:solidFill>
                  </a:tcPr>
                </a:tc>
                <a:tc>
                  <a:txBody>
                    <a:bodyPr/>
                    <a:lstStyle/>
                    <a:p>
                      <a:pPr algn="ctr" fontAlgn="ctr">
                        <a:spcBef>
                          <a:spcPts val="0"/>
                        </a:spcBef>
                        <a:spcAft>
                          <a:spcPts val="0"/>
                        </a:spcAft>
                      </a:pPr>
                      <a:r>
                        <a:rPr lang="en-US" sz="800" b="0" i="0" u="none" strike="noStrike">
                          <a:solidFill>
                            <a:srgbClr val="000000"/>
                          </a:solidFill>
                          <a:effectLst/>
                          <a:latin typeface="Helvetica Neue" panose="02000503000000020004"/>
                        </a:rPr>
                        <a:t>64</a:t>
                      </a:r>
                      <a:endParaRPr lang="en-US" sz="1200" b="0" i="0" u="none" strike="noStrike">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800" b="0" i="0" u="none" strike="noStrike" dirty="0">
                          <a:solidFill>
                            <a:srgbClr val="000000"/>
                          </a:solidFill>
                          <a:effectLst/>
                          <a:latin typeface="Helvetica Neue" panose="02000503000000020004"/>
                        </a:rPr>
                        <a:t>24 </a:t>
                      </a:r>
                      <a:endParaRPr lang="en-US" sz="1200" b="0" i="0" u="none" strike="noStrike" dirty="0">
                        <a:effectLst/>
                        <a:latin typeface="Arial" panose="020B0604020202020204" pitchFamily="34" charset="0"/>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572343"/>
                  </a:ext>
                </a:extLst>
              </a:tr>
            </a:tbl>
          </a:graphicData>
        </a:graphic>
      </p:graphicFrame>
      <p:sp>
        <p:nvSpPr>
          <p:cNvPr id="4" name="TextBox 3">
            <a:extLst>
              <a:ext uri="{FF2B5EF4-FFF2-40B4-BE49-F238E27FC236}">
                <a16:creationId xmlns:a16="http://schemas.microsoft.com/office/drawing/2014/main" id="{C09EBE78-3558-0644-B9B3-112EEFEAAA10}"/>
              </a:ext>
            </a:extLst>
          </p:cNvPr>
          <p:cNvSpPr txBox="1"/>
          <p:nvPr/>
        </p:nvSpPr>
        <p:spPr>
          <a:xfrm>
            <a:off x="315440" y="2184652"/>
            <a:ext cx="3453657" cy="923330"/>
          </a:xfrm>
          <a:prstGeom prst="rect">
            <a:avLst/>
          </a:prstGeom>
          <a:noFill/>
        </p:spPr>
        <p:txBody>
          <a:bodyPr wrap="square" rtlCol="0">
            <a:spAutoFit/>
          </a:bodyPr>
          <a:lstStyle/>
          <a:p>
            <a:r>
              <a:rPr lang="en-US" dirty="0">
                <a:solidFill>
                  <a:schemeClr val="bg1"/>
                </a:solidFill>
              </a:rPr>
              <a:t>19.5% average increase for those increasing their scores (12% overall)</a:t>
            </a:r>
          </a:p>
        </p:txBody>
      </p:sp>
      <p:sp>
        <p:nvSpPr>
          <p:cNvPr id="5" name="TextBox 4">
            <a:extLst>
              <a:ext uri="{FF2B5EF4-FFF2-40B4-BE49-F238E27FC236}">
                <a16:creationId xmlns:a16="http://schemas.microsoft.com/office/drawing/2014/main" id="{CBCEAE8F-14B6-8542-83FD-6AD2503033B6}"/>
              </a:ext>
            </a:extLst>
          </p:cNvPr>
          <p:cNvSpPr txBox="1"/>
          <p:nvPr/>
        </p:nvSpPr>
        <p:spPr>
          <a:xfrm>
            <a:off x="9292468" y="2605276"/>
            <a:ext cx="782587" cy="261610"/>
          </a:xfrm>
          <a:prstGeom prst="rect">
            <a:avLst/>
          </a:prstGeom>
          <a:noFill/>
        </p:spPr>
        <p:txBody>
          <a:bodyPr wrap="none" rtlCol="0">
            <a:spAutoFit/>
          </a:bodyPr>
          <a:lstStyle/>
          <a:p>
            <a:r>
              <a:rPr lang="en-US" sz="1100" dirty="0">
                <a:solidFill>
                  <a:srgbClr val="FF0000"/>
                </a:solidFill>
                <a:sym typeface="Wingdings" pitchFamily="2" charset="2"/>
              </a:rPr>
              <a:t></a:t>
            </a:r>
            <a:r>
              <a:rPr lang="en-US" sz="1100" dirty="0">
                <a:solidFill>
                  <a:srgbClr val="FF0000"/>
                </a:solidFill>
              </a:rPr>
              <a:t>Outlier</a:t>
            </a:r>
          </a:p>
        </p:txBody>
      </p:sp>
      <p:sp>
        <p:nvSpPr>
          <p:cNvPr id="7" name="TextBox 6">
            <a:extLst>
              <a:ext uri="{FF2B5EF4-FFF2-40B4-BE49-F238E27FC236}">
                <a16:creationId xmlns:a16="http://schemas.microsoft.com/office/drawing/2014/main" id="{EBE4D5CE-E92E-BB41-8035-5201560F5B8E}"/>
              </a:ext>
            </a:extLst>
          </p:cNvPr>
          <p:cNvSpPr txBox="1"/>
          <p:nvPr/>
        </p:nvSpPr>
        <p:spPr>
          <a:xfrm>
            <a:off x="315440" y="3239262"/>
            <a:ext cx="3355917" cy="923330"/>
          </a:xfrm>
          <a:prstGeom prst="rect">
            <a:avLst/>
          </a:prstGeom>
          <a:noFill/>
        </p:spPr>
        <p:txBody>
          <a:bodyPr wrap="square" rtlCol="0">
            <a:spAutoFit/>
          </a:bodyPr>
          <a:lstStyle/>
          <a:p>
            <a:r>
              <a:rPr lang="en-US" dirty="0">
                <a:solidFill>
                  <a:schemeClr val="bg1"/>
                </a:solidFill>
              </a:rPr>
              <a:t>19 students chose not to participate in the optional program </a:t>
            </a:r>
          </a:p>
        </p:txBody>
      </p:sp>
    </p:spTree>
    <p:extLst>
      <p:ext uri="{BB962C8B-B14F-4D97-AF65-F5344CB8AC3E}">
        <p14:creationId xmlns:p14="http://schemas.microsoft.com/office/powerpoint/2010/main" val="337622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2C6E-4C41-47D0-A32C-66EBD2C73B5F}"/>
              </a:ext>
            </a:extLst>
          </p:cNvPr>
          <p:cNvSpPr>
            <a:spLocks noGrp="1"/>
          </p:cNvSpPr>
          <p:nvPr>
            <p:ph type="title"/>
          </p:nvPr>
        </p:nvSpPr>
        <p:spPr>
          <a:xfrm>
            <a:off x="1094610" y="476821"/>
            <a:ext cx="10002779" cy="1049235"/>
          </a:xfrm>
        </p:spPr>
        <p:txBody>
          <a:bodyPr>
            <a:normAutofit fontScale="90000"/>
          </a:bodyPr>
          <a:lstStyle/>
          <a:p>
            <a:r>
              <a:rPr lang="en-US" sz="3600" b="1" dirty="0">
                <a:solidFill>
                  <a:srgbClr val="C00000"/>
                </a:solidFill>
              </a:rPr>
              <a:t>Classroom adjustments</a:t>
            </a:r>
            <a:br>
              <a:rPr lang="en-US" sz="3600" b="1" dirty="0">
                <a:solidFill>
                  <a:srgbClr val="C00000"/>
                </a:solidFill>
              </a:rPr>
            </a:br>
            <a:r>
              <a:rPr lang="en-US" sz="3600" b="1" dirty="0">
                <a:solidFill>
                  <a:srgbClr val="C00000"/>
                </a:solidFill>
              </a:rPr>
              <a:t>a vision of conscious competence</a:t>
            </a:r>
          </a:p>
        </p:txBody>
      </p:sp>
      <p:sp>
        <p:nvSpPr>
          <p:cNvPr id="3" name="Content Placeholder 2">
            <a:extLst>
              <a:ext uri="{FF2B5EF4-FFF2-40B4-BE49-F238E27FC236}">
                <a16:creationId xmlns:a16="http://schemas.microsoft.com/office/drawing/2014/main" id="{924D2DA6-A57C-414E-9F7D-84E74CCD9853}"/>
              </a:ext>
            </a:extLst>
          </p:cNvPr>
          <p:cNvSpPr>
            <a:spLocks noGrp="1"/>
          </p:cNvSpPr>
          <p:nvPr>
            <p:ph idx="1"/>
          </p:nvPr>
        </p:nvSpPr>
        <p:spPr>
          <a:xfrm>
            <a:off x="308361" y="1733730"/>
            <a:ext cx="6526391" cy="3936855"/>
          </a:xfrm>
        </p:spPr>
        <p:txBody>
          <a:bodyPr>
            <a:noAutofit/>
          </a:bodyPr>
          <a:lstStyle/>
          <a:p>
            <a:pPr marL="0" indent="0">
              <a:buNone/>
            </a:pPr>
            <a:r>
              <a:rPr lang="en-US" sz="2200" dirty="0">
                <a:solidFill>
                  <a:schemeClr val="bg1"/>
                </a:solidFill>
              </a:rPr>
              <a:t>The highest level of learning is </a:t>
            </a:r>
            <a:r>
              <a:rPr lang="en-US" sz="2200" b="1" dirty="0">
                <a:solidFill>
                  <a:schemeClr val="bg1"/>
                </a:solidFill>
              </a:rPr>
              <a:t>APPLICATION</a:t>
            </a:r>
            <a:endParaRPr lang="en-US" sz="2200" dirty="0">
              <a:solidFill>
                <a:schemeClr val="bg1"/>
              </a:solidFill>
            </a:endParaRPr>
          </a:p>
          <a:p>
            <a:r>
              <a:rPr lang="en-US" sz="2200" b="1" dirty="0">
                <a:solidFill>
                  <a:srgbClr val="0070C0"/>
                </a:solidFill>
              </a:rPr>
              <a:t>Fundamentals</a:t>
            </a:r>
            <a:r>
              <a:rPr lang="en-US" sz="2200" dirty="0">
                <a:solidFill>
                  <a:schemeClr val="bg1"/>
                </a:solidFill>
              </a:rPr>
              <a:t> must be solid</a:t>
            </a:r>
          </a:p>
          <a:p>
            <a:pPr lvl="1">
              <a:lnSpc>
                <a:spcPct val="100000"/>
              </a:lnSpc>
            </a:pPr>
            <a:r>
              <a:rPr lang="en-US" dirty="0">
                <a:solidFill>
                  <a:schemeClr val="bg1"/>
                </a:solidFill>
              </a:rPr>
              <a:t>Early assessment can be key</a:t>
            </a:r>
          </a:p>
          <a:p>
            <a:r>
              <a:rPr lang="en-US" sz="2200" dirty="0">
                <a:solidFill>
                  <a:schemeClr val="bg1"/>
                </a:solidFill>
              </a:rPr>
              <a:t>Teach </a:t>
            </a:r>
            <a:r>
              <a:rPr lang="en-US" sz="2200" b="1" dirty="0">
                <a:solidFill>
                  <a:srgbClr val="C00000"/>
                </a:solidFill>
              </a:rPr>
              <a:t>concept </a:t>
            </a:r>
            <a:r>
              <a:rPr lang="en-US" sz="2200" b="1" dirty="0">
                <a:solidFill>
                  <a:srgbClr val="C00000"/>
                </a:solidFill>
                <a:sym typeface="Wingdings" pitchFamily="2" charset="2"/>
              </a:rPr>
              <a:t> </a:t>
            </a:r>
            <a:r>
              <a:rPr lang="en-US" sz="2200" b="1" dirty="0">
                <a:solidFill>
                  <a:srgbClr val="C00000"/>
                </a:solidFill>
              </a:rPr>
              <a:t>application</a:t>
            </a:r>
            <a:endParaRPr lang="en-US" sz="2200" dirty="0">
              <a:solidFill>
                <a:schemeClr val="bg1"/>
              </a:solidFill>
            </a:endParaRPr>
          </a:p>
          <a:p>
            <a:pPr lvl="1">
              <a:lnSpc>
                <a:spcPct val="100000"/>
              </a:lnSpc>
            </a:pPr>
            <a:r>
              <a:rPr lang="en-US" dirty="0">
                <a:solidFill>
                  <a:schemeClr val="bg1"/>
                </a:solidFill>
              </a:rPr>
              <a:t>Regardless of skill</a:t>
            </a:r>
          </a:p>
          <a:p>
            <a:pPr lvl="1">
              <a:lnSpc>
                <a:spcPct val="100000"/>
              </a:lnSpc>
            </a:pPr>
            <a:r>
              <a:rPr lang="en-US" dirty="0">
                <a:solidFill>
                  <a:schemeClr val="bg1"/>
                </a:solidFill>
              </a:rPr>
              <a:t>Include </a:t>
            </a:r>
            <a:r>
              <a:rPr lang="en-US" b="1" dirty="0">
                <a:solidFill>
                  <a:schemeClr val="bg1"/>
                </a:solidFill>
              </a:rPr>
              <a:t>“technical or applied” </a:t>
            </a:r>
            <a:r>
              <a:rPr lang="en-US" dirty="0">
                <a:solidFill>
                  <a:schemeClr val="bg1"/>
                </a:solidFill>
              </a:rPr>
              <a:t>math in curriculum </a:t>
            </a:r>
          </a:p>
          <a:p>
            <a:r>
              <a:rPr lang="en-US" sz="2200" dirty="0">
                <a:solidFill>
                  <a:schemeClr val="bg1"/>
                </a:solidFill>
              </a:rPr>
              <a:t>Additional </a:t>
            </a:r>
            <a:r>
              <a:rPr lang="en-US" sz="2200" b="1" dirty="0">
                <a:solidFill>
                  <a:schemeClr val="accent5">
                    <a:lumMod val="75000"/>
                  </a:schemeClr>
                </a:solidFill>
              </a:rPr>
              <a:t>time and exposure</a:t>
            </a:r>
            <a:r>
              <a:rPr lang="en-US" sz="2200" dirty="0">
                <a:solidFill>
                  <a:schemeClr val="bg1"/>
                </a:solidFill>
              </a:rPr>
              <a:t> helps!</a:t>
            </a:r>
          </a:p>
          <a:p>
            <a:pPr lvl="1">
              <a:lnSpc>
                <a:spcPct val="100000"/>
              </a:lnSpc>
            </a:pPr>
            <a:r>
              <a:rPr lang="en-US" dirty="0">
                <a:solidFill>
                  <a:schemeClr val="bg1"/>
                </a:solidFill>
              </a:rPr>
              <a:t>Repetition</a:t>
            </a:r>
          </a:p>
          <a:p>
            <a:pPr lvl="1">
              <a:lnSpc>
                <a:spcPct val="100000"/>
              </a:lnSpc>
            </a:pPr>
            <a:r>
              <a:rPr lang="en-US" dirty="0">
                <a:solidFill>
                  <a:schemeClr val="bg1"/>
                </a:solidFill>
              </a:rPr>
              <a:t>Active learning – lab environment</a:t>
            </a:r>
          </a:p>
          <a:p>
            <a:pPr lvl="1">
              <a:lnSpc>
                <a:spcPct val="100000"/>
              </a:lnSpc>
            </a:pPr>
            <a:r>
              <a:rPr lang="en-US" dirty="0">
                <a:solidFill>
                  <a:srgbClr val="FF0000"/>
                </a:solidFill>
                <a:highlight>
                  <a:srgbClr val="FFFF00"/>
                </a:highlight>
              </a:rPr>
              <a:t>LINK TO SYRINGE LAB</a:t>
            </a:r>
          </a:p>
        </p:txBody>
      </p:sp>
      <p:pic>
        <p:nvPicPr>
          <p:cNvPr id="1026" name="Picture 2" descr="The-Four-Levels-of-Learning-and-What-it-Means-to-Training">
            <a:extLst>
              <a:ext uri="{FF2B5EF4-FFF2-40B4-BE49-F238E27FC236}">
                <a16:creationId xmlns:a16="http://schemas.microsoft.com/office/drawing/2014/main" id="{107015F6-D3A9-CD41-8D1E-618EA0E97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239" y="1826718"/>
            <a:ext cx="4869305" cy="371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13454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3039</Words>
  <Application>Microsoft Office PowerPoint</Application>
  <PresentationFormat>Widescreen</PresentationFormat>
  <Paragraphs>290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Agency FB</vt:lpstr>
      <vt:lpstr>Angsana New</vt:lpstr>
      <vt:lpstr>Arial</vt:lpstr>
      <vt:lpstr>Calibri</vt:lpstr>
      <vt:lpstr>Helvetica Neue</vt:lpstr>
      <vt:lpstr>Lato Extended</vt:lpstr>
      <vt:lpstr>Rockwell</vt:lpstr>
      <vt:lpstr>Gallery</vt:lpstr>
      <vt:lpstr>Medical math</vt:lpstr>
      <vt:lpstr>Math is hard.</vt:lpstr>
      <vt:lpstr>Problems Identified</vt:lpstr>
      <vt:lpstr>Don’t Kill the animals!</vt:lpstr>
      <vt:lpstr>GRADING DIFFERENCES</vt:lpstr>
      <vt:lpstr>LEARNING Units identified</vt:lpstr>
      <vt:lpstr>Evolution of Class Structure</vt:lpstr>
      <vt:lpstr>Progress Summer - Fall</vt:lpstr>
      <vt:lpstr>Classroom adjustments a vision of conscious competence</vt:lpstr>
      <vt:lpstr>We never  learned this stuff</vt:lpstr>
      <vt:lpstr>extras</vt:lpstr>
      <vt:lpstr>Thank you!</vt:lpstr>
      <vt:lpstr>Student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math</dc:title>
  <dc:creator>Berta, Christine</dc:creator>
  <cp:lastModifiedBy>Lyne, Heidi</cp:lastModifiedBy>
  <cp:revision>15</cp:revision>
  <dcterms:created xsi:type="dcterms:W3CDTF">2020-11-02T21:34:53Z</dcterms:created>
  <dcterms:modified xsi:type="dcterms:W3CDTF">2020-11-20T16:47:44Z</dcterms:modified>
</cp:coreProperties>
</file>