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27"/>
  </p:notesMasterIdLst>
  <p:sldIdLst>
    <p:sldId id="256" r:id="rId2"/>
    <p:sldId id="257" r:id="rId3"/>
    <p:sldId id="326" r:id="rId4"/>
    <p:sldId id="289" r:id="rId5"/>
    <p:sldId id="333" r:id="rId6"/>
    <p:sldId id="320" r:id="rId7"/>
    <p:sldId id="324" r:id="rId8"/>
    <p:sldId id="315" r:id="rId9"/>
    <p:sldId id="321" r:id="rId10"/>
    <p:sldId id="327" r:id="rId11"/>
    <p:sldId id="334" r:id="rId12"/>
    <p:sldId id="318" r:id="rId13"/>
    <p:sldId id="329" r:id="rId14"/>
    <p:sldId id="330" r:id="rId15"/>
    <p:sldId id="331" r:id="rId16"/>
    <p:sldId id="332" r:id="rId17"/>
    <p:sldId id="335" r:id="rId18"/>
    <p:sldId id="316" r:id="rId19"/>
    <p:sldId id="317" r:id="rId20"/>
    <p:sldId id="322" r:id="rId21"/>
    <p:sldId id="336" r:id="rId22"/>
    <p:sldId id="319" r:id="rId23"/>
    <p:sldId id="323" r:id="rId24"/>
    <p:sldId id="314" r:id="rId25"/>
    <p:sldId id="32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0" autoAdjust="0"/>
    <p:restoredTop sz="94660"/>
  </p:normalViewPr>
  <p:slideViewPr>
    <p:cSldViewPr>
      <p:cViewPr varScale="1">
        <p:scale>
          <a:sx n="114" d="100"/>
          <a:sy n="114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9D92A-09C7-4447-A261-0D61A1712DA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037A2-731B-4F79-AE0F-DA516017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4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take awhile to do this.  Need to get here quickly to allow</a:t>
            </a:r>
            <a:r>
              <a:rPr lang="en-US" baseline="0" dirty="0" smtClean="0"/>
              <a:t> plenty of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Attendees can do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3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Attendees</a:t>
            </a:r>
            <a:r>
              <a:rPr lang="en-US" baseline="0" dirty="0" smtClean="0"/>
              <a:t> can do this!  Just won’t have students yet!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0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Attendees</a:t>
            </a:r>
            <a:r>
              <a:rPr lang="en-US" baseline="0" dirty="0" smtClean="0"/>
              <a:t> can do this!  Just won’t have students yet!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2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14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Won’t be able to do this until a “class” is created.  I will demo with my ‘PCC’ EdPuzzle account though</a:t>
            </a:r>
            <a:r>
              <a:rPr lang="en-US" baseline="0" dirty="0" smtClean="0"/>
              <a:t> and attendees can do this as well!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90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Won’t be able to do this until a “class” is created.  Use my ‘PCC’ account to demonstrate.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91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Won’t be able to do this until a “class” is created.  Use my ‘PCC’ </a:t>
            </a:r>
            <a:r>
              <a:rPr lang="en-US" dirty="0" err="1" smtClean="0"/>
              <a:t>EdP</a:t>
            </a:r>
            <a:r>
              <a:rPr lang="en-US" baseline="0" dirty="0" smtClean="0"/>
              <a:t> account to demo.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8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2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demo creating a folder and adding content, if needed or desired.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24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Could demo Duplicating</a:t>
            </a:r>
            <a:r>
              <a:rPr lang="en-US" baseline="0" dirty="0" smtClean="0"/>
              <a:t> Video and discuss a use of this </a:t>
            </a:r>
            <a:r>
              <a:rPr lang="en-US" dirty="0" smtClean="0"/>
              <a:t>if needed or desired.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attendees</a:t>
            </a:r>
            <a:r>
              <a:rPr lang="en-US" baseline="0" dirty="0" smtClean="0"/>
              <a:t> upload a YouTube video like </a:t>
            </a:r>
            <a:r>
              <a:rPr lang="en-US" baseline="0" dirty="0" err="1" smtClean="0"/>
              <a:t>ExcelisFun</a:t>
            </a:r>
            <a:r>
              <a:rPr lang="en-US" baseline="0" dirty="0" smtClean="0"/>
              <a:t>.  “YouTube” Channel, “Search” -&gt; “</a:t>
            </a:r>
            <a:r>
              <a:rPr lang="en-US" baseline="0" dirty="0" err="1" smtClean="0"/>
              <a:t>ExcelIsFun</a:t>
            </a:r>
            <a:r>
              <a:rPr lang="en-US" baseline="0" dirty="0" smtClean="0"/>
              <a:t>”, etc.  Then press the “copy / duplicate” button on video thumbnail.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“Cropping” a video.</a:t>
            </a:r>
          </a:p>
          <a:p>
            <a:r>
              <a:rPr lang="en-US" dirty="0" smtClean="0"/>
              <a:t>Audio Note is short audio – especially if using someone</a:t>
            </a:r>
            <a:r>
              <a:rPr lang="en-US" baseline="0" dirty="0" smtClean="0"/>
              <a:t> else’s video.  Voiceover is a duration of the video audio recording.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r>
              <a:rPr lang="en-US" baseline="0" dirty="0" smtClean="0"/>
              <a:t> and have attendees create a question to embed.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2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steps in creating an</a:t>
            </a:r>
            <a:r>
              <a:rPr lang="en-US" baseline="0" dirty="0" smtClean="0"/>
              <a:t> embedded question with “Basic Probability for ORMATYC” and then h</a:t>
            </a:r>
            <a:r>
              <a:rPr lang="en-US" dirty="0" smtClean="0"/>
              <a:t>ave attendees create one question (with feedback).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1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take awhile to do this.  Need to </a:t>
            </a:r>
            <a:r>
              <a:rPr lang="en-US" smtClean="0"/>
              <a:t>get here </a:t>
            </a:r>
            <a:r>
              <a:rPr lang="en-US" dirty="0" smtClean="0"/>
              <a:t>quickly to allow</a:t>
            </a:r>
            <a:r>
              <a:rPr lang="en-US" baseline="0" dirty="0" smtClean="0"/>
              <a:t> plenty of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Attendees</a:t>
            </a:r>
            <a:r>
              <a:rPr lang="en-US" baseline="0" dirty="0" smtClean="0"/>
              <a:t> can do this!  Just won’t have students yet!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2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Attendees</a:t>
            </a:r>
            <a:r>
              <a:rPr lang="en-US" baseline="0" dirty="0" smtClean="0"/>
              <a:t> can do this!  Just won’t have students yet!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C14350DE-7005-4123-ACD9-2AE12EE8CEEC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8E0277B-F562-4E94-B896-5CCE0DB89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DF9A-29E6-458E-A048-1CF052BC3576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ED5D-C11D-4773-BD98-604ECA10F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6851-B692-4A0C-8B02-4D73DC3F4497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1390-C7A9-4D32-921C-C4E2D1499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AC6F-A216-48BD-9D59-90445D3FEF9C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D119-066B-4F5F-8073-7CC9D7468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B100-D57B-4B75-A605-349AA85C84F7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23E4-5989-489A-8245-AC609EB0D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8A12-42D6-44C3-B5E9-54963C70D4A7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A12D-44BE-45E8-8125-AD33728C3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EF56-2D3E-4468-B749-AF2015A5AD53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65B2-B90B-4C82-A4B4-E6C70541D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AB6A-6BA2-49F4-AB8D-E4A4F2BC3080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6A3A-AFDE-4F81-BFC8-AFF4CA06D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08F3-1B5C-457E-8C17-2CA71E875FA9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E213-A902-491D-B4B4-1FD521B8B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B969-A59F-43FE-A22C-F51FB505DBD5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1C4D-3E18-4F26-AAEF-63A63E45B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E20A-6183-4E62-8045-63063FD4CAF7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DC00-1716-4D4E-B23B-E633E019B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2B709E98-C8F9-4AA3-88CB-F02BD33AE95E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F0E9E893-E8FF-4329-B357-667D53681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3" r:id="rId8"/>
    <p:sldLayoutId id="2147484214" r:id="rId9"/>
    <p:sldLayoutId id="2147484210" r:id="rId10"/>
    <p:sldLayoutId id="21474842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smith.com/video-editor.htm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edpuzz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onenote.com/?404&amp;public=1" TargetMode="External"/><Relationship Id="rId4" Type="http://schemas.openxmlformats.org/officeDocument/2006/relationships/hyperlink" Target="https://screencast-o-matic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971800"/>
            <a:ext cx="3313113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Implementing a College Statistics Classroom with EdPuzzle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925" y="4876800"/>
            <a:ext cx="3309938" cy="106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900" dirty="0" smtClean="0"/>
          </a:p>
          <a:p>
            <a:pPr>
              <a:lnSpc>
                <a:spcPct val="80000"/>
              </a:lnSpc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1400" b="1" dirty="0" smtClean="0"/>
              <a:t>Bret Rickman MS, M.Ed.</a:t>
            </a:r>
          </a:p>
          <a:p>
            <a:pPr>
              <a:lnSpc>
                <a:spcPct val="80000"/>
              </a:lnSpc>
            </a:pPr>
            <a:r>
              <a:rPr lang="en-US" sz="1400" b="1" dirty="0" smtClean="0"/>
              <a:t>Portland Community College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4735513" y="152400"/>
            <a:ext cx="33083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EdPuzzle</a:t>
            </a:r>
            <a:r>
              <a:rPr lang="en-US" sz="1400" dirty="0">
                <a:solidFill>
                  <a:schemeClr val="bg1"/>
                </a:solidFill>
              </a:rPr>
              <a:t> is the perfect tool for allowing students to watch and engage with videos while the teacher gathers data throughout the lesson. As teachers dabble into the flipped classroom philosophy, </a:t>
            </a:r>
            <a:r>
              <a:rPr lang="en-US" sz="1400" b="1" dirty="0">
                <a:solidFill>
                  <a:schemeClr val="bg1"/>
                </a:solidFill>
              </a:rPr>
              <a:t>EdPuzzle</a:t>
            </a:r>
            <a:r>
              <a:rPr lang="en-US" sz="1400" dirty="0">
                <a:solidFill>
                  <a:schemeClr val="bg1"/>
                </a:solidFill>
              </a:rPr>
              <a:t> is the perfect enhancement tool for videos to be watched at home instead of eating up valuable class time.</a:t>
            </a:r>
            <a:endParaRPr lang="en-US" sz="14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04688"/>
            <a:ext cx="3924300" cy="39243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Creating Lessons 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068387"/>
            <a:ext cx="6477000" cy="47348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486400" y="2209800"/>
            <a:ext cx="152400" cy="381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239000" y="2895600"/>
            <a:ext cx="419100" cy="31432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43800" y="2373765"/>
            <a:ext cx="121920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Answers with feedback!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553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286000"/>
            <a:ext cx="6248400" cy="649287"/>
          </a:xfrm>
        </p:spPr>
        <p:txBody>
          <a:bodyPr rtlCol="0">
            <a:noAutofit/>
          </a:bodyPr>
          <a:lstStyle/>
          <a:p>
            <a:pPr algn="ctr"/>
            <a:r>
              <a:rPr lang="en-US" sz="5400" dirty="0" smtClean="0"/>
              <a:t>Creating Classes</a:t>
            </a:r>
            <a:endParaRPr lang="en-US" sz="54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703" y="3141662"/>
            <a:ext cx="2267743" cy="22677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891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13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Create a Class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362200"/>
            <a:ext cx="4505325" cy="362729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15" name="Straight Arrow Connector 14"/>
          <p:cNvCxnSpPr/>
          <p:nvPr/>
        </p:nvCxnSpPr>
        <p:spPr>
          <a:xfrm>
            <a:off x="1905000" y="4703195"/>
            <a:ext cx="201268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455835"/>
            <a:ext cx="3638550" cy="7239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7470910" y="1954075"/>
            <a:ext cx="6215" cy="208746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1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13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Create a Class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685800" y="4038600"/>
            <a:ext cx="685800" cy="1826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1752600"/>
            <a:ext cx="2743200" cy="33051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4105275" y="4419600"/>
            <a:ext cx="923925" cy="17066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3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13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“</a:t>
            </a:r>
            <a:r>
              <a:rPr lang="en-US" sz="2600" b="1" dirty="0" smtClean="0"/>
              <a:t>Inviting” Students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56" y="1868487"/>
            <a:ext cx="7916058" cy="3541713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6781800" y="2323096"/>
            <a:ext cx="870157" cy="152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08265" y="3693962"/>
            <a:ext cx="64108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21097" y="3577925"/>
            <a:ext cx="838200" cy="2320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15051" y="4953000"/>
            <a:ext cx="8382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2323096"/>
            <a:ext cx="1143000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Edit Name</a:t>
            </a:r>
          </a:p>
          <a:p>
            <a:r>
              <a:rPr lang="en-US" sz="1000" b="1" dirty="0" smtClean="0"/>
              <a:t>Delete Class</a:t>
            </a:r>
            <a:endParaRPr lang="en-US" sz="1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593" y="3308884"/>
            <a:ext cx="2278212" cy="1390650"/>
          </a:xfrm>
          <a:prstGeom prst="rect">
            <a:avLst/>
          </a:prstGeom>
          <a:effectLst>
            <a:glow rad="88900">
              <a:schemeClr val="tx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7212874" y="4348619"/>
            <a:ext cx="1447800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Edit Name</a:t>
            </a:r>
          </a:p>
          <a:p>
            <a:r>
              <a:rPr lang="en-US" sz="1000" b="1" dirty="0" smtClean="0"/>
              <a:t>Reset Password</a:t>
            </a:r>
          </a:p>
          <a:p>
            <a:r>
              <a:rPr lang="en-US" sz="1000" b="1" dirty="0" smtClean="0"/>
              <a:t>Remove from Class</a:t>
            </a:r>
            <a:endParaRPr lang="en-US" sz="1000" b="1" dirty="0"/>
          </a:p>
        </p:txBody>
      </p:sp>
      <p:sp>
        <p:nvSpPr>
          <p:cNvPr id="5" name="Rectangle 4"/>
          <p:cNvSpPr/>
          <p:nvPr/>
        </p:nvSpPr>
        <p:spPr>
          <a:xfrm>
            <a:off x="2514600" y="4800600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13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Students Sign Up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810000" y="4953000"/>
            <a:ext cx="0" cy="150573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2600"/>
            <a:ext cx="4046918" cy="3005137"/>
          </a:xfrm>
          <a:prstGeom prst="rect">
            <a:avLst/>
          </a:prstGeom>
          <a:effectLst>
            <a:glow rad="889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667000"/>
            <a:ext cx="3584048" cy="13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2193234"/>
            <a:ext cx="6381750" cy="2409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13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Students Sign Up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572000" y="4357695"/>
            <a:ext cx="0" cy="150573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4375" y="2686049"/>
            <a:ext cx="914400" cy="73114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16000"/>
            <a:ext cx="6248400" cy="2097087"/>
          </a:xfrm>
        </p:spPr>
        <p:txBody>
          <a:bodyPr rtlCol="0">
            <a:noAutofit/>
          </a:bodyPr>
          <a:lstStyle/>
          <a:p>
            <a:pPr algn="ctr"/>
            <a:r>
              <a:rPr lang="en-US" sz="4400" dirty="0" smtClean="0"/>
              <a:t>Assigning Lessons &amp; Checking Student Progress</a:t>
            </a:r>
            <a:endParaRPr lang="en-US" sz="44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728" y="3200400"/>
            <a:ext cx="2267743" cy="22677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97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248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Assigning Video Lessons </a:t>
            </a:r>
            <a:endParaRPr lang="en-US" sz="26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149" y="1981200"/>
            <a:ext cx="3610407" cy="33528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638140"/>
            <a:ext cx="2978641" cy="41910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465352" y="2438400"/>
            <a:ext cx="2487648" cy="6096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8200" y="4876800"/>
            <a:ext cx="5238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91062" y="5715000"/>
            <a:ext cx="5238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772400" y="5829140"/>
            <a:ext cx="9525" cy="49072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2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Implementing EdPuzzle – </a:t>
            </a:r>
            <a:r>
              <a:rPr lang="en-US" sz="2400" b="1" dirty="0" smtClean="0"/>
              <a:t>Checking Student Progress</a:t>
            </a:r>
            <a:endParaRPr lang="en-US" sz="24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" y="1371600"/>
            <a:ext cx="7939583" cy="41910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086600" y="2781300"/>
            <a:ext cx="762000" cy="9525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21349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Check on Class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2514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Why use Edpuzzle to Manage Video Content?</a:t>
            </a:r>
          </a:p>
          <a:p>
            <a:pPr marL="366713" lvl="1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Implementing EdPuzzle – The “Test Drive” Segment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Questions and Comments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Implementing EdPuzzle – </a:t>
            </a:r>
            <a:r>
              <a:rPr lang="en-US" sz="2400" b="1" dirty="0"/>
              <a:t>Checking Student Progress</a:t>
            </a:r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" y="1447800"/>
            <a:ext cx="7904787" cy="37338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2590800" y="2743200"/>
            <a:ext cx="762000" cy="1143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52800" y="2971800"/>
            <a:ext cx="3048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48400" y="2552719"/>
            <a:ext cx="1243735" cy="87628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9800" y="241422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Individual Progress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429000" y="2669429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Embedded Questions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247793" y="2311449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Turned “On” by default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762000" y="4267200"/>
            <a:ext cx="1066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00"/>
            <a:ext cx="6248400" cy="1792287"/>
          </a:xfrm>
        </p:spPr>
        <p:txBody>
          <a:bodyPr rtlCol="0">
            <a:noAutofit/>
          </a:bodyPr>
          <a:lstStyle/>
          <a:p>
            <a:pPr algn="ctr"/>
            <a:r>
              <a:rPr lang="en-US" sz="5400" dirty="0" smtClean="0"/>
              <a:t>Managing Video Content</a:t>
            </a:r>
            <a:endParaRPr lang="en-US" sz="54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703" y="3141662"/>
            <a:ext cx="2267743" cy="22677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153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Managing Content </a:t>
            </a:r>
            <a:endParaRPr lang="en-US" sz="26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028" y="1371600"/>
            <a:ext cx="7725108" cy="4379913"/>
          </a:xfrm>
          <a:prstGeom prst="rect">
            <a:avLst/>
          </a:prstGeom>
        </p:spPr>
      </p:pic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1106487"/>
            <a:ext cx="11430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762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Create Video</a:t>
            </a:r>
          </a:p>
          <a:p>
            <a:r>
              <a:rPr lang="en-US" sz="1000" b="1" dirty="0" smtClean="0"/>
              <a:t>Upload Video</a:t>
            </a:r>
          </a:p>
          <a:p>
            <a:r>
              <a:rPr lang="en-US" sz="1000" b="1" dirty="0" smtClean="0"/>
              <a:t>Student Project</a:t>
            </a:r>
          </a:p>
          <a:p>
            <a:r>
              <a:rPr lang="en-US" sz="1000" b="1" dirty="0" smtClean="0"/>
              <a:t>Add Folder</a:t>
            </a:r>
            <a:endParaRPr lang="en-US" sz="10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05600" y="1524000"/>
            <a:ext cx="64108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2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Managing Content </a:t>
            </a:r>
            <a:endParaRPr lang="en-US" sz="2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79906"/>
            <a:ext cx="6553200" cy="5290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2146" y="1684957"/>
            <a:ext cx="114300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143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Edit Video</a:t>
            </a:r>
          </a:p>
          <a:p>
            <a:r>
              <a:rPr lang="en-US" sz="1000" b="1" dirty="0" smtClean="0"/>
              <a:t>View Video</a:t>
            </a:r>
          </a:p>
          <a:p>
            <a:r>
              <a:rPr lang="en-US" sz="1000" b="1" dirty="0" smtClean="0"/>
              <a:t>Duplicate Video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57400" y="1905000"/>
            <a:ext cx="22860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800" y="6248400"/>
            <a:ext cx="381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248356" y="6073342"/>
            <a:ext cx="609600" cy="3501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343400" y="5519668"/>
            <a:ext cx="457198" cy="4572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405146" y="5976868"/>
            <a:ext cx="1166853" cy="5430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410200" y="6237803"/>
            <a:ext cx="657971" cy="927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738313" y="6044186"/>
            <a:ext cx="595687" cy="3792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924800" cy="22193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Now you’re ready to start creating video content for your students!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Questions or Comments?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3539330"/>
            <a:ext cx="2324100" cy="23241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219200"/>
            <a:ext cx="2890838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Helpful Links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81925" cy="2514600"/>
          </a:xfrm>
        </p:spPr>
        <p:txBody>
          <a:bodyPr/>
          <a:lstStyle/>
          <a:p>
            <a:pPr marL="69850" indent="0">
              <a:buNone/>
            </a:pPr>
            <a:r>
              <a:rPr lang="en-US" sz="1800" b="1" dirty="0" smtClean="0"/>
              <a:t>Edpuzzle Website</a:t>
            </a:r>
            <a:r>
              <a:rPr lang="en-US" sz="1800" dirty="0" smtClean="0"/>
              <a:t>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edpuzzle.com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1" dirty="0"/>
          </a:p>
          <a:p>
            <a:pPr marL="69850" indent="0">
              <a:buNone/>
            </a:pPr>
            <a:r>
              <a:rPr lang="en-US" sz="1800" b="1" dirty="0" smtClean="0"/>
              <a:t>Camtasia Website</a:t>
            </a:r>
            <a:r>
              <a:rPr lang="en-US" sz="1800" dirty="0" smtClean="0"/>
              <a:t>: </a:t>
            </a:r>
            <a:r>
              <a:rPr lang="en-US" sz="1800" dirty="0">
                <a:hlinkClick r:id="rId3"/>
              </a:rPr>
              <a:t>https://www.techsmith.com/video-editor.html</a:t>
            </a:r>
            <a:endParaRPr lang="en-US" sz="1800" b="1" dirty="0" smtClean="0"/>
          </a:p>
          <a:p>
            <a:pPr marL="69850" indent="0">
              <a:buNone/>
            </a:pPr>
            <a:endParaRPr lang="en-US" sz="1800" b="1" dirty="0"/>
          </a:p>
          <a:p>
            <a:pPr marL="69850" indent="0">
              <a:buNone/>
            </a:pPr>
            <a:r>
              <a:rPr lang="en-US" sz="1800" b="1" dirty="0" smtClean="0"/>
              <a:t>Screencast-o-</a:t>
            </a:r>
            <a:r>
              <a:rPr lang="en-US" sz="1800" b="1" dirty="0" err="1" smtClean="0"/>
              <a:t>matic</a:t>
            </a:r>
            <a:r>
              <a:rPr lang="en-US" sz="1800" b="1" dirty="0" smtClean="0"/>
              <a:t>: </a:t>
            </a:r>
            <a:r>
              <a:rPr lang="en-US" sz="1800" dirty="0">
                <a:hlinkClick r:id="rId4"/>
              </a:rPr>
              <a:t>https://screencast-o-matic.com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pPr marL="69850" indent="0">
              <a:buNone/>
            </a:pPr>
            <a:endParaRPr lang="en-US" sz="1800" b="1" dirty="0"/>
          </a:p>
          <a:p>
            <a:pPr marL="69850" indent="0">
              <a:buNone/>
            </a:pPr>
            <a:r>
              <a:rPr lang="en-US" sz="1800" b="1" dirty="0" smtClean="0"/>
              <a:t>MS OneNote: </a:t>
            </a:r>
            <a:r>
              <a:rPr lang="en-US" sz="1800" dirty="0" smtClean="0">
                <a:hlinkClick r:id="rId5"/>
              </a:rPr>
              <a:t>https://www.onenote.com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4953000"/>
            <a:ext cx="1457325" cy="14573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7113"/>
            <a:ext cx="5029200" cy="649287"/>
          </a:xfrm>
        </p:spPr>
        <p:txBody>
          <a:bodyPr rtlCol="0"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Why use </a:t>
            </a:r>
            <a:r>
              <a:rPr lang="en-US" dirty="0" smtClean="0"/>
              <a:t>EdPuzzle?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09600" y="1979214"/>
            <a:ext cx="7772400" cy="381198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Other video management systems available, but EdPuzzle has a free option (up to 20 videos).</a:t>
            </a:r>
          </a:p>
          <a:p>
            <a:pPr marL="366713" lvl="1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Relatively straight-forward start up.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Nice student accountability features: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Prevents fast-forwarding (toggled)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Quick check on student / class progress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Easily embed questions into videos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Signing Up (Teacher)</a:t>
            </a:r>
            <a:endParaRPr lang="en-US" sz="26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981200"/>
            <a:ext cx="3016886" cy="33528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155031"/>
            <a:ext cx="4046918" cy="3005137"/>
          </a:xfrm>
          <a:prstGeom prst="rect">
            <a:avLst/>
          </a:prstGeom>
          <a:effectLst>
            <a:glow rad="889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28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286000"/>
            <a:ext cx="6248400" cy="649287"/>
          </a:xfrm>
        </p:spPr>
        <p:txBody>
          <a:bodyPr rtlCol="0">
            <a:noAutofit/>
          </a:bodyPr>
          <a:lstStyle/>
          <a:p>
            <a:pPr algn="ctr"/>
            <a:r>
              <a:rPr lang="en-US" sz="5400" dirty="0" smtClean="0"/>
              <a:t>Creating Lessons</a:t>
            </a:r>
            <a:endParaRPr lang="en-US" sz="54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703" y="3141662"/>
            <a:ext cx="2267743" cy="22677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171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3509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Creating Lessons </a:t>
            </a:r>
            <a:endParaRPr lang="en-US" sz="26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43001"/>
            <a:ext cx="8229600" cy="2503936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6019800" y="1360936"/>
            <a:ext cx="45720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53200" y="1752600"/>
            <a:ext cx="8382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19200" y="2895600"/>
            <a:ext cx="1143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" y="3886200"/>
            <a:ext cx="2214563" cy="23241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737622"/>
            <a:ext cx="1176089" cy="2687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774147"/>
            <a:ext cx="3453631" cy="2548205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4169444" y="4572000"/>
            <a:ext cx="2459956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Creating Lessons </a:t>
            </a:r>
            <a:endParaRPr lang="en-US" sz="2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200880"/>
            <a:ext cx="7772400" cy="533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Creating your own videos – Many options!</a:t>
            </a:r>
          </a:p>
          <a:p>
            <a:pPr marL="6985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701159"/>
            <a:ext cx="2209800" cy="278174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46620" y="4812903"/>
            <a:ext cx="4191000" cy="1462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Edpuzzle acceptable formats: </a:t>
            </a:r>
            <a:r>
              <a:rPr lang="en-US" b="1" dirty="0" smtClean="0"/>
              <a:t>MP4</a:t>
            </a:r>
            <a:r>
              <a:rPr lang="en-US" dirty="0" smtClean="0"/>
              <a:t>, </a:t>
            </a:r>
            <a:r>
              <a:rPr lang="en-US" b="1" dirty="0" smtClean="0"/>
              <a:t>MOV</a:t>
            </a:r>
            <a:r>
              <a:rPr lang="en-US" dirty="0" smtClean="0"/>
              <a:t>, </a:t>
            </a:r>
            <a:r>
              <a:rPr lang="en-US" b="1" dirty="0" smtClean="0"/>
              <a:t>AVI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Under 1 Gb</a:t>
            </a:r>
          </a:p>
          <a:p>
            <a:pPr marL="69850" indent="0"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1026" name="Picture 2" descr="Image result for onenote im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12" y="4447307"/>
            <a:ext cx="2212975" cy="16399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mtasi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39293"/>
            <a:ext cx="1920024" cy="2428092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creencast-o-mati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08" y="2637081"/>
            <a:ext cx="2057400" cy="1600200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Creating Lessons </a:t>
            </a:r>
            <a:endParaRPr lang="en-US" sz="26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1" y="1219200"/>
            <a:ext cx="6648450" cy="5124129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cxnSp>
        <p:nvCxnSpPr>
          <p:cNvPr id="4" name="Straight Arrow Connector 3"/>
          <p:cNvCxnSpPr/>
          <p:nvPr/>
        </p:nvCxnSpPr>
        <p:spPr>
          <a:xfrm flipV="1">
            <a:off x="685800" y="1600200"/>
            <a:ext cx="53340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95600" y="1600200"/>
            <a:ext cx="0" cy="1905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38600" y="1600200"/>
            <a:ext cx="0" cy="1905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7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Creating Lessons </a:t>
            </a:r>
            <a:endParaRPr lang="en-US" sz="26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599"/>
            <a:ext cx="8001000" cy="4283011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495800" y="1600200"/>
            <a:ext cx="762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10200" y="5562600"/>
            <a:ext cx="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62600" y="4419600"/>
            <a:ext cx="762000" cy="8382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924800" y="4343400"/>
            <a:ext cx="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305800" y="4343400"/>
            <a:ext cx="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6534</TotalTime>
  <Words>632</Words>
  <Application>Microsoft Office PowerPoint</Application>
  <PresentationFormat>On-screen Show (4:3)</PresentationFormat>
  <Paragraphs>105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Wingdings 2</vt:lpstr>
      <vt:lpstr>Austin</vt:lpstr>
      <vt:lpstr>Implementing a College Statistics Classroom with EdPuzzle</vt:lpstr>
      <vt:lpstr>What to Expect</vt:lpstr>
      <vt:lpstr>Why use EdPuzzle?</vt:lpstr>
      <vt:lpstr>Implementing EdPuzzle – Signing Up (Teacher)</vt:lpstr>
      <vt:lpstr>Creating Lessons</vt:lpstr>
      <vt:lpstr>Implementing EdPuzzle – Creating Lessons </vt:lpstr>
      <vt:lpstr>Implementing EdPuzzle – Creating Lessons </vt:lpstr>
      <vt:lpstr>Implementing EdPuzzle – Creating Lessons </vt:lpstr>
      <vt:lpstr>Implementing EdPuzzle – Creating Lessons </vt:lpstr>
      <vt:lpstr>Implementing EdPuzzle – Creating Lessons </vt:lpstr>
      <vt:lpstr>Creating Classes</vt:lpstr>
      <vt:lpstr>Implementing EdPuzzle – Create a Class</vt:lpstr>
      <vt:lpstr>Implementing EdPuzzle – Create a Class</vt:lpstr>
      <vt:lpstr>Implementing EdPuzzle – “Inviting” Students</vt:lpstr>
      <vt:lpstr>Implementing EdPuzzle – Students Sign Up</vt:lpstr>
      <vt:lpstr>Implementing EdPuzzle – Students Sign Up</vt:lpstr>
      <vt:lpstr>Assigning Lessons &amp; Checking Student Progress</vt:lpstr>
      <vt:lpstr>Implementing EdPuzzle – Assigning Video Lessons </vt:lpstr>
      <vt:lpstr>Implementing EdPuzzle – Checking Student Progress</vt:lpstr>
      <vt:lpstr>Implementing EdPuzzle – Checking Student Progress</vt:lpstr>
      <vt:lpstr>Managing Video Content</vt:lpstr>
      <vt:lpstr>Implementing EdPuzzle – Managing Content </vt:lpstr>
      <vt:lpstr>Implementing EdPuzzle – Managing Content </vt:lpstr>
      <vt:lpstr>  Now you’re ready to start creating video content for your students!  Any Questions or Comments?</vt:lpstr>
      <vt:lpstr>Helpful 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 Rickman</dc:creator>
  <cp:lastModifiedBy>Bret Rickman</cp:lastModifiedBy>
  <cp:revision>237</cp:revision>
  <dcterms:created xsi:type="dcterms:W3CDTF">2013-02-22T22:57:40Z</dcterms:created>
  <dcterms:modified xsi:type="dcterms:W3CDTF">2020-12-02T20:11:49Z</dcterms:modified>
</cp:coreProperties>
</file>