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9"/>
  </p:notesMasterIdLst>
  <p:sldIdLst>
    <p:sldId id="272" r:id="rId2"/>
    <p:sldId id="310" r:id="rId3"/>
    <p:sldId id="281" r:id="rId4"/>
    <p:sldId id="283" r:id="rId5"/>
    <p:sldId id="284" r:id="rId6"/>
    <p:sldId id="285" r:id="rId7"/>
    <p:sldId id="291" r:id="rId8"/>
    <p:sldId id="316" r:id="rId9"/>
    <p:sldId id="315" r:id="rId10"/>
    <p:sldId id="317" r:id="rId11"/>
    <p:sldId id="287" r:id="rId12"/>
    <p:sldId id="286" r:id="rId13"/>
    <p:sldId id="289" r:id="rId14"/>
    <p:sldId id="330" r:id="rId15"/>
    <p:sldId id="329" r:id="rId16"/>
    <p:sldId id="306" r:id="rId17"/>
    <p:sldId id="331" r:id="rId18"/>
    <p:sldId id="290" r:id="rId19"/>
    <p:sldId id="319" r:id="rId20"/>
    <p:sldId id="273" r:id="rId21"/>
    <p:sldId id="314" r:id="rId22"/>
    <p:sldId id="332" r:id="rId23"/>
    <p:sldId id="333" r:id="rId24"/>
    <p:sldId id="334" r:id="rId25"/>
    <p:sldId id="292" r:id="rId26"/>
    <p:sldId id="321" r:id="rId27"/>
    <p:sldId id="293" r:id="rId28"/>
    <p:sldId id="322" r:id="rId29"/>
    <p:sldId id="294" r:id="rId30"/>
    <p:sldId id="295" r:id="rId31"/>
    <p:sldId id="335" r:id="rId32"/>
    <p:sldId id="298" r:id="rId33"/>
    <p:sldId id="324" r:id="rId34"/>
    <p:sldId id="336" r:id="rId35"/>
    <p:sldId id="337" r:id="rId36"/>
    <p:sldId id="297" r:id="rId37"/>
    <p:sldId id="325" r:id="rId38"/>
    <p:sldId id="299" r:id="rId39"/>
    <p:sldId id="339" r:id="rId40"/>
    <p:sldId id="300" r:id="rId41"/>
    <p:sldId id="303" r:id="rId42"/>
    <p:sldId id="323" r:id="rId43"/>
    <p:sldId id="338" r:id="rId44"/>
    <p:sldId id="275" r:id="rId45"/>
    <p:sldId id="307" r:id="rId46"/>
    <p:sldId id="305" r:id="rId47"/>
    <p:sldId id="279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8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/>
              <a:t>11/5/2020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</p:grpSp>
        </p:grpSp>
      </p:grp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61146459-E3C3-4969-9224-5ED50B492D17}" type="datetime1">
              <a:rPr lang="en-US" smtClean="0"/>
              <a:pPr/>
              <a:t>11/5/2020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ossmanchance.co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4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rgewoodbury.com/" TargetMode="External"/><Relationship Id="rId2" Type="http://schemas.openxmlformats.org/officeDocument/2006/relationships/hyperlink" Target="mailto:georgew@cos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eorgewoodbury.com/blogarithm/" TargetMode="External"/><Relationship Id="rId4" Type="http://schemas.openxmlformats.org/officeDocument/2006/relationships/hyperlink" Target="http://georgewoodbury.com/statblog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Statistics – Then and Now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11200" y="3228535"/>
            <a:ext cx="10472928" cy="2888179"/>
          </a:xfrm>
        </p:spPr>
        <p:txBody>
          <a:bodyPr>
            <a:normAutofit/>
          </a:bodyPr>
          <a:lstStyle/>
          <a:p>
            <a:r>
              <a:rPr lang="en-US" dirty="0"/>
              <a:t>George Woodbury</a:t>
            </a:r>
          </a:p>
          <a:p>
            <a:r>
              <a:rPr lang="en-US" dirty="0"/>
              <a:t>georgew@cos.edu</a:t>
            </a:r>
          </a:p>
          <a:p>
            <a:r>
              <a:rPr lang="en-US" dirty="0"/>
              <a:t>College of the Sequoias</a:t>
            </a:r>
          </a:p>
          <a:p>
            <a:r>
              <a:rPr lang="en-US" dirty="0"/>
              <a:t>Visalia, CA</a:t>
            </a:r>
          </a:p>
          <a:p>
            <a:r>
              <a:rPr lang="en-US" dirty="0"/>
              <a:t>AMATYC 2020</a:t>
            </a:r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277600" cy="1143000"/>
          </a:xfrm>
        </p:spPr>
        <p:txBody>
          <a:bodyPr>
            <a:noAutofit/>
          </a:bodyPr>
          <a:lstStyle/>
          <a:p>
            <a:r>
              <a:rPr lang="en-US" dirty="0"/>
              <a:t>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Technology allows the shift from computation to interpretation</a:t>
            </a:r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Technology can help students gain conceptual understanding of big picture ideas</a:t>
            </a:r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Powerful, yet easy for students to use</a:t>
            </a:r>
          </a:p>
        </p:txBody>
      </p:sp>
    </p:spTree>
    <p:extLst>
      <p:ext uri="{BB962C8B-B14F-4D97-AF65-F5344CB8AC3E}">
        <p14:creationId xmlns:p14="http://schemas.microsoft.com/office/powerpoint/2010/main" val="410638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Distribution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529743"/>
              </p:ext>
            </p:extLst>
          </p:nvPr>
        </p:nvGraphicFramePr>
        <p:xfrm>
          <a:off x="2620963" y="3086100"/>
          <a:ext cx="6951662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Equation" r:id="rId3" imgW="1498320" imgH="253800" progId="Equation.DSMT4">
                  <p:embed/>
                </p:oleObj>
              </mc:Choice>
              <mc:Fallback>
                <p:oleObj name="Equation" r:id="rId3" imgW="14983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20963" y="3086100"/>
                        <a:ext cx="6951662" cy="1179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577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Distribution - Technology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796" y="1935163"/>
            <a:ext cx="3592407" cy="4389437"/>
          </a:xfrm>
        </p:spPr>
      </p:pic>
    </p:spTree>
    <p:extLst>
      <p:ext uri="{BB962C8B-B14F-4D97-AF65-F5344CB8AC3E}">
        <p14:creationId xmlns:p14="http://schemas.microsoft.com/office/powerpoint/2010/main" val="263034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277600" cy="1143000"/>
          </a:xfrm>
        </p:spPr>
        <p:txBody>
          <a:bodyPr>
            <a:noAutofit/>
          </a:bodyPr>
          <a:lstStyle/>
          <a:p>
            <a:r>
              <a:rPr lang="en-US" dirty="0"/>
              <a:t>What’s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/>
          </a:p>
          <a:p>
            <a:r>
              <a:rPr lang="en-US" sz="3200" dirty="0"/>
              <a:t>Identify when to use the binomial distribution</a:t>
            </a:r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Being able to extract the correct values and signs to use</a:t>
            </a:r>
          </a:p>
        </p:txBody>
      </p:sp>
    </p:spTree>
    <p:extLst>
      <p:ext uri="{BB962C8B-B14F-4D97-AF65-F5344CB8AC3E}">
        <p14:creationId xmlns:p14="http://schemas.microsoft.com/office/powerpoint/2010/main" val="219484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277600" cy="1143000"/>
          </a:xfrm>
        </p:spPr>
        <p:txBody>
          <a:bodyPr>
            <a:noAutofit/>
          </a:bodyPr>
          <a:lstStyle/>
          <a:p>
            <a:r>
              <a:rPr lang="en-US" dirty="0"/>
              <a:t>What’s Less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/>
          </a:p>
          <a:p>
            <a:r>
              <a:rPr lang="en-US" sz="3200" dirty="0"/>
              <a:t>Working the formula by hand</a:t>
            </a:r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Reading binomial tables to find probabilities</a:t>
            </a:r>
          </a:p>
        </p:txBody>
      </p:sp>
    </p:spTree>
    <p:extLst>
      <p:ext uri="{BB962C8B-B14F-4D97-AF65-F5344CB8AC3E}">
        <p14:creationId xmlns:p14="http://schemas.microsoft.com/office/powerpoint/2010/main" val="83081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277600" cy="1143000"/>
          </a:xfrm>
        </p:spPr>
        <p:txBody>
          <a:bodyPr>
            <a:noAutofit/>
          </a:bodyPr>
          <a:lstStyle/>
          <a:p>
            <a:r>
              <a:rPr lang="en-US" dirty="0"/>
              <a:t>Binomial Distribution – Then and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/>
          </a:p>
          <a:p>
            <a:r>
              <a:rPr lang="en-US" sz="3200" dirty="0"/>
              <a:t>Less time working with the formula and the binomial tables</a:t>
            </a:r>
          </a:p>
          <a:p>
            <a:r>
              <a:rPr lang="en-US" sz="3200" dirty="0"/>
              <a:t>Less time trying to find the quickest/most efficient way to use the formula or tables to get the result</a:t>
            </a:r>
          </a:p>
          <a:p>
            <a:r>
              <a:rPr lang="en-US" sz="3200" dirty="0"/>
              <a:t>More problems and more interpretation</a:t>
            </a:r>
          </a:p>
          <a:p>
            <a:r>
              <a:rPr lang="en-US" sz="3200" dirty="0"/>
              <a:t>More time to connect to inference</a:t>
            </a:r>
          </a:p>
        </p:txBody>
      </p:sp>
    </p:spTree>
    <p:extLst>
      <p:ext uri="{BB962C8B-B14F-4D97-AF65-F5344CB8AC3E}">
        <p14:creationId xmlns:p14="http://schemas.microsoft.com/office/powerpoint/2010/main" val="273641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Formulas?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79720" y="6412675"/>
            <a:ext cx="49026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smithlhhsb122.wikispaces.com/Nathan%20B.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397" y="2519941"/>
            <a:ext cx="4515205" cy="3657600"/>
          </a:xfrm>
        </p:spPr>
      </p:pic>
    </p:spTree>
    <p:extLst>
      <p:ext uri="{BB962C8B-B14F-4D97-AF65-F5344CB8AC3E}">
        <p14:creationId xmlns:p14="http://schemas.microsoft.com/office/powerpoint/2010/main" val="298821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Statistic – One-Proportion Test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448071"/>
              </p:ext>
            </p:extLst>
          </p:nvPr>
        </p:nvGraphicFramePr>
        <p:xfrm>
          <a:off x="3709988" y="2260600"/>
          <a:ext cx="4772025" cy="283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3" imgW="1028520" imgH="609480" progId="Equation.DSMT4">
                  <p:embed/>
                </p:oleObj>
              </mc:Choice>
              <mc:Fallback>
                <p:oleObj name="Equation" r:id="rId3" imgW="1028520" imgH="6094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09988" y="2260600"/>
                        <a:ext cx="4772025" cy="2830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629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865" y="1935163"/>
            <a:ext cx="3104269" cy="4389437"/>
          </a:xfrm>
        </p:spPr>
      </p:pic>
    </p:spTree>
    <p:extLst>
      <p:ext uri="{BB962C8B-B14F-4D97-AF65-F5344CB8AC3E}">
        <p14:creationId xmlns:p14="http://schemas.microsoft.com/office/powerpoint/2010/main" val="70625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Inference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3BDC0-2C1B-4068-AFD3-792C92B28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Being able to perform inference and understand the inferential work of others is my primary goal.</a:t>
            </a:r>
          </a:p>
          <a:p>
            <a:endParaRPr lang="en-US" sz="3200" dirty="0"/>
          </a:p>
          <a:p>
            <a:r>
              <a:rPr lang="en-US" sz="3200" dirty="0"/>
              <a:t>As often as possible, instruction/activities/projects should be aimed towards inference.</a:t>
            </a:r>
          </a:p>
        </p:txBody>
      </p:sp>
    </p:spTree>
    <p:extLst>
      <p:ext uri="{BB962C8B-B14F-4D97-AF65-F5344CB8AC3E}">
        <p14:creationId xmlns:p14="http://schemas.microsoft.com/office/powerpoint/2010/main" val="99618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Beginning …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709" y="1935163"/>
            <a:ext cx="5852582" cy="4389437"/>
          </a:xfrm>
        </p:spPr>
      </p:pic>
      <p:sp>
        <p:nvSpPr>
          <p:cNvPr id="7" name="TextBox 6"/>
          <p:cNvSpPr txBox="1"/>
          <p:nvPr/>
        </p:nvSpPr>
        <p:spPr>
          <a:xfrm>
            <a:off x="6679720" y="6412675"/>
            <a:ext cx="49026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business-through-adversity-kroselli.wikispaces.com</a:t>
            </a:r>
          </a:p>
        </p:txBody>
      </p:sp>
    </p:spTree>
    <p:extLst>
      <p:ext uri="{BB962C8B-B14F-4D97-AF65-F5344CB8AC3E}">
        <p14:creationId xmlns:p14="http://schemas.microsoft.com/office/powerpoint/2010/main" val="371904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Inference: One Proportion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tell my students that 30% of college students own an iPhone.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Suppose we take a random sample of 50 students, and find that 20 of them own an iPhone.</a:t>
            </a:r>
            <a:br>
              <a:rPr lang="en-US" dirty="0"/>
            </a:br>
            <a:endParaRPr lang="en-US" dirty="0"/>
          </a:p>
          <a:p>
            <a:r>
              <a:rPr lang="en-US" dirty="0"/>
              <a:t>Would it be unusual to have 20 or more students who own an iPhone in a random sample of 50 students if 30% of all students own an iPhone?</a:t>
            </a:r>
          </a:p>
        </p:txBody>
      </p:sp>
    </p:spTree>
    <p:extLst>
      <p:ext uri="{BB962C8B-B14F-4D97-AF65-F5344CB8AC3E}">
        <p14:creationId xmlns:p14="http://schemas.microsoft.com/office/powerpoint/2010/main" val="150891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 1: Coin Flipping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79720" y="6412675"/>
            <a:ext cx="49026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wikipedia.org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342229"/>
            <a:ext cx="5486400" cy="3575304"/>
          </a:xfrm>
        </p:spPr>
      </p:pic>
    </p:spTree>
    <p:extLst>
      <p:ext uri="{BB962C8B-B14F-4D97-AF65-F5344CB8AC3E}">
        <p14:creationId xmlns:p14="http://schemas.microsoft.com/office/powerpoint/2010/main" val="346681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will be using StatCrunch, but there are many other options for technology.</a:t>
            </a:r>
            <a:br>
              <a:rPr lang="en-US" dirty="0"/>
            </a:br>
            <a:endParaRPr lang="en-US" dirty="0"/>
          </a:p>
          <a:p>
            <a:r>
              <a:rPr lang="en-US" dirty="0"/>
              <a:t>You can find plenty of applets at the Rossman Chance website: </a:t>
            </a:r>
            <a:r>
              <a:rPr lang="en-US" dirty="0">
                <a:hlinkClick r:id="rId2"/>
              </a:rPr>
              <a:t>www.rossmanchance.com</a:t>
            </a:r>
            <a:r>
              <a:rPr lang="en-US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0665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 1: Coin Flipping</a:t>
            </a:r>
          </a:p>
        </p:txBody>
      </p:sp>
    </p:spTree>
    <p:extLst>
      <p:ext uri="{BB962C8B-B14F-4D97-AF65-F5344CB8AC3E}">
        <p14:creationId xmlns:p14="http://schemas.microsoft.com/office/powerpoint/2010/main" val="207324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 1: Coin Flipping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34484B74-78E3-4ED5-84F6-0EA873441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2051471"/>
            <a:ext cx="4813362" cy="454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17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Investigation 2: Binomial Distribution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D8D91D-ADDA-4998-85AB-94D719EEB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6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1B263C54-2FF8-4F46-8DFC-F12A2DF48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025" y="1000957"/>
            <a:ext cx="5459950" cy="485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44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Investigation 3: One-Proportion Test</a:t>
            </a: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38C086A1-B731-43F3-A714-01FDDBA0AF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0861152"/>
              </p:ext>
            </p:extLst>
          </p:nvPr>
        </p:nvGraphicFramePr>
        <p:xfrm>
          <a:off x="609600" y="1935162"/>
          <a:ext cx="10972800" cy="393297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479410867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668713432"/>
                    </a:ext>
                  </a:extLst>
                </a:gridCol>
              </a:tblGrid>
              <a:tr h="39329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082957"/>
                  </a:ext>
                </a:extLst>
              </a:tr>
            </a:tbl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266DF18-FA4B-4393-A9EA-1881D5E309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22743"/>
              </p:ext>
            </p:extLst>
          </p:nvPr>
        </p:nvGraphicFramePr>
        <p:xfrm>
          <a:off x="6373289" y="2486392"/>
          <a:ext cx="4772025" cy="283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Equation" r:id="rId3" imgW="1028520" imgH="609480" progId="Equation.DSMT4">
                  <p:embed/>
                </p:oleObj>
              </mc:Choice>
              <mc:Fallback>
                <p:oleObj name="Equation" r:id="rId3" imgW="1028520" imgH="6094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73289" y="2486392"/>
                        <a:ext cx="4772025" cy="2830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E43DA622-4448-4BD2-BB3F-382155FA9B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024341"/>
              </p:ext>
            </p:extLst>
          </p:nvPr>
        </p:nvGraphicFramePr>
        <p:xfrm>
          <a:off x="979780" y="2929306"/>
          <a:ext cx="3240088" cy="194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Equation" r:id="rId5" imgW="698400" imgH="419040" progId="Equation.DSMT4">
                  <p:embed/>
                </p:oleObj>
              </mc:Choice>
              <mc:Fallback>
                <p:oleObj name="Equation" r:id="rId5" imgW="698400" imgH="4190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F36FA650-B453-486F-8232-7E244380DB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9780" y="2929306"/>
                        <a:ext cx="3240088" cy="1944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455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Investigation 3: One-Proportion Test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511314-CA0A-443A-8822-D3210B4D1A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97" y="2505190"/>
            <a:ext cx="8011606" cy="3648722"/>
          </a:xfrm>
        </p:spPr>
      </p:pic>
    </p:spTree>
    <p:extLst>
      <p:ext uri="{BB962C8B-B14F-4D97-AF65-F5344CB8AC3E}">
        <p14:creationId xmlns:p14="http://schemas.microsoft.com/office/powerpoint/2010/main" val="20326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Inference: One Mean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mean wait time at a drive-thru of a fast food restaurant is 90 seconds. A new system is implemented to reduce the wait time.</a:t>
            </a:r>
            <a:br>
              <a:rPr lang="en-US" dirty="0"/>
            </a:br>
            <a:endParaRPr lang="en-US" dirty="0"/>
          </a:p>
          <a:p>
            <a:r>
              <a:rPr lang="en-US" dirty="0"/>
              <a:t>Wait times (seconds) for 10 randomly selected customers:</a:t>
            </a:r>
            <a:br>
              <a:rPr lang="en-US" dirty="0"/>
            </a:br>
            <a:r>
              <a:rPr lang="en-US" dirty="0"/>
              <a:t>109     67     58     76     65     80     96     86     71     72</a:t>
            </a:r>
            <a:br>
              <a:rPr lang="en-US" dirty="0"/>
            </a:br>
            <a:endParaRPr lang="en-US" dirty="0"/>
          </a:p>
          <a:p>
            <a:r>
              <a:rPr lang="en-US" dirty="0"/>
              <a:t>Has the new system reduced the wait time?</a:t>
            </a:r>
          </a:p>
        </p:txBody>
      </p:sp>
    </p:spTree>
    <p:extLst>
      <p:ext uri="{BB962C8B-B14F-4D97-AF65-F5344CB8AC3E}">
        <p14:creationId xmlns:p14="http://schemas.microsoft.com/office/powerpoint/2010/main" val="106671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Word of Encouragement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416330"/>
            <a:ext cx="5486400" cy="3923152"/>
          </a:xfrm>
        </p:spPr>
      </p:pic>
      <p:sp>
        <p:nvSpPr>
          <p:cNvPr id="4" name="TextBox 3"/>
          <p:cNvSpPr txBox="1"/>
          <p:nvPr/>
        </p:nvSpPr>
        <p:spPr>
          <a:xfrm>
            <a:off x="8747184" y="6411031"/>
            <a:ext cx="283521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lorettasjourney.blogspot.com</a:t>
            </a:r>
          </a:p>
        </p:txBody>
      </p:sp>
    </p:spTree>
    <p:extLst>
      <p:ext uri="{BB962C8B-B14F-4D97-AF65-F5344CB8AC3E}">
        <p14:creationId xmlns:p14="http://schemas.microsoft.com/office/powerpoint/2010/main" val="227360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 1: Bootstrapping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96589" y="6412675"/>
            <a:ext cx="678581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pixabay.com/</a:t>
            </a:r>
            <a:r>
              <a:rPr lang="en-US" i="1" dirty="0" err="1"/>
              <a:t>fr</a:t>
            </a:r>
            <a:r>
              <a:rPr lang="en-US" i="1" dirty="0"/>
              <a:t>/chaussure-de-randonn%C3%A9e-chaussures-25489/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947" y="1935163"/>
            <a:ext cx="4972105" cy="4389437"/>
          </a:xfrm>
        </p:spPr>
      </p:pic>
    </p:spTree>
    <p:extLst>
      <p:ext uri="{BB962C8B-B14F-4D97-AF65-F5344CB8AC3E}">
        <p14:creationId xmlns:p14="http://schemas.microsoft.com/office/powerpoint/2010/main" val="238385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Investigation 1: Bootstrapping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81A9D1-B20B-4289-8AFA-08094009C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718C985E-0458-460C-9916-3096E822C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950" y="2048324"/>
            <a:ext cx="6684099" cy="443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46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 2: Sign Test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97179" y="6412675"/>
            <a:ext cx="808522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profslusos.blogspot.com/2014/03/comparacao-entre-proposta-de-alteracao_6681.html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405584"/>
            <a:ext cx="5486400" cy="3448594"/>
          </a:xfrm>
        </p:spPr>
      </p:pic>
    </p:spTree>
    <p:extLst>
      <p:ext uri="{BB962C8B-B14F-4D97-AF65-F5344CB8AC3E}">
        <p14:creationId xmlns:p14="http://schemas.microsoft.com/office/powerpoint/2010/main" val="4663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 2: Sign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C1D54-FD74-4B46-8DFE-52FE0DB0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mean wait time at a drive-thru of a fast food restaurant is 90 seconds. A new system is implemented to reduce the wait time.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Wait times (seconds) for 10 randomly selected customers:</a:t>
            </a:r>
            <a:br>
              <a:rPr lang="en-US" dirty="0"/>
            </a:br>
            <a:r>
              <a:rPr lang="en-US" dirty="0"/>
              <a:t>109     67     58     76     65     80     96     86     71     72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20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 2: Sign Test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CFDD3284-C1F0-4CC5-8A88-189E8DB06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335" y="2059630"/>
            <a:ext cx="4795329" cy="426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13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 2: Sign Test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A91F3AD-8A7B-4CCC-AB5E-A93AB36A8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95" y="2496312"/>
            <a:ext cx="10928011" cy="3657600"/>
          </a:xfrm>
        </p:spPr>
      </p:pic>
    </p:spTree>
    <p:extLst>
      <p:ext uri="{BB962C8B-B14F-4D97-AF65-F5344CB8AC3E}">
        <p14:creationId xmlns:p14="http://schemas.microsoft.com/office/powerpoint/2010/main" val="234557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Investigation 3: One Mean </a:t>
            </a:r>
            <a:r>
              <a:rPr lang="en-US" i="1" dirty="0"/>
              <a:t>t</a:t>
            </a:r>
            <a:r>
              <a:rPr lang="en-US" dirty="0"/>
              <a:t>-Test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634260"/>
              </p:ext>
            </p:extLst>
          </p:nvPr>
        </p:nvGraphicFramePr>
        <p:xfrm>
          <a:off x="4483981" y="2582110"/>
          <a:ext cx="3224038" cy="2086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Equation" r:id="rId3" imgW="647640" imgH="419040" progId="Equation.DSMT4">
                  <p:embed/>
                </p:oleObj>
              </mc:Choice>
              <mc:Fallback>
                <p:oleObj name="Equation" r:id="rId3" imgW="6476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83981" y="2582110"/>
                        <a:ext cx="3224038" cy="20861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665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Investigation 3: One Mean </a:t>
            </a:r>
            <a:r>
              <a:rPr lang="en-US" i="1" dirty="0"/>
              <a:t>t</a:t>
            </a:r>
            <a:r>
              <a:rPr lang="en-US" dirty="0"/>
              <a:t>-Test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3B3702-F4C4-47C0-8194-66902FC17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49" y="2396049"/>
            <a:ext cx="796290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1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Inference: Two Means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 students two sets of exam scores.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Ask them to determine whether the two versions of the exam are of equal difficulty.</a:t>
            </a:r>
          </a:p>
        </p:txBody>
      </p:sp>
    </p:spTree>
    <p:extLst>
      <p:ext uri="{BB962C8B-B14F-4D97-AF65-F5344CB8AC3E}">
        <p14:creationId xmlns:p14="http://schemas.microsoft.com/office/powerpoint/2010/main" val="318868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Inference: Two Means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78C2FC-BDCB-44CB-B2E5-1A6F1833B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466" y="1935163"/>
            <a:ext cx="6285067" cy="4389437"/>
          </a:xfrm>
        </p:spPr>
      </p:pic>
    </p:spTree>
    <p:extLst>
      <p:ext uri="{BB962C8B-B14F-4D97-AF65-F5344CB8AC3E}">
        <p14:creationId xmlns:p14="http://schemas.microsoft.com/office/powerpoint/2010/main" val="1520353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Word of Encouragement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8896114"/>
              </p:ext>
            </p:extLst>
          </p:nvPr>
        </p:nvGraphicFramePr>
        <p:xfrm>
          <a:off x="382588" y="2262188"/>
          <a:ext cx="11428412" cy="282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Equation" r:id="rId3" imgW="2463480" imgH="609480" progId="Equation.DSMT4">
                  <p:embed/>
                </p:oleObj>
              </mc:Choice>
              <mc:Fallback>
                <p:oleObj name="Equation" r:id="rId3" imgW="246348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2588" y="2262188"/>
                        <a:ext cx="11428412" cy="282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877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 1: Descriptive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2C919-EF76-4FD6-986A-3EC0AEAD6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 measures of central tendency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Compare graphs</a:t>
            </a:r>
            <a:br>
              <a:rPr lang="en-US" dirty="0"/>
            </a:br>
            <a:endParaRPr lang="en-US" dirty="0"/>
          </a:p>
          <a:p>
            <a:r>
              <a:rPr lang="en-US" dirty="0"/>
              <a:t>Students look for evidence they think is significant</a:t>
            </a:r>
            <a:br>
              <a:rPr lang="en-US" dirty="0"/>
            </a:br>
            <a:endParaRPr lang="en-US" dirty="0"/>
          </a:p>
          <a:p>
            <a:r>
              <a:rPr lang="en-US" dirty="0"/>
              <a:t>No wrong answers … yet</a:t>
            </a:r>
          </a:p>
        </p:txBody>
      </p:sp>
    </p:spTree>
    <p:extLst>
      <p:ext uri="{BB962C8B-B14F-4D97-AF65-F5344CB8AC3E}">
        <p14:creationId xmlns:p14="http://schemas.microsoft.com/office/powerpoint/2010/main" val="123770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 2: Randomization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8875" y="6412675"/>
            <a:ext cx="548352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jcruz661.wikispaces.com/</a:t>
            </a:r>
            <a:r>
              <a:rPr lang="en-US" i="1" dirty="0" err="1"/>
              <a:t>Dwire+February+Shapes</a:t>
            </a:r>
            <a:endParaRPr lang="en-US" i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787" y="2186781"/>
            <a:ext cx="4924425" cy="3886200"/>
          </a:xfrm>
        </p:spPr>
      </p:pic>
    </p:spTree>
    <p:extLst>
      <p:ext uri="{BB962C8B-B14F-4D97-AF65-F5344CB8AC3E}">
        <p14:creationId xmlns:p14="http://schemas.microsoft.com/office/powerpoint/2010/main" val="29177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Investigation 2: Randomization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315DF7-68D0-4565-A402-D3484680A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25A9C04F-874E-464B-94B6-83A76EE85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657" y="1935480"/>
            <a:ext cx="4644686" cy="471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95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Investigation 3: Two-Mean Test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631" y="2750542"/>
            <a:ext cx="5288738" cy="2758679"/>
          </a:xfrm>
        </p:spPr>
      </p:pic>
    </p:spTree>
    <p:extLst>
      <p:ext uri="{BB962C8B-B14F-4D97-AF65-F5344CB8AC3E}">
        <p14:creationId xmlns:p14="http://schemas.microsoft.com/office/powerpoint/2010/main" val="185100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Tests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Paired Difference Test</a:t>
            </a:r>
          </a:p>
          <a:p>
            <a:pPr lvl="1"/>
            <a:r>
              <a:rPr lang="en-US" sz="3000" dirty="0"/>
              <a:t>Bootstrapping</a:t>
            </a:r>
          </a:p>
          <a:p>
            <a:pPr lvl="1"/>
            <a:r>
              <a:rPr lang="en-US" sz="3000" dirty="0"/>
              <a:t>Wilcoxon Signed Ranks</a:t>
            </a:r>
          </a:p>
          <a:p>
            <a:r>
              <a:rPr lang="en-US" sz="3200" dirty="0"/>
              <a:t>Two Proportion Test</a:t>
            </a:r>
          </a:p>
          <a:p>
            <a:pPr lvl="1"/>
            <a:r>
              <a:rPr lang="en-US" sz="3000" dirty="0"/>
              <a:t>Urn Sampling</a:t>
            </a:r>
          </a:p>
          <a:p>
            <a:pPr lvl="1"/>
            <a:r>
              <a:rPr lang="en-US" sz="3000" dirty="0"/>
              <a:t>Randomization</a:t>
            </a:r>
          </a:p>
          <a:p>
            <a:r>
              <a:rPr lang="en-US" sz="3200" dirty="0"/>
              <a:t>ANOVA</a:t>
            </a:r>
          </a:p>
          <a:p>
            <a:pPr lvl="1"/>
            <a:r>
              <a:rPr lang="en-US" sz="3000" dirty="0" err="1"/>
              <a:t>Kruskal</a:t>
            </a:r>
            <a:r>
              <a:rPr lang="en-US" sz="3000" dirty="0"/>
              <a:t> Wallis</a:t>
            </a:r>
          </a:p>
        </p:txBody>
      </p:sp>
    </p:spTree>
    <p:extLst>
      <p:ext uri="{BB962C8B-B14F-4D97-AF65-F5344CB8AC3E}">
        <p14:creationId xmlns:p14="http://schemas.microsoft.com/office/powerpoint/2010/main" val="11508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Crossroads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71072" y="6412675"/>
            <a:ext cx="58113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thewearypilgrim.typepad.com/</a:t>
            </a:r>
            <a:r>
              <a:rPr lang="en-US" i="1" dirty="0" err="1"/>
              <a:t>the_weary_pilgrim</a:t>
            </a:r>
            <a:r>
              <a:rPr lang="en-US" i="1" dirty="0"/>
              <a:t>/leadership/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713" y="2515661"/>
            <a:ext cx="5515429" cy="3657600"/>
          </a:xfrm>
        </p:spPr>
      </p:pic>
    </p:spTree>
    <p:extLst>
      <p:ext uri="{BB962C8B-B14F-4D97-AF65-F5344CB8AC3E}">
        <p14:creationId xmlns:p14="http://schemas.microsoft.com/office/powerpoint/2010/main" val="427917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Focus on Setup and Design</a:t>
            </a:r>
          </a:p>
          <a:p>
            <a:r>
              <a:rPr lang="en-US" sz="3000" dirty="0"/>
              <a:t>Collecting Data</a:t>
            </a:r>
          </a:p>
          <a:p>
            <a:r>
              <a:rPr lang="en-US" sz="3000" dirty="0"/>
              <a:t>Interpreting Results</a:t>
            </a:r>
          </a:p>
          <a:p>
            <a:r>
              <a:rPr lang="en-US" sz="3000" dirty="0"/>
              <a:t>Keep an Eye on the Big Picture</a:t>
            </a:r>
          </a:p>
          <a:p>
            <a:r>
              <a:rPr lang="en-US" sz="3000" dirty="0"/>
              <a:t>“Just Enough” Probability</a:t>
            </a:r>
          </a:p>
          <a:p>
            <a:r>
              <a:rPr lang="en-US" sz="3000" dirty="0"/>
              <a:t>Active and Engaging</a:t>
            </a:r>
          </a:p>
          <a:p>
            <a:r>
              <a:rPr lang="en-US" sz="3000" dirty="0"/>
              <a:t>Leverage Technology to Increase Intuition and Understanding</a:t>
            </a:r>
          </a:p>
        </p:txBody>
      </p:sp>
    </p:spTree>
    <p:extLst>
      <p:ext uri="{BB962C8B-B14F-4D97-AF65-F5344CB8AC3E}">
        <p14:creationId xmlns:p14="http://schemas.microsoft.com/office/powerpoint/2010/main" val="413063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Email: </a:t>
            </a:r>
            <a:r>
              <a:rPr lang="en-US" sz="3200" dirty="0">
                <a:hlinkClick r:id="rId2"/>
              </a:rPr>
              <a:t>georgew@cos.edu</a:t>
            </a:r>
            <a:r>
              <a:rPr lang="en-US" sz="3200" dirty="0"/>
              <a:t> </a:t>
            </a:r>
          </a:p>
          <a:p>
            <a:r>
              <a:rPr lang="en-US" sz="3200" dirty="0"/>
              <a:t>Twitter: @</a:t>
            </a:r>
            <a:r>
              <a:rPr lang="en-US" sz="3200" dirty="0" err="1"/>
              <a:t>georgewoodbury</a:t>
            </a:r>
            <a:r>
              <a:rPr lang="en-US" sz="3200" dirty="0"/>
              <a:t> </a:t>
            </a:r>
          </a:p>
          <a:p>
            <a:r>
              <a:rPr lang="en-US" sz="3200" dirty="0"/>
              <a:t>Website: </a:t>
            </a:r>
            <a:r>
              <a:rPr lang="en-US" sz="3200" dirty="0">
                <a:hlinkClick r:id="rId3"/>
              </a:rPr>
              <a:t>georgewoodbury.com</a:t>
            </a:r>
            <a:r>
              <a:rPr lang="en-US" sz="3200" dirty="0"/>
              <a:t> </a:t>
            </a:r>
          </a:p>
          <a:p>
            <a:r>
              <a:rPr lang="en-US" sz="3200" dirty="0"/>
              <a:t>Blogs:</a:t>
            </a:r>
          </a:p>
          <a:p>
            <a:pPr lvl="1"/>
            <a:r>
              <a:rPr lang="en-US" sz="3000" dirty="0"/>
              <a:t>Statistics Blog: </a:t>
            </a:r>
            <a:r>
              <a:rPr lang="en-US" sz="3000" dirty="0">
                <a:hlinkClick r:id="rId4"/>
              </a:rPr>
              <a:t>georgewoodbury.com/statblog/</a:t>
            </a:r>
            <a:r>
              <a:rPr lang="en-US" sz="3000" dirty="0"/>
              <a:t> </a:t>
            </a:r>
          </a:p>
          <a:p>
            <a:pPr lvl="1"/>
            <a:r>
              <a:rPr lang="en-US" sz="3000" dirty="0"/>
              <a:t>Math Blog: </a:t>
            </a:r>
            <a:r>
              <a:rPr lang="en-US" sz="3000" dirty="0">
                <a:hlinkClick r:id="rId5"/>
              </a:rPr>
              <a:t>georgewoodbury.com/blogarithm/</a:t>
            </a:r>
            <a:r>
              <a:rPr lang="en-US" sz="3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60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000" dirty="0"/>
              <a:t>Then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284" y="1838840"/>
            <a:ext cx="6400800" cy="4247119"/>
          </a:xfrm>
        </p:spPr>
      </p:pic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Formula Driven</a:t>
            </a:r>
            <a:br>
              <a:rPr lang="en-US" sz="3200" dirty="0"/>
            </a:br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Computations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47184" y="6411031"/>
            <a:ext cx="283521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www.justintarte.com</a:t>
            </a:r>
          </a:p>
        </p:txBody>
      </p:sp>
    </p:spTree>
    <p:extLst>
      <p:ext uri="{BB962C8B-B14F-4D97-AF65-F5344CB8AC3E}">
        <p14:creationId xmlns:p14="http://schemas.microsoft.com/office/powerpoint/2010/main" val="235662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000" dirty="0"/>
              <a:t>Now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Experimental Design</a:t>
            </a:r>
            <a:br>
              <a:rPr lang="en-US" sz="3200" dirty="0"/>
            </a:b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Technology</a:t>
            </a:r>
            <a:br>
              <a:rPr lang="en-US" sz="3200" dirty="0"/>
            </a:b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Interpretation of Results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47184" y="6411031"/>
            <a:ext cx="283521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learning.nd.edu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969" y="2234184"/>
            <a:ext cx="6400800" cy="3456432"/>
          </a:xfrm>
        </p:spPr>
      </p:pic>
    </p:spTree>
    <p:extLst>
      <p:ext uri="{BB962C8B-B14F-4D97-AF65-F5344CB8AC3E}">
        <p14:creationId xmlns:p14="http://schemas.microsoft.com/office/powerpoint/2010/main" val="418629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Engaging, Active Classroom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9312" y="6412675"/>
            <a:ext cx="794308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https://historytech.wordpress.com/2010/03/12/tip-of-the-week-interactive-lectures-i/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2B0E0B7-4F75-4A7A-B73B-D55CE9BF77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899" y="1935163"/>
            <a:ext cx="7396201" cy="4389437"/>
          </a:xfrm>
        </p:spPr>
      </p:pic>
    </p:spTree>
    <p:extLst>
      <p:ext uri="{BB962C8B-B14F-4D97-AF65-F5344CB8AC3E}">
        <p14:creationId xmlns:p14="http://schemas.microsoft.com/office/powerpoint/2010/main" val="345350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277600" cy="1143000"/>
          </a:xfrm>
        </p:spPr>
        <p:txBody>
          <a:bodyPr>
            <a:noAutofit/>
          </a:bodyPr>
          <a:lstStyle/>
          <a:p>
            <a:r>
              <a:rPr lang="en-US" dirty="0"/>
              <a:t>Active Learning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/>
          </a:p>
          <a:p>
            <a:r>
              <a:rPr lang="en-US" sz="3200" dirty="0"/>
              <a:t>Flipped Classroom</a:t>
            </a:r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Assessing to Learn – “Clicker” Questions, IF-AT</a:t>
            </a:r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Class Activities and Projects</a:t>
            </a:r>
          </a:p>
        </p:txBody>
      </p:sp>
    </p:spTree>
    <p:extLst>
      <p:ext uri="{BB962C8B-B14F-4D97-AF65-F5344CB8AC3E}">
        <p14:creationId xmlns:p14="http://schemas.microsoft.com/office/powerpoint/2010/main" val="174261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Technology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34678" y="6412675"/>
            <a:ext cx="744772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http://tsaponar.blogspot.com/2013/05/my-students-prezi-presentation_8.html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6EF04DE-875A-46DE-B0B5-7F545187BB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148681"/>
            <a:ext cx="6096000" cy="3962400"/>
          </a:xfrm>
        </p:spPr>
      </p:pic>
    </p:spTree>
    <p:extLst>
      <p:ext uri="{BB962C8B-B14F-4D97-AF65-F5344CB8AC3E}">
        <p14:creationId xmlns:p14="http://schemas.microsoft.com/office/powerpoint/2010/main" val="277117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brainstorming presentation.potx" id="{DE77CA07-3D7A-4CF2-AF02-587F794CB3CB}" vid="{13C2A94F-C0A1-4622-B71C-29A3B00D5E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brainstorming presentation</Template>
  <TotalTime>682</TotalTime>
  <Words>809</Words>
  <Application>Microsoft Office PowerPoint</Application>
  <PresentationFormat>Widescreen</PresentationFormat>
  <Paragraphs>126</Paragraphs>
  <Slides>47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Calibri</vt:lpstr>
      <vt:lpstr>Century Gothic</vt:lpstr>
      <vt:lpstr>Palatino Linotype</vt:lpstr>
      <vt:lpstr>Wingdings 2</vt:lpstr>
      <vt:lpstr>Presentation on brainstorming</vt:lpstr>
      <vt:lpstr>Equation</vt:lpstr>
      <vt:lpstr>Statistics – Then and Now</vt:lpstr>
      <vt:lpstr>In the Beginning …</vt:lpstr>
      <vt:lpstr>A Word of Encouragement</vt:lpstr>
      <vt:lpstr>A Word of Encouragement</vt:lpstr>
      <vt:lpstr>Then</vt:lpstr>
      <vt:lpstr>Now</vt:lpstr>
      <vt:lpstr>Engaging, Active Classroom</vt:lpstr>
      <vt:lpstr>Active Learning Strategies</vt:lpstr>
      <vt:lpstr>Role of Technology</vt:lpstr>
      <vt:lpstr>Technology</vt:lpstr>
      <vt:lpstr>Binomial Distribution</vt:lpstr>
      <vt:lpstr>Binomial Distribution - Technology</vt:lpstr>
      <vt:lpstr>What’s Important?</vt:lpstr>
      <vt:lpstr>What’s Less Important?</vt:lpstr>
      <vt:lpstr>Binomial Distribution – Then and Now</vt:lpstr>
      <vt:lpstr>What About Formulas?</vt:lpstr>
      <vt:lpstr>Test Statistic – One-Proportion Test</vt:lpstr>
      <vt:lpstr>PowerPoint Presentation</vt:lpstr>
      <vt:lpstr>My Inference Strategy</vt:lpstr>
      <vt:lpstr>Inference: One Proportion</vt:lpstr>
      <vt:lpstr>Investigation 1: Coin Flipping</vt:lpstr>
      <vt:lpstr>Technology</vt:lpstr>
      <vt:lpstr>Investigation 1: Coin Flipping</vt:lpstr>
      <vt:lpstr>Investigation 1: Coin Flipping</vt:lpstr>
      <vt:lpstr>Investigation 2: Binomial Distribution</vt:lpstr>
      <vt:lpstr>PowerPoint Presentation</vt:lpstr>
      <vt:lpstr>Investigation 3: One-Proportion Test</vt:lpstr>
      <vt:lpstr>Investigation 3: One-Proportion Test</vt:lpstr>
      <vt:lpstr>Inference: One Mean</vt:lpstr>
      <vt:lpstr>Investigation 1: Bootstrapping</vt:lpstr>
      <vt:lpstr>Investigation 1: Bootstrapping</vt:lpstr>
      <vt:lpstr>Investigation 2: Sign Test</vt:lpstr>
      <vt:lpstr>Investigation 2: Sign Test</vt:lpstr>
      <vt:lpstr>Investigation 2: Sign Test</vt:lpstr>
      <vt:lpstr>Investigation 2: Sign Test</vt:lpstr>
      <vt:lpstr>Investigation 3: One Mean t-Test</vt:lpstr>
      <vt:lpstr>Investigation 3: One Mean t-Test</vt:lpstr>
      <vt:lpstr>Inference: Two Means</vt:lpstr>
      <vt:lpstr>Inference: Two Means</vt:lpstr>
      <vt:lpstr>Investigation 1: Descriptive Statistics</vt:lpstr>
      <vt:lpstr>Investigation 2: Randomization</vt:lpstr>
      <vt:lpstr>Investigation 2: Randomization</vt:lpstr>
      <vt:lpstr>Investigation 3: Two-Mean Test</vt:lpstr>
      <vt:lpstr>Other Tests</vt:lpstr>
      <vt:lpstr>Crossroads</vt:lpstr>
      <vt:lpstr>Now</vt:lpstr>
      <vt:lpstr>Contact Info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 – Then and Now</dc:title>
  <dc:creator>George Woodbury</dc:creator>
  <cp:lastModifiedBy>George Woodbury</cp:lastModifiedBy>
  <cp:revision>49</cp:revision>
  <dcterms:created xsi:type="dcterms:W3CDTF">2018-03-06T00:03:27Z</dcterms:created>
  <dcterms:modified xsi:type="dcterms:W3CDTF">2020-11-05T23:54:11Z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