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1"/>
    <p:sldMasterId id="2147483676" r:id="rId2"/>
    <p:sldMasterId id="2147483679" r:id="rId3"/>
    <p:sldMasterId id="2147483699" r:id="rId4"/>
  </p:sldMasterIdLst>
  <p:notesMasterIdLst>
    <p:notesMasterId r:id="rId27"/>
  </p:notesMasterIdLst>
  <p:sldIdLst>
    <p:sldId id="256" r:id="rId5"/>
    <p:sldId id="414" r:id="rId6"/>
    <p:sldId id="415" r:id="rId7"/>
    <p:sldId id="416" r:id="rId8"/>
    <p:sldId id="309" r:id="rId9"/>
    <p:sldId id="412" r:id="rId10"/>
    <p:sldId id="340" r:id="rId11"/>
    <p:sldId id="337" r:id="rId12"/>
    <p:sldId id="260" r:id="rId13"/>
    <p:sldId id="322" r:id="rId14"/>
    <p:sldId id="417" r:id="rId15"/>
    <p:sldId id="418" r:id="rId16"/>
    <p:sldId id="258" r:id="rId17"/>
    <p:sldId id="419" r:id="rId18"/>
    <p:sldId id="420" r:id="rId19"/>
    <p:sldId id="323" r:id="rId20"/>
    <p:sldId id="411" r:id="rId21"/>
    <p:sldId id="410" r:id="rId22"/>
    <p:sldId id="269" r:id="rId23"/>
    <p:sldId id="286" r:id="rId24"/>
    <p:sldId id="295" r:id="rId25"/>
    <p:sldId id="296"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Merriweather" pitchFamily="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Gray" initials="NG" lastIdx="6" clrIdx="0">
    <p:extLst>
      <p:ext uri="{19B8F6BF-5375-455C-9EA6-DF929625EA0E}">
        <p15:presenceInfo xmlns:p15="http://schemas.microsoft.com/office/powerpoint/2012/main" userId="Nicole Gray" providerId="None"/>
      </p:ext>
    </p:extLst>
  </p:cmAuthor>
  <p:cmAuthor id="2" name="Lewis Hosie" initials="LH" lastIdx="1" clrIdx="1">
    <p:extLst>
      <p:ext uri="{19B8F6BF-5375-455C-9EA6-DF929625EA0E}">
        <p15:presenceInfo xmlns:p15="http://schemas.microsoft.com/office/powerpoint/2012/main" userId="Lewis Hos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AF8"/>
    <a:srgbClr val="E6E5F8"/>
    <a:srgbClr val="DEE5F6"/>
    <a:srgbClr val="8BC0BF"/>
    <a:srgbClr val="F58C5D"/>
    <a:srgbClr val="C4470C"/>
    <a:srgbClr val="FFFFFF"/>
    <a:srgbClr val="0A3C3B"/>
    <a:srgbClr val="16807E"/>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6" autoAdjust="0"/>
    <p:restoredTop sz="52981" autoAdjust="0"/>
  </p:normalViewPr>
  <p:slideViewPr>
    <p:cSldViewPr snapToGrid="0">
      <p:cViewPr varScale="1">
        <p:scale>
          <a:sx n="66" d="100"/>
          <a:sy n="66" d="100"/>
        </p:scale>
        <p:origin x="2800" y="184"/>
      </p:cViewPr>
      <p:guideLst>
        <p:guide orient="horz" pos="1620"/>
        <p:guide pos="2880"/>
      </p:guideLst>
    </p:cSldViewPr>
  </p:slideViewPr>
  <p:notesTextViewPr>
    <p:cViewPr>
      <p:scale>
        <a:sx n="125" d="100"/>
        <a:sy n="125" d="100"/>
      </p:scale>
      <p:origin x="0" y="0"/>
    </p:cViewPr>
  </p:notesTextViewPr>
  <p:notesViewPr>
    <p:cSldViewPr snapToGrid="0">
      <p:cViewPr>
        <p:scale>
          <a:sx n="30" d="100"/>
          <a:sy n="30" d="100"/>
        </p:scale>
        <p:origin x="3336" y="7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5T11:13:52.345" idx="3">
    <p:pos x="10" y="10"/>
    <p:text>Ideas for this slide, A welcome letter, a welcome video, students introduce themselves in the form, welcome session with a getting to know you activity. --&gt; contract activity </p:text>
    <p:extLst>
      <p:ext uri="{C676402C-5697-4E1C-873F-D02D1690AC5C}">
        <p15:threadingInfo xmlns:p15="http://schemas.microsoft.com/office/powerpoint/2012/main" timeZoneBias="420"/>
      </p:ext>
    </p:extLst>
  </p:cm>
  <p:cm authorId="2" dt="2020-09-25T12:03:20.769" idx="1">
    <p:pos x="10" y="106"/>
    <p:text>Done.</p:text>
    <p:extLst>
      <p:ext uri="{C676402C-5697-4E1C-873F-D02D1690AC5C}">
        <p15:threadingInfo xmlns:p15="http://schemas.microsoft.com/office/powerpoint/2012/main" timeZoneBias="420">
          <p15:parentCm authorId="1"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sz="1200" b="0" dirty="0">
                <a:solidFill>
                  <a:srgbClr val="FF0000"/>
                </a:solidFill>
              </a:rPr>
              <a:t>Lewis/Mel/moderator</a:t>
            </a:r>
          </a:p>
          <a:p>
            <a:pPr marL="171450" lvl="0" indent="-171450" algn="l" rtl="0">
              <a:spcBef>
                <a:spcPts val="0"/>
              </a:spcBef>
              <a:spcAft>
                <a:spcPts val="0"/>
              </a:spcAft>
            </a:pPr>
            <a:r>
              <a:rPr lang="en-US" sz="1200" b="0" dirty="0">
                <a:solidFill>
                  <a:srgbClr val="FF0000"/>
                </a:solidFill>
              </a:rPr>
              <a:t>2 min</a:t>
            </a:r>
          </a:p>
          <a:p>
            <a:pPr marL="171450" lvl="0" indent="-171450" algn="l" rtl="0">
              <a:spcBef>
                <a:spcPts val="0"/>
              </a:spcBef>
              <a:spcAft>
                <a:spcPts val="0"/>
              </a:spcAft>
            </a:pPr>
            <a:r>
              <a:rPr lang="en-US" sz="1200" b="0" dirty="0">
                <a:solidFill>
                  <a:srgbClr val="FF0000"/>
                </a:solidFill>
              </a:rPr>
              <a:t>Introductions and welcome</a:t>
            </a:r>
          </a:p>
          <a:p>
            <a:pPr marL="171450" lvl="0" indent="-171450" algn="l" rtl="0">
              <a:spcBef>
                <a:spcPts val="0"/>
              </a:spcBef>
              <a:spcAft>
                <a:spcPts val="0"/>
              </a:spcAft>
            </a:pPr>
            <a:r>
              <a:rPr lang="en-US" sz="1200" b="0" dirty="0">
                <a:solidFill>
                  <a:srgbClr val="FF0000"/>
                </a:solidFill>
              </a:rPr>
              <a:t>Some background on the CMP</a:t>
            </a:r>
          </a:p>
          <a:p>
            <a:pPr marL="171450" lvl="0" indent="-171450" algn="l" rtl="0">
              <a:spcBef>
                <a:spcPts val="0"/>
              </a:spcBef>
              <a:spcAft>
                <a:spcPts val="0"/>
              </a:spcAft>
            </a:pPr>
            <a:r>
              <a:rPr lang="en-US" sz="1200" b="0" dirty="0">
                <a:solidFill>
                  <a:srgbClr val="FF0000"/>
                </a:solidFill>
              </a:rPr>
              <a:t>For nearly two years, we’ve been designing, developing, and testing new online course versions of our in-person Quantway and Statway courses. Over the next hour or so, I’ll share the foundational pedagogy behind the Carnegie Math Pathways curricula and supports that have been pivotal in our network’s success over the past ten years, and how we have worked to incorporate all of those aspects in our new fully online versions of our courses.</a:t>
            </a:r>
          </a:p>
          <a:p>
            <a:pPr marL="0" lvl="0" indent="0" algn="l" rtl="0">
              <a:spcBef>
                <a:spcPts val="0"/>
              </a:spcBef>
              <a:spcAft>
                <a:spcPts val="0"/>
              </a:spcAft>
              <a:buNone/>
            </a:pPr>
            <a:endParaRPr lang="en-US" sz="1200" b="0" dirty="0">
              <a:solidFill>
                <a:srgbClr val="FF0000"/>
              </a:solidFill>
            </a:endParaRPr>
          </a:p>
          <a:p>
            <a:pPr marL="0" lvl="0" indent="0" algn="l" rtl="0">
              <a:spcBef>
                <a:spcPts val="0"/>
              </a:spcBef>
              <a:spcAft>
                <a:spcPts val="0"/>
              </a:spcAft>
              <a:buNone/>
            </a:pPr>
            <a:endParaRPr lang="en-US" sz="1200" b="0" i="1" dirty="0">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Lewis/Mel</a:t>
            </a:r>
          </a:p>
          <a:p>
            <a:r>
              <a:rPr lang="en-US" dirty="0"/>
              <a:t>3 min</a:t>
            </a:r>
          </a:p>
          <a:p>
            <a:r>
              <a:rPr lang="en-US" dirty="0"/>
              <a:t>What is Quantway? And what question does Quantway answer (in both the MN context, and beyond)? Talking about how QW Core is used at </a:t>
            </a:r>
            <a:r>
              <a:rPr lang="en-US" dirty="0" err="1"/>
              <a:t>Ridgewater</a:t>
            </a:r>
            <a:r>
              <a:rPr lang="en-US" dirty="0"/>
              <a:t>. Mel, let’s take a minute or so and talk folks through how how course are implemented at </a:t>
            </a:r>
            <a:r>
              <a:rPr lang="en-US" dirty="0" err="1"/>
              <a:t>Ridgewater</a:t>
            </a:r>
            <a:r>
              <a:rPr lang="en-US" dirty="0"/>
              <a:t> and the context and student demographics around implementation?</a:t>
            </a:r>
          </a:p>
        </p:txBody>
      </p:sp>
    </p:spTree>
    <p:extLst>
      <p:ext uri="{BB962C8B-B14F-4D97-AF65-F5344CB8AC3E}">
        <p14:creationId xmlns:p14="http://schemas.microsoft.com/office/powerpoint/2010/main" val="4168221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Things to consider: </a:t>
            </a:r>
            <a:r>
              <a:rPr lang="en-US" sz="1100" dirty="0">
                <a:latin typeface="Open Sans" panose="020B0606030504020204" pitchFamily="34" charset="0"/>
                <a:ea typeface="Open Sans" panose="020B0606030504020204" pitchFamily="34" charset="0"/>
                <a:cs typeface="Open Sans" panose="020B0606030504020204" pitchFamily="34" charset="0"/>
              </a:rPr>
              <a:t>content, technology, and student interaction.</a:t>
            </a:r>
            <a:endParaRPr lang="en-US" dirty="0"/>
          </a:p>
        </p:txBody>
      </p:sp>
    </p:spTree>
    <p:extLst>
      <p:ext uri="{BB962C8B-B14F-4D97-AF65-F5344CB8AC3E}">
        <p14:creationId xmlns:p14="http://schemas.microsoft.com/office/powerpoint/2010/main" val="147770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Mel/Lewis</a:t>
            </a:r>
          </a:p>
          <a:p>
            <a:r>
              <a:rPr lang="en-US" dirty="0"/>
              <a:t>~2 minutes</a:t>
            </a:r>
          </a:p>
          <a:p>
            <a:r>
              <a:rPr lang="en-US" dirty="0"/>
              <a:t>Open discussion </a:t>
            </a:r>
          </a:p>
        </p:txBody>
      </p:sp>
    </p:spTree>
    <p:extLst>
      <p:ext uri="{BB962C8B-B14F-4D97-AF65-F5344CB8AC3E}">
        <p14:creationId xmlns:p14="http://schemas.microsoft.com/office/powerpoint/2010/main" val="687314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44068e395_8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44068e395_8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rgbClr val="000000"/>
              </a:buClr>
            </a:pPr>
            <a:r>
              <a:rPr lang="en" dirty="0"/>
              <a:t>Mel</a:t>
            </a:r>
          </a:p>
          <a:p>
            <a:pPr marL="171450" lvl="0" indent="-171450" algn="l" rtl="0">
              <a:spcBef>
                <a:spcPts val="0"/>
              </a:spcBef>
              <a:spcAft>
                <a:spcPts val="0"/>
              </a:spcAft>
              <a:buClr>
                <a:srgbClr val="000000"/>
              </a:buClr>
            </a:pPr>
            <a:r>
              <a:rPr lang="en" dirty="0"/>
              <a:t>3 min</a:t>
            </a:r>
          </a:p>
          <a:p>
            <a:pPr marL="171450" lvl="0" indent="-171450" algn="l" rtl="0">
              <a:spcBef>
                <a:spcPts val="0"/>
              </a:spcBef>
              <a:spcAft>
                <a:spcPts val="0"/>
              </a:spcAft>
              <a:buClr>
                <a:srgbClr val="000000"/>
              </a:buClr>
            </a:pPr>
            <a:r>
              <a:rPr lang="en" dirty="0"/>
              <a:t>Productive Persistence</a:t>
            </a:r>
          </a:p>
        </p:txBody>
      </p:sp>
    </p:spTree>
    <p:extLst>
      <p:ext uri="{BB962C8B-B14F-4D97-AF65-F5344CB8AC3E}">
        <p14:creationId xmlns:p14="http://schemas.microsoft.com/office/powerpoint/2010/main" val="636095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a:t>
            </a:r>
          </a:p>
          <a:p>
            <a:r>
              <a:rPr lang="en-US" dirty="0"/>
              <a:t>2 minutes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dirty="0"/>
              <a:t>Goals of Welcome Package: Course launch supports (orientation session(s), Working Together instruction to collaborative learning, Group Resume and other introductory course activities (like what we did at the beginning of the session), and initial PP surveys and activities.</a:t>
            </a:r>
          </a:p>
          <a:p>
            <a:endParaRPr lang="en-US" dirty="0"/>
          </a:p>
        </p:txBody>
      </p:sp>
    </p:spTree>
    <p:extLst>
      <p:ext uri="{BB962C8B-B14F-4D97-AF65-F5344CB8AC3E}">
        <p14:creationId xmlns:p14="http://schemas.microsoft.com/office/powerpoint/2010/main" val="899494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1 min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Staying strong: meta-cognition discussions, SRL surveys, Group Working Well Surveys, study strategies activity, stress reappraisal activity.</a:t>
            </a:r>
          </a:p>
          <a:p>
            <a:endParaRPr lang="en-US" dirty="0"/>
          </a:p>
        </p:txBody>
      </p:sp>
    </p:spTree>
    <p:extLst>
      <p:ext uri="{BB962C8B-B14F-4D97-AF65-F5344CB8AC3E}">
        <p14:creationId xmlns:p14="http://schemas.microsoft.com/office/powerpoint/2010/main" val="55964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a:t>
            </a:r>
          </a:p>
          <a:p>
            <a:r>
              <a:rPr lang="en-US" dirty="0"/>
              <a:t>3 min</a:t>
            </a:r>
          </a:p>
          <a:p>
            <a:r>
              <a:rPr lang="en-US" dirty="0"/>
              <a:t>Have participants watch and note things of interest. Highlight the information on the slide, but don’t give too many details. We’ll want to elicit from participants the key characteristics.</a:t>
            </a:r>
          </a:p>
        </p:txBody>
      </p:sp>
    </p:spTree>
    <p:extLst>
      <p:ext uri="{BB962C8B-B14F-4D97-AF65-F5344CB8AC3E}">
        <p14:creationId xmlns:p14="http://schemas.microsoft.com/office/powerpoint/2010/main" val="12014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Mel/Lewis</a:t>
            </a:r>
          </a:p>
          <a:p>
            <a:r>
              <a:rPr lang="en-US" dirty="0"/>
              <a:t>~10 minutes</a:t>
            </a:r>
          </a:p>
          <a:p>
            <a:r>
              <a:rPr lang="en-US" dirty="0"/>
              <a:t>Open discussion </a:t>
            </a:r>
          </a:p>
        </p:txBody>
      </p:sp>
    </p:spTree>
    <p:extLst>
      <p:ext uri="{BB962C8B-B14F-4D97-AF65-F5344CB8AC3E}">
        <p14:creationId xmlns:p14="http://schemas.microsoft.com/office/powerpoint/2010/main" val="30210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Mel</a:t>
            </a:r>
          </a:p>
          <a:p>
            <a:r>
              <a:rPr lang="en-US" dirty="0"/>
              <a:t>2 minutes</a:t>
            </a:r>
          </a:p>
          <a:p>
            <a:r>
              <a:rPr lang="en-US" dirty="0"/>
              <a:t>Highlight these key characteristics that should have been identified in the video clip digest. Typically, these Collaboration sessions are unfacilitated. Instructor can join if they wish to guide or upon request. Collaborations sessions are automatically recorded, with the recordings only made available to the instructor for review. Group connection evident engendered by course launch activities and instructor and content framing of how students are expected to engage and learn in the course.</a:t>
            </a:r>
          </a:p>
        </p:txBody>
      </p:sp>
    </p:spTree>
    <p:extLst>
      <p:ext uri="{BB962C8B-B14F-4D97-AF65-F5344CB8AC3E}">
        <p14:creationId xmlns:p14="http://schemas.microsoft.com/office/powerpoint/2010/main" val="2170459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48fe40fc7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48fe40fc7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171450" lvl="0" indent="-171450" algn="l" rtl="0">
              <a:spcBef>
                <a:spcPts val="0"/>
              </a:spcBef>
              <a:spcAft>
                <a:spcPts val="0"/>
              </a:spcAft>
            </a:pPr>
            <a:r>
              <a:rPr lang="en" sz="1200" dirty="0"/>
              <a:t>Lewis/Mel</a:t>
            </a:r>
          </a:p>
          <a:p>
            <a:pPr marL="171450" lvl="0" indent="-171450" algn="l" rtl="0">
              <a:spcBef>
                <a:spcPts val="0"/>
              </a:spcBef>
              <a:spcAft>
                <a:spcPts val="0"/>
              </a:spcAft>
            </a:pPr>
            <a:r>
              <a:rPr lang="en" sz="1200" dirty="0"/>
              <a:t>2 minutes</a:t>
            </a:r>
          </a:p>
          <a:p>
            <a:pPr marL="0" lvl="0" indent="0" algn="l" rtl="0">
              <a:spcBef>
                <a:spcPts val="0"/>
              </a:spcBef>
              <a:spcAft>
                <a:spcPts val="0"/>
              </a:spcAft>
              <a:buNone/>
            </a:pPr>
            <a:r>
              <a:rPr lang="en" sz="1200" dirty="0"/>
              <a:t>Take a step back and discuss how the collaboration sessions fit in with other course content. The first thing to note is how a student and instructor flow through a typical course unit. </a:t>
            </a:r>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Preparation activities and exercises are both auto-graded. Collaborations are faculty graded, per group, vs per student. The instructor has access to all student production to inform instruction and intervention. There will be more on collaborations later in the presentation.</a:t>
            </a:r>
          </a:p>
          <a:p>
            <a:pPr marL="0" lvl="0" indent="0" algn="l" rtl="0">
              <a:spcBef>
                <a:spcPts val="0"/>
              </a:spcBef>
              <a:spcAft>
                <a:spcPts val="0"/>
              </a:spcAft>
              <a:buNone/>
            </a:pPr>
            <a:endParaRPr lang="en" sz="1200" dirty="0"/>
          </a:p>
        </p:txBody>
      </p:sp>
      <p:sp>
        <p:nvSpPr>
          <p:cNvPr id="380" name="Google Shape;380;g748fe40fc7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Lewis</a:t>
            </a:r>
          </a:p>
          <a:p>
            <a:r>
              <a:rPr lang="en-US" dirty="0"/>
              <a:t>1 min</a:t>
            </a:r>
          </a:p>
          <a:p>
            <a:r>
              <a:rPr lang="en-US" dirty="0"/>
              <a:t>Key takeaways are: 1. a course course design that includes content, technological and pedagogical structures that allow for authentic and rich collaborative learning experiences, 2. Examples of social emotional activities are norms that bolster student collaborative and individual learning in an online environment.</a:t>
            </a:r>
          </a:p>
        </p:txBody>
      </p:sp>
    </p:spTree>
    <p:extLst>
      <p:ext uri="{BB962C8B-B14F-4D97-AF65-F5344CB8AC3E}">
        <p14:creationId xmlns:p14="http://schemas.microsoft.com/office/powerpoint/2010/main" val="1130389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44068e395_8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44068e395_8_30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Lewis</a:t>
            </a:r>
          </a:p>
          <a:p>
            <a:pPr marL="0" lvl="0" indent="0" algn="l" rtl="0">
              <a:spcBef>
                <a:spcPts val="0"/>
              </a:spcBef>
              <a:spcAft>
                <a:spcPts val="0"/>
              </a:spcAft>
              <a:buNone/>
            </a:pPr>
            <a:r>
              <a:rPr lang="en-US" dirty="0"/>
              <a:t>If there is time</a:t>
            </a:r>
          </a:p>
          <a:p>
            <a:pPr marL="0" lvl="0" indent="0" algn="l" rtl="0">
              <a:spcBef>
                <a:spcPts val="0"/>
              </a:spcBef>
              <a:spcAft>
                <a:spcPts val="0"/>
              </a:spcAft>
              <a:buNone/>
            </a:pPr>
            <a:r>
              <a:rPr lang="en-US" dirty="0"/>
              <a:t>We’ve had really great feedback from students during the first year these courses have been available, starting in fall 2019 (before the COVID pandemic).</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is Stephanie. She’s a student at the University of Wisconsin-Milwaukee studying Community Education and Engagement. She works at a hospital as a Mental Health Technician and hopes that her degree will help her advance at the hospital. She told us… (read quote).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addition to building relationships with her classmates, she says her class has also helped her grow in her workplace. Let’s have a listen.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Play video if possible.</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11" name="Google Shape;511;g844068e395_8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844068e395_1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844068e395_1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Lewis</a:t>
            </a:r>
          </a:p>
          <a:p>
            <a:pPr marL="0" lvl="0" indent="0" algn="l" rtl="0">
              <a:spcBef>
                <a:spcPts val="0"/>
              </a:spcBef>
              <a:spcAft>
                <a:spcPts val="0"/>
              </a:spcAft>
              <a:buNone/>
            </a:pPr>
            <a:r>
              <a:rPr lang="en-US" dirty="0"/>
              <a:t>If there is time</a:t>
            </a:r>
          </a:p>
          <a:p>
            <a:pPr marL="0" lvl="0" indent="0" algn="l" rtl="0">
              <a:spcBef>
                <a:spcPts val="0"/>
              </a:spcBef>
              <a:spcAft>
                <a:spcPts val="0"/>
              </a:spcAft>
              <a:buNone/>
            </a:pPr>
            <a:r>
              <a:rPr lang="en-US" dirty="0"/>
              <a:t>This is one of our network faculty members from the University of Wisconsin-Milwaukee, who also has experience with our classroom-based curriculum, and now two semesters teaching multiple versions of Quantway Virtual. She told us about how she really values the way in which the online design mimics the in-person classroom experience through the collaboration opportunities…(read quote). She expands further on the benefits of the collaborations in this video. Play video.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44068e395_1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44068e395_1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more information, including access to a live demo course, please visit our website and contact us anytime.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Lewis</a:t>
            </a:r>
          </a:p>
          <a:p>
            <a:r>
              <a:rPr lang="en-US" dirty="0"/>
              <a:t>~10 min </a:t>
            </a:r>
          </a:p>
          <a:p>
            <a:r>
              <a:rPr lang="en-US" dirty="0"/>
              <a:t>Participants put into breakout rooms. </a:t>
            </a:r>
          </a:p>
          <a:p>
            <a:r>
              <a:rPr lang="en-US" dirty="0"/>
              <a:t>Getting To Know You Contest.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 contest: List as many things that you have in common with your group members as possible!”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4 minutes for task in breakout rooms; 5 minutes for share-outs with whole group</a:t>
            </a:r>
          </a:p>
        </p:txBody>
      </p:sp>
    </p:spTree>
    <p:extLst>
      <p:ext uri="{BB962C8B-B14F-4D97-AF65-F5344CB8AC3E}">
        <p14:creationId xmlns:p14="http://schemas.microsoft.com/office/powerpoint/2010/main" val="157440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Lewis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5 minutes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Have participants share-out total counts interesting/unusual commonalities.</a:t>
            </a:r>
          </a:p>
          <a:p>
            <a:endParaRPr lang="en-US" dirty="0"/>
          </a:p>
        </p:txBody>
      </p:sp>
    </p:spTree>
    <p:extLst>
      <p:ext uri="{BB962C8B-B14F-4D97-AF65-F5344CB8AC3E}">
        <p14:creationId xmlns:p14="http://schemas.microsoft.com/office/powerpoint/2010/main" val="158675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e889e860b_0_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7e889e860b_0_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pPr>
            <a:r>
              <a:rPr lang="en-US" dirty="0">
                <a:latin typeface="Open Sans"/>
                <a:ea typeface="Open Sans"/>
                <a:cs typeface="Open Sans"/>
                <a:sym typeface="Open Sans"/>
              </a:rPr>
              <a:t>Lewis</a:t>
            </a:r>
          </a:p>
          <a:p>
            <a:pPr marL="171450" marR="0" lvl="0" indent="-171450" algn="l" rtl="0">
              <a:lnSpc>
                <a:spcPct val="100000"/>
              </a:lnSpc>
              <a:spcBef>
                <a:spcPts val="0"/>
              </a:spcBef>
              <a:spcAft>
                <a:spcPts val="0"/>
              </a:spcAft>
              <a:buClr>
                <a:schemeClr val="dk1"/>
              </a:buClr>
              <a:buSzPts val="1200"/>
            </a:pPr>
            <a:r>
              <a:rPr lang="en-US" dirty="0">
                <a:latin typeface="Open Sans"/>
                <a:ea typeface="Open Sans"/>
                <a:cs typeface="Open Sans"/>
                <a:sym typeface="Open Sans"/>
              </a:rPr>
              <a:t>4 min</a:t>
            </a:r>
          </a:p>
          <a:p>
            <a:pPr marL="171450" marR="0" lvl="0" indent="-171450" algn="l" rtl="0">
              <a:lnSpc>
                <a:spcPct val="100000"/>
              </a:lnSpc>
              <a:spcBef>
                <a:spcPts val="0"/>
              </a:spcBef>
              <a:spcAft>
                <a:spcPts val="0"/>
              </a:spcAft>
              <a:buClr>
                <a:schemeClr val="dk1"/>
              </a:buClr>
              <a:buSzPts val="1200"/>
            </a:pPr>
            <a:endParaRPr lang="en-US" dirty="0">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None/>
            </a:pPr>
            <a:r>
              <a:rPr lang="en-US" dirty="0">
                <a:latin typeface="Open Sans"/>
                <a:ea typeface="Open Sans"/>
                <a:cs typeface="Open Sans"/>
                <a:sym typeface="Open Sans"/>
              </a:rPr>
              <a:t>For the past 10 years, students in Carnegie Math Pathways courses succeed at 3-4 times the rate of students in the traditional math sequence. They also </a:t>
            </a:r>
            <a:r>
              <a:rPr lang="en-US" dirty="0">
                <a:solidFill>
                  <a:srgbClr val="000000"/>
                </a:solidFill>
                <a:highlight>
                  <a:srgbClr val="FFFFFF"/>
                </a:highlight>
                <a:latin typeface="Open Sans"/>
                <a:ea typeface="Open Sans"/>
                <a:cs typeface="Open Sans"/>
                <a:sym typeface="Open Sans"/>
              </a:rPr>
              <a:t>graduate, transfer, and earn 4-year degrees at significantly higher rates than their matched peers, and our goal is </a:t>
            </a:r>
            <a:r>
              <a:rPr lang="en-US" dirty="0">
                <a:solidFill>
                  <a:srgbClr val="000000"/>
                </a:solidFill>
                <a:highlight>
                  <a:schemeClr val="lt1"/>
                </a:highlight>
                <a:latin typeface="Open Sans"/>
                <a:ea typeface="Open Sans"/>
                <a:cs typeface="Open Sans"/>
                <a:sym typeface="Open Sans"/>
              </a:rPr>
              <a:t>to achieve these rates across all our offerings - whether face to face or online.</a:t>
            </a:r>
            <a:endParaRPr lang="en-US" dirty="0">
              <a:solidFill>
                <a:srgbClr val="000000"/>
              </a:solidFill>
              <a:highlight>
                <a:srgbClr val="FFFFFF"/>
              </a:highlight>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endParaRPr lang="en-US" dirty="0">
              <a:solidFill>
                <a:srgbClr val="000000"/>
              </a:solidFill>
              <a:highlight>
                <a:srgbClr val="FFFFFF"/>
              </a:highlight>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222222"/>
                </a:solidFill>
                <a:highlight>
                  <a:schemeClr val="lt1"/>
                </a:highlight>
                <a:latin typeface="Open Sans"/>
                <a:ea typeface="Open Sans"/>
                <a:cs typeface="Open Sans"/>
                <a:sym typeface="Open Sans"/>
              </a:rPr>
              <a:t>At Carnegie Math Pathways, our mission is to empower all students to reach their college and career goals by transforming their mathematics learning experience. </a:t>
            </a:r>
          </a:p>
          <a:p>
            <a:pPr marL="0" lvl="0" indent="0" algn="l" rtl="0">
              <a:spcBef>
                <a:spcPts val="0"/>
              </a:spcBef>
              <a:spcAft>
                <a:spcPts val="0"/>
              </a:spcAft>
              <a:buClr>
                <a:srgbClr val="000000"/>
              </a:buClr>
              <a:buSzPts val="1400"/>
              <a:buFont typeface="Arial"/>
              <a:buNone/>
            </a:pPr>
            <a:endParaRPr lang="en-US" dirty="0">
              <a:solidFill>
                <a:srgbClr val="222222"/>
              </a:solidFill>
              <a:highlight>
                <a:schemeClr val="lt1"/>
              </a:highlight>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222222"/>
                </a:solidFill>
                <a:highlight>
                  <a:schemeClr val="lt1"/>
                </a:highlight>
                <a:latin typeface="Open Sans"/>
                <a:ea typeface="Open Sans"/>
                <a:cs typeface="Open Sans"/>
                <a:sym typeface="Open Sans"/>
              </a:rPr>
              <a:t>We believe that math should be a gateway, not a gatekeeper to college graduation. </a:t>
            </a:r>
          </a:p>
          <a:p>
            <a:pPr marL="0" lvl="0" indent="0" algn="l" rtl="0">
              <a:spcBef>
                <a:spcPts val="0"/>
              </a:spcBef>
              <a:spcAft>
                <a:spcPts val="0"/>
              </a:spcAft>
              <a:buClr>
                <a:srgbClr val="000000"/>
              </a:buClr>
              <a:buSzPts val="1400"/>
              <a:buFont typeface="Arial"/>
              <a:buNone/>
            </a:pPr>
            <a:endParaRPr lang="en-US" dirty="0">
              <a:solidFill>
                <a:srgbClr val="222222"/>
              </a:solidFill>
              <a:highlight>
                <a:schemeClr val="lt1"/>
              </a:highlight>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222222"/>
                </a:solidFill>
                <a:highlight>
                  <a:schemeClr val="lt1"/>
                </a:highlight>
                <a:latin typeface="Open Sans"/>
                <a:ea typeface="Open Sans"/>
                <a:cs typeface="Open Sans"/>
                <a:sym typeface="Open Sans"/>
              </a:rPr>
              <a:t>So, we’ve fundamentally reimagined teaching and learning by collaborating with a national network of educators to help students - </a:t>
            </a:r>
            <a:r>
              <a:rPr lang="en-US" dirty="0">
                <a:solidFill>
                  <a:srgbClr val="000000"/>
                </a:solidFill>
                <a:latin typeface="Open Sans"/>
                <a:ea typeface="Open Sans"/>
                <a:cs typeface="Open Sans"/>
                <a:sym typeface="Open Sans"/>
              </a:rPr>
              <a:t>whether on campus or learning from a distance - </a:t>
            </a:r>
            <a:r>
              <a:rPr lang="en-US" dirty="0">
                <a:solidFill>
                  <a:srgbClr val="222222"/>
                </a:solidFill>
                <a:highlight>
                  <a:schemeClr val="lt1"/>
                </a:highlight>
                <a:latin typeface="Open Sans"/>
                <a:ea typeface="Open Sans"/>
                <a:cs typeface="Open Sans"/>
                <a:sym typeface="Open Sans"/>
              </a:rPr>
              <a:t>deeply understand and even love the subject. </a:t>
            </a:r>
          </a:p>
          <a:p>
            <a:pPr marL="0" lvl="0" indent="0" algn="l" rtl="0">
              <a:spcBef>
                <a:spcPts val="0"/>
              </a:spcBef>
              <a:spcAft>
                <a:spcPts val="0"/>
              </a:spcAft>
              <a:buClr>
                <a:srgbClr val="000000"/>
              </a:buClr>
              <a:buSzPts val="1400"/>
              <a:buFont typeface="Arial"/>
              <a:buNone/>
            </a:pPr>
            <a:endParaRPr lang="en-US" dirty="0">
              <a:solidFill>
                <a:srgbClr val="222222"/>
              </a:solidFill>
              <a:highlight>
                <a:schemeClr val="lt1"/>
              </a:highlight>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222222"/>
                </a:solidFill>
                <a:highlight>
                  <a:schemeClr val="lt1"/>
                </a:highlight>
                <a:latin typeface="Open Sans"/>
                <a:ea typeface="Open Sans"/>
                <a:cs typeface="Open Sans"/>
                <a:sym typeface="Open Sans"/>
              </a:rPr>
              <a:t>By transforming the math classroom experience nationwide, we're helping generations of graduates develop the skills they need to apply math to their everyday lives and to reach their full potential. </a:t>
            </a:r>
          </a:p>
          <a:p>
            <a:pPr marL="0" lvl="0" indent="0" algn="l" rtl="0">
              <a:spcBef>
                <a:spcPts val="0"/>
              </a:spcBef>
              <a:spcAft>
                <a:spcPts val="0"/>
              </a:spcAft>
              <a:buClr>
                <a:srgbClr val="000000"/>
              </a:buClr>
              <a:buSzPts val="1400"/>
              <a:buFont typeface="Arial"/>
              <a:buNone/>
            </a:pPr>
            <a:endParaRPr lang="en-US" dirty="0">
              <a:solidFill>
                <a:srgbClr val="222222"/>
              </a:solidFill>
              <a:highlight>
                <a:schemeClr val="lt1"/>
              </a:highlight>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000000"/>
                </a:solidFill>
                <a:latin typeface="Open Sans"/>
                <a:ea typeface="Open Sans"/>
                <a:cs typeface="Open Sans"/>
                <a:sym typeface="Open Sans"/>
              </a:rPr>
              <a:t>Nicole: The Pathways were a part of start of the movement that lead legislation around the country like AB 705, because they demonstrated that students could move through developmental math more quickly and successfully. </a:t>
            </a:r>
          </a:p>
          <a:p>
            <a:pPr marL="0" lvl="0" indent="0" algn="l" rtl="0">
              <a:spcBef>
                <a:spcPts val="0"/>
              </a:spcBef>
              <a:spcAft>
                <a:spcPts val="0"/>
              </a:spcAft>
              <a:buClr>
                <a:srgbClr val="000000"/>
              </a:buClr>
              <a:buSzPts val="1400"/>
              <a:buFont typeface="Arial"/>
              <a:buNone/>
            </a:pPr>
            <a:endParaRPr lang="en-US" dirty="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400"/>
              <a:buFont typeface="Arial"/>
              <a:buNone/>
            </a:pPr>
            <a:r>
              <a:rPr lang="en-US" dirty="0">
                <a:solidFill>
                  <a:srgbClr val="000000"/>
                </a:solidFill>
                <a:latin typeface="Open Sans"/>
                <a:ea typeface="Open Sans"/>
                <a:cs typeface="Open Sans"/>
                <a:sym typeface="Open Sans"/>
              </a:rPr>
              <a:t>Lewis: With all the uncertainty facing campuses due to COVID-19, it is paramount that our students continue to learn without compromising their momentum toward graduation. Yet, it’s the current crisis that actually highlights for us how relevant and valuable many of the facets of our design are for educators and especially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Open Sans"/>
                <a:ea typeface="Open Sans"/>
                <a:cs typeface="Open Sans"/>
                <a:sym typeface="Open Sans"/>
              </a:rPr>
              <a:t>Our success is as much the approach to pedagogy as curricula, though both are tightly integrated. We utilize an intentional design </a:t>
            </a:r>
            <a:r>
              <a:rPr lang="en-US" b="1" dirty="0">
                <a:latin typeface="Open Sans"/>
                <a:ea typeface="Open Sans"/>
                <a:cs typeface="Open Sans"/>
                <a:sym typeface="Open Sans"/>
              </a:rPr>
              <a:t>that combines thoughtful accelerated courses, research-based and relevant pedagogy and curriculum, and </a:t>
            </a:r>
            <a:r>
              <a:rPr lang="en-US" dirty="0">
                <a:latin typeface="Open Sans"/>
                <a:ea typeface="Open Sans"/>
                <a:cs typeface="Open Sans"/>
                <a:sym typeface="Open Sans"/>
              </a:rPr>
              <a:t>critical learning and social emotional </a:t>
            </a:r>
            <a:r>
              <a:rPr lang="en-US" b="1" dirty="0">
                <a:latin typeface="Open Sans"/>
                <a:ea typeface="Open Sans"/>
                <a:cs typeface="Open Sans"/>
                <a:sym typeface="Open Sans"/>
              </a:rPr>
              <a:t>supports </a:t>
            </a:r>
            <a:r>
              <a:rPr lang="en-US" dirty="0">
                <a:latin typeface="Open Sans"/>
                <a:ea typeface="Open Sans"/>
                <a:cs typeface="Open Sans"/>
                <a:sym typeface="Open Sans"/>
              </a:rPr>
              <a:t>into every course sequence we offer.</a:t>
            </a:r>
          </a:p>
          <a:p>
            <a:pPr marL="0" lvl="0" indent="0" algn="l" rtl="0">
              <a:lnSpc>
                <a:spcPct val="100000"/>
              </a:lnSpc>
              <a:spcBef>
                <a:spcPts val="0"/>
              </a:spcBef>
              <a:spcAft>
                <a:spcPts val="0"/>
              </a:spcAft>
              <a:buSzPts val="1400"/>
              <a:buNone/>
            </a:pPr>
            <a:endParaRPr dirty="0">
              <a:latin typeface="Open Sans"/>
              <a:ea typeface="Open Sans"/>
              <a:cs typeface="Open Sans"/>
              <a:sym typeface="Open Sans"/>
            </a:endParaRPr>
          </a:p>
        </p:txBody>
      </p:sp>
      <p:sp>
        <p:nvSpPr>
          <p:cNvPr id="288" name="Google Shape;288;g7e889e860b_0_5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112687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pPr>
            <a:r>
              <a:rPr lang="en-US" sz="1200" dirty="0"/>
              <a:t>Lewis</a:t>
            </a:r>
          </a:p>
          <a:p>
            <a:pPr marL="171450" lvl="0" indent="-171450" algn="l" rtl="0">
              <a:spcBef>
                <a:spcPts val="0"/>
              </a:spcBef>
              <a:spcAft>
                <a:spcPts val="0"/>
              </a:spcAft>
            </a:pPr>
            <a:r>
              <a:rPr lang="en-US" sz="1200" dirty="0"/>
              <a:t>1 min</a:t>
            </a:r>
          </a:p>
          <a:p>
            <a:pPr marL="171450" lvl="0" indent="-171450" algn="l" rtl="0">
              <a:spcBef>
                <a:spcPts val="0"/>
              </a:spcBef>
              <a:spcAft>
                <a:spcPts val="0"/>
              </a:spcAft>
            </a:pPr>
            <a:r>
              <a:rPr lang="en-US" sz="1200" dirty="0"/>
              <a:t>Collaborative learning structures that meld technology, pedagogy, and content into a unified force.</a:t>
            </a:r>
            <a:endParaRPr lang="en-US" dirty="0"/>
          </a:p>
          <a:p>
            <a:pPr marL="0" lvl="0" indent="0" algn="l" rtl="0">
              <a:spcBef>
                <a:spcPts val="0"/>
              </a:spcBef>
              <a:spcAft>
                <a:spcPts val="0"/>
              </a:spcAft>
              <a:buNone/>
            </a:pPr>
            <a:endParaRPr lang="en-US" dirty="0"/>
          </a:p>
        </p:txBody>
      </p:sp>
      <p:sp>
        <p:nvSpPr>
          <p:cNvPr id="389" name="Google Shape;38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90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pPr>
            <a:r>
              <a:rPr lang="en-US" sz="1200" dirty="0"/>
              <a:t>Lewis</a:t>
            </a:r>
          </a:p>
          <a:p>
            <a:pPr marL="171450" lvl="0" indent="-171450" algn="l" rtl="0">
              <a:spcBef>
                <a:spcPts val="0"/>
              </a:spcBef>
              <a:spcAft>
                <a:spcPts val="0"/>
              </a:spcAft>
            </a:pPr>
            <a:r>
              <a:rPr lang="en-US" sz="1200" dirty="0"/>
              <a:t>2 min</a:t>
            </a:r>
          </a:p>
          <a:p>
            <a:pPr marL="0" marR="0" lvl="0" indent="0" algn="l" rtl="0">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This component of the Pathways system is called Productive Persistence</a:t>
            </a:r>
            <a:r>
              <a:rPr lang="en-US" sz="1200" b="0" i="0" u="none" strike="noStrike" cap="none" dirty="0">
                <a:solidFill>
                  <a:schemeClr val="dk1"/>
                </a:solidFill>
                <a:latin typeface="Calibri"/>
                <a:ea typeface="Calibri"/>
                <a:cs typeface="Calibri"/>
                <a:sym typeface="Calibri"/>
              </a:rPr>
              <a:t>…</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This practical theory was developed by a diverse team of academic researchers in the field of social psychology and educational psychology and expert practitioners. Based on surveys and interviews with math faculty and students in community colleges, the most high leverage drivers were identified for the specific population of developmental mathematics students.</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drivers are:</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(Growth Mindset) </a:t>
            </a:r>
            <a:r>
              <a:rPr lang="en-US" sz="1200" b="0" i="0" u="none" strike="noStrike" cap="none" dirty="0">
                <a:solidFill>
                  <a:schemeClr val="dk1"/>
                </a:solidFill>
                <a:latin typeface="Calibri"/>
                <a:ea typeface="Calibri"/>
                <a:cs typeface="Calibri"/>
                <a:sym typeface="Calibri"/>
              </a:rPr>
              <a:t>- first that students  believe that they're capable of learning, that it's even possible for them to succeed in this setting </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(Sense of Belonging) </a:t>
            </a:r>
            <a:r>
              <a:rPr lang="en-US" sz="1200" b="0" i="0" u="none" strike="noStrike" cap="none" dirty="0">
                <a:solidFill>
                  <a:schemeClr val="dk1"/>
                </a:solidFill>
                <a:latin typeface="Calibri"/>
                <a:ea typeface="Calibri"/>
                <a:cs typeface="Calibri"/>
                <a:sym typeface="Calibri"/>
              </a:rPr>
              <a:t>- second is that students feel socially tied to peers faculty and the course that they  develop a sense of belonging a sense of identity as a mathematics learner </a:t>
            </a:r>
            <a:endParaRPr lang="en-US" dirty="0"/>
          </a:p>
          <a:p>
            <a:pPr marL="171450" marR="0" lvl="0" indent="-171450" algn="l" rtl="0">
              <a:spcBef>
                <a:spcPts val="0"/>
              </a:spcBef>
              <a:spcAft>
                <a:spcPts val="0"/>
              </a:spcAft>
              <a:buClr>
                <a:schemeClr val="dk1"/>
              </a:buClr>
              <a:buSzPts val="1200"/>
              <a:buFont typeface="Arial"/>
              <a:buChar char="•"/>
            </a:pPr>
            <a:r>
              <a:rPr lang="en-US" sz="1200" b="0" i="0" u="none" strike="noStrike" cap="none" dirty="0">
                <a:solidFill>
                  <a:schemeClr val="dk1"/>
                </a:solidFill>
                <a:latin typeface="Calibri"/>
                <a:ea typeface="Calibri"/>
                <a:cs typeface="Calibri"/>
                <a:sym typeface="Calibri"/>
              </a:rPr>
              <a:t>we  also want students to believe that the  course has value and when we talk about value we mean both short-term is it  related to their current interest or  current job but also long-term is it  related to their sense of purpose where  they want to go with their career and  what they want to do with their life </a:t>
            </a:r>
            <a:endParaRPr lang="en-US" dirty="0"/>
          </a:p>
          <a:p>
            <a:pPr marL="171450" marR="0" lvl="0" indent="-171450"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(Good Learning Strategies) </a:t>
            </a:r>
            <a:r>
              <a:rPr lang="en-US" sz="1200" b="0" i="0" u="none" strike="noStrike" cap="none" dirty="0">
                <a:solidFill>
                  <a:schemeClr val="dk1"/>
                </a:solidFill>
                <a:latin typeface="Calibri"/>
                <a:ea typeface="Calibri"/>
                <a:cs typeface="Calibri"/>
                <a:sym typeface="Calibri"/>
              </a:rPr>
              <a:t>we  also want students that have skills  habits and know how to succeed in the  college setting there are many different  things that skills that aren't  traditional study skills we include  emotional regulation so we teach  students about stress reappraisal but we  also help students navigate a syllabus  and navigate the environment and last  but not least we want faculty in  colleges to support students skills and  mindsets and this is really important to  create that learning environment in  which it's okay and it actually promotes  the development  of these thoughts about themselves in  the development and application of these  skills </a:t>
            </a:r>
            <a:endParaRPr lang="en-US" dirty="0"/>
          </a:p>
          <a:p>
            <a:pPr marL="0" marR="0" lvl="0" indent="0" algn="l" rtl="0">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Despite confidence in the drivers and in our process developing this theoretical framework, we also realized that we needed to actually measure whether these drivers actually did matter for developmental college students</a:t>
            </a:r>
            <a:endParaRPr lang="en-US" dirty="0"/>
          </a:p>
          <a:p>
            <a:pPr marL="0" marR="0" lvl="0" indent="0" algn="l" rtl="0">
              <a:spcBef>
                <a:spcPts val="0"/>
              </a:spcBef>
              <a:spcAft>
                <a:spcPts val="0"/>
              </a:spcAft>
              <a:buClr>
                <a:schemeClr val="dk1"/>
              </a:buClr>
              <a:buSzPts val="1200"/>
              <a:buFont typeface="Calibri"/>
              <a:buNone/>
            </a:pPr>
            <a:endParaRPr lang="en-US" dirty="0"/>
          </a:p>
        </p:txBody>
      </p:sp>
      <p:sp>
        <p:nvSpPr>
          <p:cNvPr id="451" name="Google Shape;4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7</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454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pPr>
            <a:r>
              <a:rPr lang="en-US" sz="1200" dirty="0"/>
              <a:t>Lewis</a:t>
            </a:r>
          </a:p>
          <a:p>
            <a:pPr marL="171450" lvl="0" indent="-171450" algn="l" rtl="0">
              <a:spcBef>
                <a:spcPts val="0"/>
              </a:spcBef>
              <a:spcAft>
                <a:spcPts val="0"/>
              </a:spcAft>
            </a:pPr>
            <a:r>
              <a:rPr lang="en-US" sz="1200" dirty="0"/>
              <a:t>1 min</a:t>
            </a:r>
          </a:p>
          <a:p>
            <a:pPr marL="0" lvl="0" indent="0" algn="l" rtl="0">
              <a:spcBef>
                <a:spcPts val="0"/>
              </a:spcBef>
              <a:spcAft>
                <a:spcPts val="0"/>
              </a:spcAft>
              <a:buNone/>
            </a:pPr>
            <a:r>
              <a:rPr lang="en-US" sz="1200" dirty="0"/>
              <a:t>Hand in hand with an accelerated math pathway design is the development of an innovative and relevant curriculum. Quantway and Statway provide alternative pathways relevant for students in the humanities, communications, social sciences, and allied health fields, among others. They provide statistical reasoning or quantitative reasoning skills needed for higher level research and professional work in these fields. The curriculum is structured not on drills of formulaic equations, but rather on word problems that are based on real world scenarios and contexts familiar to their area of study or life experiences. </a:t>
            </a: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curriculum has also been designed to mitigate language and literacy barriers that impede the math learning. </a:t>
            </a:r>
          </a:p>
          <a:p>
            <a:pPr marL="0" lvl="0" indent="0" algn="l" rtl="0">
              <a:spcBef>
                <a:spcPts val="0"/>
              </a:spcBef>
              <a:spcAft>
                <a:spcPts val="0"/>
              </a:spcAft>
              <a:buNone/>
            </a:pPr>
            <a:endParaRPr lang="en-US" sz="1200" b="0" i="0" u="none" strike="noStrike" dirty="0">
              <a:solidFill>
                <a:schemeClr val="dk1"/>
              </a:solidFill>
              <a:latin typeface="Calibri"/>
              <a:cs typeface="Calibri"/>
              <a:sym typeface="Calibri"/>
            </a:endParaRPr>
          </a:p>
          <a:p>
            <a:pPr marL="0" lvl="0" indent="0" algn="l" rtl="0">
              <a:spcBef>
                <a:spcPts val="0"/>
              </a:spcBef>
              <a:spcAft>
                <a:spcPts val="0"/>
              </a:spcAft>
              <a:buNone/>
            </a:pPr>
            <a:r>
              <a:rPr lang="en-US" dirty="0"/>
              <a:t>Challenging = deeper learning leading to more flexible knowledge, more conceptually sophisticated and rigorous not more or higher</a:t>
            </a:r>
          </a:p>
          <a:p>
            <a:pPr marL="0" lvl="0" indent="0" algn="l" rtl="0">
              <a:spcBef>
                <a:spcPts val="0"/>
              </a:spcBef>
              <a:spcAft>
                <a:spcPts val="0"/>
              </a:spcAft>
              <a:buNone/>
            </a:pPr>
            <a:r>
              <a:rPr lang="en-US" dirty="0"/>
              <a:t>Emphasis on real data, update contexts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Engaging students in mathematics tasks that are authentically meaningful results in more powerful content learning and more engagement in the learning.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389" name="Google Shape;38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5888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48fe40fc7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48fe40fc7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dirty="0"/>
              <a:t>Lewis</a:t>
            </a:r>
          </a:p>
          <a:p>
            <a:pPr marL="0" lvl="0" indent="0" algn="l" rtl="0">
              <a:spcBef>
                <a:spcPts val="0"/>
              </a:spcBef>
              <a:spcAft>
                <a:spcPts val="0"/>
              </a:spcAft>
              <a:buNone/>
            </a:pPr>
            <a:r>
              <a:rPr lang="en" sz="1200" dirty="0"/>
              <a:t>1 min</a:t>
            </a:r>
          </a:p>
          <a:p>
            <a:pPr marL="0" lvl="0" indent="0" algn="l" rtl="0">
              <a:spcBef>
                <a:spcPts val="0"/>
              </a:spcBef>
              <a:spcAft>
                <a:spcPts val="0"/>
              </a:spcAft>
              <a:buNone/>
            </a:pPr>
            <a:r>
              <a:rPr lang="en" sz="1200" dirty="0"/>
              <a:t>The result of nearly 2 years of design and development on our online courses, is a fully integrated system that includes Carnegie’s proven curriculum, </a:t>
            </a:r>
            <a:r>
              <a:rPr lang="en" sz="1200" b="1" dirty="0"/>
              <a:t>active learning focus, and social emotional supports built into an adaptive learning platform with fully integrated video conferencing to enable group collaboration.</a:t>
            </a:r>
          </a:p>
          <a:p>
            <a:pPr marL="0" lvl="0" indent="0" algn="l" rtl="0">
              <a:spcBef>
                <a:spcPts val="0"/>
              </a:spcBef>
              <a:spcAft>
                <a:spcPts val="0"/>
              </a:spcAft>
              <a:buNone/>
            </a:pPr>
            <a:endParaRPr lang="en" sz="1200" dirty="0"/>
          </a:p>
          <a:p>
            <a:pPr marL="0" lvl="0" indent="0" algn="l" rtl="0">
              <a:spcBef>
                <a:spcPts val="0"/>
              </a:spcBef>
              <a:spcAft>
                <a:spcPts val="0"/>
              </a:spcAft>
              <a:buNone/>
            </a:pPr>
            <a:endParaRPr sz="1200" dirty="0"/>
          </a:p>
        </p:txBody>
      </p:sp>
      <p:sp>
        <p:nvSpPr>
          <p:cNvPr id="214" name="Google Shape;214;g748fe40fc7_0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 name="Google Shape;50;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pic>
        <p:nvPicPr>
          <p:cNvPr id="25" name="Google Shape;25;p44"/>
          <p:cNvPicPr preferRelativeResize="0"/>
          <p:nvPr/>
        </p:nvPicPr>
        <p:blipFill rotWithShape="1">
          <a:blip r:embed="rId2">
            <a:alphaModFix/>
          </a:blip>
          <a:srcRect/>
          <a:stretch/>
        </p:blipFill>
        <p:spPr>
          <a:xfrm>
            <a:off x="0" y="4002786"/>
            <a:ext cx="9141714" cy="1140714"/>
          </a:xfrm>
          <a:prstGeom prst="rect">
            <a:avLst/>
          </a:prstGeom>
          <a:noFill/>
          <a:ln>
            <a:noFill/>
          </a:ln>
        </p:spPr>
      </p:pic>
      <p:sp>
        <p:nvSpPr>
          <p:cNvPr id="26" name="Google Shape;26;p44"/>
          <p:cNvSpPr txBox="1">
            <a:spLocks noGrp="1"/>
          </p:cNvSpPr>
          <p:nvPr>
            <p:ph type="title"/>
          </p:nvPr>
        </p:nvSpPr>
        <p:spPr>
          <a:xfrm>
            <a:off x="628650" y="1"/>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Open Sans"/>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85750" algn="l">
              <a:lnSpc>
                <a:spcPct val="90000"/>
              </a:lnSpc>
              <a:spcBef>
                <a:spcPts val="750"/>
              </a:spcBef>
              <a:spcAft>
                <a:spcPts val="0"/>
              </a:spcAft>
              <a:buClr>
                <a:schemeClr val="dk1"/>
              </a:buClr>
              <a:buSzPts val="2400"/>
              <a:buChar char="•"/>
              <a:defRPr sz="1800"/>
            </a:lvl1pPr>
            <a:lvl2pPr marL="685800" lvl="1" indent="-247650" algn="l">
              <a:lnSpc>
                <a:spcPct val="90000"/>
              </a:lnSpc>
              <a:spcBef>
                <a:spcPts val="375"/>
              </a:spcBef>
              <a:spcAft>
                <a:spcPts val="0"/>
              </a:spcAft>
              <a:buClr>
                <a:schemeClr val="dk1"/>
              </a:buClr>
              <a:buSzPts val="1600"/>
              <a:buChar char="•"/>
              <a:defRPr sz="1200"/>
            </a:lvl2pPr>
            <a:lvl3pPr marL="1028700" lvl="2" indent="-228600" algn="l">
              <a:lnSpc>
                <a:spcPct val="90000"/>
              </a:lnSpc>
              <a:spcBef>
                <a:spcPts val="375"/>
              </a:spcBef>
              <a:spcAft>
                <a:spcPts val="0"/>
              </a:spcAft>
              <a:buClr>
                <a:schemeClr val="dk1"/>
              </a:buClr>
              <a:buSzPts val="1200"/>
              <a:buChar char="•"/>
              <a:defRPr sz="900"/>
            </a:lvl3pPr>
            <a:lvl4pPr marL="1371600" lvl="3" indent="-228600" algn="l">
              <a:lnSpc>
                <a:spcPct val="90000"/>
              </a:lnSpc>
              <a:spcBef>
                <a:spcPts val="375"/>
              </a:spcBef>
              <a:spcAft>
                <a:spcPts val="0"/>
              </a:spcAft>
              <a:buClr>
                <a:schemeClr val="dk1"/>
              </a:buClr>
              <a:buSzPts val="1200"/>
              <a:buChar char="•"/>
              <a:defRPr sz="900"/>
            </a:lvl4pPr>
            <a:lvl5pPr marL="1714500" lvl="4" indent="-228600" algn="l">
              <a:lnSpc>
                <a:spcPct val="90000"/>
              </a:lnSpc>
              <a:spcBef>
                <a:spcPts val="375"/>
              </a:spcBef>
              <a:spcAft>
                <a:spcPts val="0"/>
              </a:spcAft>
              <a:buClr>
                <a:schemeClr val="dk1"/>
              </a:buClr>
              <a:buSzPts val="1200"/>
              <a:buChar char="•"/>
              <a:defRPr sz="90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40222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a:stretch/>
        </p:blipFill>
        <p:spPr>
          <a:xfrm>
            <a:off x="0" y="0"/>
            <a:ext cx="9144002" cy="5143501"/>
          </a:xfrm>
          <a:prstGeom prst="rect">
            <a:avLst/>
          </a:prstGeom>
          <a:noFill/>
          <a:ln>
            <a:noFill/>
          </a:ln>
        </p:spPr>
      </p:pic>
      <p:sp>
        <p:nvSpPr>
          <p:cNvPr id="67" name="Google Shape;67;p1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68" name="Google Shape;68;p1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69" name="Google Shape;69;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C8C8C"/>
                </a:solidFill>
                <a:latin typeface="Open Sans"/>
                <a:ea typeface="Open Sans"/>
                <a:cs typeface="Open Sans"/>
                <a:sym typeface="Open Sans"/>
              </a:defRPr>
            </a:lvl1pPr>
            <a:lvl2pPr marL="0" marR="0" lvl="1" indent="0" algn="r" rtl="0">
              <a:spcBef>
                <a:spcPts val="0"/>
              </a:spcBef>
              <a:buNone/>
              <a:defRPr sz="900" b="0" i="0" u="none" strike="noStrike" cap="none">
                <a:solidFill>
                  <a:srgbClr val="8C8C8C"/>
                </a:solidFill>
                <a:latin typeface="Open Sans"/>
                <a:ea typeface="Open Sans"/>
                <a:cs typeface="Open Sans"/>
                <a:sym typeface="Open Sans"/>
              </a:defRPr>
            </a:lvl2pPr>
            <a:lvl3pPr marL="0" marR="0" lvl="2" indent="0" algn="r" rtl="0">
              <a:spcBef>
                <a:spcPts val="0"/>
              </a:spcBef>
              <a:buNone/>
              <a:defRPr sz="900" b="0" i="0" u="none" strike="noStrike" cap="none">
                <a:solidFill>
                  <a:srgbClr val="8C8C8C"/>
                </a:solidFill>
                <a:latin typeface="Open Sans"/>
                <a:ea typeface="Open Sans"/>
                <a:cs typeface="Open Sans"/>
                <a:sym typeface="Open Sans"/>
              </a:defRPr>
            </a:lvl3pPr>
            <a:lvl4pPr marL="0" marR="0" lvl="3" indent="0" algn="r" rtl="0">
              <a:spcBef>
                <a:spcPts val="0"/>
              </a:spcBef>
              <a:buNone/>
              <a:defRPr sz="900" b="0" i="0" u="none" strike="noStrike" cap="none">
                <a:solidFill>
                  <a:srgbClr val="8C8C8C"/>
                </a:solidFill>
                <a:latin typeface="Open Sans"/>
                <a:ea typeface="Open Sans"/>
                <a:cs typeface="Open Sans"/>
                <a:sym typeface="Open Sans"/>
              </a:defRPr>
            </a:lvl4pPr>
            <a:lvl5pPr marL="0" marR="0" lvl="4" indent="0" algn="r" rtl="0">
              <a:spcBef>
                <a:spcPts val="0"/>
              </a:spcBef>
              <a:buNone/>
              <a:defRPr sz="900" b="0" i="0" u="none" strike="noStrike" cap="none">
                <a:solidFill>
                  <a:srgbClr val="8C8C8C"/>
                </a:solidFill>
                <a:latin typeface="Open Sans"/>
                <a:ea typeface="Open Sans"/>
                <a:cs typeface="Open Sans"/>
                <a:sym typeface="Open Sans"/>
              </a:defRPr>
            </a:lvl5pPr>
            <a:lvl6pPr marL="0" marR="0" lvl="5" indent="0" algn="r" rtl="0">
              <a:spcBef>
                <a:spcPts val="0"/>
              </a:spcBef>
              <a:buNone/>
              <a:defRPr sz="900" b="0" i="0" u="none" strike="noStrike" cap="none">
                <a:solidFill>
                  <a:srgbClr val="8C8C8C"/>
                </a:solidFill>
                <a:latin typeface="Open Sans"/>
                <a:ea typeface="Open Sans"/>
                <a:cs typeface="Open Sans"/>
                <a:sym typeface="Open Sans"/>
              </a:defRPr>
            </a:lvl6pPr>
            <a:lvl7pPr marL="0" marR="0" lvl="6" indent="0" algn="r" rtl="0">
              <a:spcBef>
                <a:spcPts val="0"/>
              </a:spcBef>
              <a:buNone/>
              <a:defRPr sz="900" b="0" i="0" u="none" strike="noStrike" cap="none">
                <a:solidFill>
                  <a:srgbClr val="8C8C8C"/>
                </a:solidFill>
                <a:latin typeface="Open Sans"/>
                <a:ea typeface="Open Sans"/>
                <a:cs typeface="Open Sans"/>
                <a:sym typeface="Open Sans"/>
              </a:defRPr>
            </a:lvl7pPr>
            <a:lvl8pPr marL="0" marR="0" lvl="7" indent="0" algn="r" rtl="0">
              <a:spcBef>
                <a:spcPts val="0"/>
              </a:spcBef>
              <a:buNone/>
              <a:defRPr sz="900" b="0" i="0" u="none" strike="noStrike" cap="none">
                <a:solidFill>
                  <a:srgbClr val="8C8C8C"/>
                </a:solidFill>
                <a:latin typeface="Open Sans"/>
                <a:ea typeface="Open Sans"/>
                <a:cs typeface="Open Sans"/>
                <a:sym typeface="Open Sans"/>
              </a:defRPr>
            </a:lvl8pPr>
            <a:lvl9pPr marL="0" marR="0" lvl="8" indent="0" algn="r" rtl="0">
              <a:spcBef>
                <a:spcPts val="0"/>
              </a:spcBef>
              <a:buNone/>
              <a:defRPr sz="900" b="0" i="0" u="none" strike="noStrike" cap="none">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70" name="Google Shape;70;p16"/>
          <p:cNvPicPr preferRelativeResize="0"/>
          <p:nvPr/>
        </p:nvPicPr>
        <p:blipFill rotWithShape="1">
          <a:blip r:embed="rId3">
            <a:alphaModFix/>
          </a:blip>
          <a:srcRect/>
          <a:stretch/>
        </p:blipFill>
        <p:spPr>
          <a:xfrm>
            <a:off x="295156" y="303835"/>
            <a:ext cx="2187094" cy="703161"/>
          </a:xfrm>
          <a:prstGeom prst="rect">
            <a:avLst/>
          </a:prstGeom>
          <a:noFill/>
          <a:ln>
            <a:noFill/>
          </a:ln>
        </p:spPr>
      </p:pic>
      <p:sp>
        <p:nvSpPr>
          <p:cNvPr id="71" name="Google Shape;71;p16"/>
          <p:cNvSpPr txBox="1">
            <a:spLocks noGrp="1"/>
          </p:cNvSpPr>
          <p:nvPr>
            <p:ph type="ctrTitle"/>
          </p:nvPr>
        </p:nvSpPr>
        <p:spPr>
          <a:xfrm>
            <a:off x="628650" y="1484452"/>
            <a:ext cx="5829300" cy="8007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000"/>
              <a:buFont typeface="Open Sans"/>
              <a:buNone/>
              <a:defRPr sz="3000" b="1"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2" name="Google Shape;72;p16"/>
          <p:cNvSpPr txBox="1">
            <a:spLocks noGrp="1"/>
          </p:cNvSpPr>
          <p:nvPr>
            <p:ph type="subTitle" idx="1"/>
          </p:nvPr>
        </p:nvSpPr>
        <p:spPr>
          <a:xfrm>
            <a:off x="628650" y="2284945"/>
            <a:ext cx="5829300" cy="6030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800"/>
              </a:spcBef>
              <a:spcAft>
                <a:spcPts val="0"/>
              </a:spcAft>
              <a:buClr>
                <a:schemeClr val="dk1"/>
              </a:buClr>
              <a:buSzPts val="2400"/>
              <a:buFont typeface="Arial"/>
              <a:buNone/>
              <a:defRPr sz="2400" b="0" i="1" u="none" strike="noStrike" cap="none">
                <a:solidFill>
                  <a:schemeClr val="dk1"/>
                </a:solidFill>
                <a:latin typeface="Open Sans"/>
                <a:ea typeface="Open Sans"/>
                <a:cs typeface="Open Sans"/>
                <a:sym typeface="Open Sans"/>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Open Sans"/>
                <a:ea typeface="Open Sans"/>
                <a:cs typeface="Open Sans"/>
                <a:sym typeface="Open Sans"/>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Open Sans"/>
                <a:ea typeface="Open Sans"/>
                <a:cs typeface="Open Sans"/>
                <a:sym typeface="Open Sans"/>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Open Sans"/>
                <a:ea typeface="Open Sans"/>
                <a:cs typeface="Open Sans"/>
                <a:sym typeface="Open Sans"/>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Open Sans"/>
                <a:ea typeface="Open Sans"/>
                <a:cs typeface="Open Sans"/>
                <a:sym typeface="Open Sans"/>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pic>
        <p:nvPicPr>
          <p:cNvPr id="5" name="Picture 4" descr="A person sitting on a table&#10;&#10;Description automatically generated">
            <a:extLst>
              <a:ext uri="{FF2B5EF4-FFF2-40B4-BE49-F238E27FC236}">
                <a16:creationId xmlns:a16="http://schemas.microsoft.com/office/drawing/2014/main" id="{9E9EC0C4-65E0-4819-8D16-892A671BD19A}"/>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3630" b="94368" l="5271" r="95299">
                        <a14:foregroundMark x1="6695" y1="32416" x2="6695" y2="32416"/>
                        <a14:foregroundMark x1="7407" y1="37547" x2="7407" y2="37547"/>
                        <a14:foregroundMark x1="5413" y1="30413" x2="5413" y2="30413"/>
                        <a14:foregroundMark x1="55413" y1="7134" x2="55413" y2="7134"/>
                        <a14:foregroundMark x1="44444" y1="8761" x2="44444" y2="8761"/>
                        <a14:foregroundMark x1="50712" y1="3630" x2="50712" y2="3630"/>
                        <a14:foregroundMark x1="65100" y1="71214" x2="65100" y2="71214"/>
                        <a14:foregroundMark x1="50712" y1="94493" x2="50712" y2="94493"/>
                        <a14:foregroundMark x1="93305" y1="69462" x2="93305" y2="69462"/>
                        <a14:foregroundMark x1="87179" y1="23154" x2="87179" y2="23154"/>
                        <a14:foregroundMark x1="95299" y1="49312" x2="95299" y2="49312"/>
                        <a14:foregroundMark x1="43305" y1="93742" x2="43305" y2="93742"/>
                        <a14:foregroundMark x1="42165" y1="93367" x2="42165" y2="93367"/>
                        <a14:foregroundMark x1="40883" y1="92741" x2="40883" y2="92741"/>
                      </a14:backgroundRemoval>
                    </a14:imgEffect>
                  </a14:imgLayer>
                </a14:imgProps>
              </a:ext>
            </a:extLst>
          </a:blip>
          <a:stretch>
            <a:fillRect/>
          </a:stretch>
        </p:blipFill>
        <p:spPr>
          <a:xfrm>
            <a:off x="6981652" y="1229129"/>
            <a:ext cx="2771123" cy="315402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0" y="4002786"/>
            <a:ext cx="9141716" cy="1140714"/>
          </a:xfrm>
          <a:prstGeom prst="rect">
            <a:avLst/>
          </a:prstGeom>
          <a:noFill/>
          <a:ln>
            <a:noFill/>
          </a:ln>
        </p:spPr>
      </p:pic>
      <p:sp>
        <p:nvSpPr>
          <p:cNvPr id="75" name="Google Shape;75;p17"/>
          <p:cNvSpPr txBox="1">
            <a:spLocks noGrp="1"/>
          </p:cNvSpPr>
          <p:nvPr>
            <p:ph type="title"/>
          </p:nvPr>
        </p:nvSpPr>
        <p:spPr>
          <a:xfrm>
            <a:off x="628650" y="0"/>
            <a:ext cx="7886700" cy="994200"/>
          </a:xfrm>
          <a:prstGeom prst="rect">
            <a:avLst/>
          </a:prstGeom>
          <a:noFill/>
          <a:ln>
            <a:noFill/>
          </a:ln>
        </p:spPr>
        <p:txBody>
          <a:bodyPr spcFirstLastPara="1" wrap="square" lIns="68575" tIns="68575" rIns="68575" bIns="68575" anchor="ctr" anchorCtr="0">
            <a:noAutofit/>
          </a:bodyPr>
          <a:lstStyle>
            <a:lvl1pPr marR="0" lvl="0" algn="ctr" rtl="0">
              <a:lnSpc>
                <a:spcPct val="90000"/>
              </a:lnSpc>
              <a:spcBef>
                <a:spcPts val="0"/>
              </a:spcBef>
              <a:spcAft>
                <a:spcPts val="0"/>
              </a:spcAft>
              <a:buClr>
                <a:schemeClr val="dk1"/>
              </a:buClr>
              <a:buSzPts val="2400"/>
              <a:buFont typeface="Open Sans"/>
              <a:buNone/>
              <a:defRPr sz="2400" b="1"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6" name="Google Shape;76;p1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90000"/>
              </a:lnSpc>
              <a:spcBef>
                <a:spcPts val="800"/>
              </a:spcBef>
              <a:spcAft>
                <a:spcPts val="0"/>
              </a:spcAft>
              <a:buClr>
                <a:schemeClr val="dk1"/>
              </a:buClr>
              <a:buSzPts val="1800"/>
              <a:buFont typeface="Calibri"/>
              <a:buChar char="•"/>
              <a:defRPr sz="1800" i="0" u="none" strike="noStrike" cap="none">
                <a:solidFill>
                  <a:schemeClr val="dk1"/>
                </a:solidFill>
                <a:latin typeface="Calibri"/>
                <a:ea typeface="Calibri"/>
                <a:cs typeface="Calibri"/>
                <a:sym typeface="Calibri"/>
              </a:defRPr>
            </a:lvl1pPr>
            <a:lvl2pPr marL="914400" marR="0" lvl="1" indent="-304800" algn="l" rtl="0">
              <a:lnSpc>
                <a:spcPct val="90000"/>
              </a:lnSpc>
              <a:spcBef>
                <a:spcPts val="400"/>
              </a:spcBef>
              <a:spcAft>
                <a:spcPts val="0"/>
              </a:spcAft>
              <a:buClr>
                <a:schemeClr val="dk1"/>
              </a:buClr>
              <a:buSzPts val="1200"/>
              <a:buFont typeface="Calibri"/>
              <a:buChar char="•"/>
              <a:defRPr sz="1200" i="0" u="none" strike="noStrike" cap="none">
                <a:solidFill>
                  <a:schemeClr val="dk1"/>
                </a:solidFill>
                <a:latin typeface="Calibri"/>
                <a:ea typeface="Calibri"/>
                <a:cs typeface="Calibri"/>
                <a:sym typeface="Calibri"/>
              </a:defRPr>
            </a:lvl2pPr>
            <a:lvl3pPr marL="1371600" marR="0" lvl="2" indent="-285750" algn="l" rtl="0">
              <a:lnSpc>
                <a:spcPct val="90000"/>
              </a:lnSpc>
              <a:spcBef>
                <a:spcPts val="400"/>
              </a:spcBef>
              <a:spcAft>
                <a:spcPts val="0"/>
              </a:spcAft>
              <a:buClr>
                <a:schemeClr val="dk1"/>
              </a:buClr>
              <a:buSzPts val="900"/>
              <a:buFont typeface="Calibri"/>
              <a:buChar char="•"/>
              <a:defRPr sz="900" i="0" u="none" strike="noStrike" cap="none">
                <a:solidFill>
                  <a:schemeClr val="dk1"/>
                </a:solidFill>
                <a:latin typeface="Calibri"/>
                <a:ea typeface="Calibri"/>
                <a:cs typeface="Calibri"/>
                <a:sym typeface="Calibri"/>
              </a:defRPr>
            </a:lvl3pPr>
            <a:lvl4pPr marL="1828800" marR="0" lvl="3" indent="-285750" algn="l" rtl="0">
              <a:lnSpc>
                <a:spcPct val="90000"/>
              </a:lnSpc>
              <a:spcBef>
                <a:spcPts val="400"/>
              </a:spcBef>
              <a:spcAft>
                <a:spcPts val="0"/>
              </a:spcAft>
              <a:buClr>
                <a:schemeClr val="dk1"/>
              </a:buClr>
              <a:buSzPts val="900"/>
              <a:buFont typeface="Calibri"/>
              <a:buChar char="•"/>
              <a:defRPr sz="900" i="0" u="none" strike="noStrike" cap="none">
                <a:solidFill>
                  <a:schemeClr val="dk1"/>
                </a:solidFill>
                <a:latin typeface="Calibri"/>
                <a:ea typeface="Calibri"/>
                <a:cs typeface="Calibri"/>
                <a:sym typeface="Calibri"/>
              </a:defRPr>
            </a:lvl4pPr>
            <a:lvl5pPr marL="2286000" marR="0" lvl="4" indent="-285750" algn="l" rtl="0">
              <a:lnSpc>
                <a:spcPct val="90000"/>
              </a:lnSpc>
              <a:spcBef>
                <a:spcPts val="400"/>
              </a:spcBef>
              <a:spcAft>
                <a:spcPts val="0"/>
              </a:spcAft>
              <a:buClr>
                <a:schemeClr val="dk1"/>
              </a:buClr>
              <a:buSzPts val="900"/>
              <a:buFont typeface="Calibri"/>
              <a:buChar char="•"/>
              <a:defRPr sz="90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Calibri"/>
              <a:buChar char="•"/>
              <a:defRPr sz="1400" i="0" u="none" strike="noStrike" cap="none">
                <a:solidFill>
                  <a:schemeClr val="dk1"/>
                </a:solidFil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78" name="Google Shape;78;p1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79" name="Google Shape;79;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C8C8C"/>
                </a:solidFill>
                <a:latin typeface="Open Sans"/>
                <a:ea typeface="Open Sans"/>
                <a:cs typeface="Open Sans"/>
                <a:sym typeface="Open Sans"/>
              </a:defRPr>
            </a:lvl1pPr>
            <a:lvl2pPr marL="0" marR="0" lvl="1" indent="0" algn="r" rtl="0">
              <a:spcBef>
                <a:spcPts val="0"/>
              </a:spcBef>
              <a:buNone/>
              <a:defRPr sz="900" b="0" i="0" u="none" strike="noStrike" cap="none">
                <a:solidFill>
                  <a:srgbClr val="8C8C8C"/>
                </a:solidFill>
                <a:latin typeface="Open Sans"/>
                <a:ea typeface="Open Sans"/>
                <a:cs typeface="Open Sans"/>
                <a:sym typeface="Open Sans"/>
              </a:defRPr>
            </a:lvl2pPr>
            <a:lvl3pPr marL="0" marR="0" lvl="2" indent="0" algn="r" rtl="0">
              <a:spcBef>
                <a:spcPts val="0"/>
              </a:spcBef>
              <a:buNone/>
              <a:defRPr sz="900" b="0" i="0" u="none" strike="noStrike" cap="none">
                <a:solidFill>
                  <a:srgbClr val="8C8C8C"/>
                </a:solidFill>
                <a:latin typeface="Open Sans"/>
                <a:ea typeface="Open Sans"/>
                <a:cs typeface="Open Sans"/>
                <a:sym typeface="Open Sans"/>
              </a:defRPr>
            </a:lvl3pPr>
            <a:lvl4pPr marL="0" marR="0" lvl="3" indent="0" algn="r" rtl="0">
              <a:spcBef>
                <a:spcPts val="0"/>
              </a:spcBef>
              <a:buNone/>
              <a:defRPr sz="900" b="0" i="0" u="none" strike="noStrike" cap="none">
                <a:solidFill>
                  <a:srgbClr val="8C8C8C"/>
                </a:solidFill>
                <a:latin typeface="Open Sans"/>
                <a:ea typeface="Open Sans"/>
                <a:cs typeface="Open Sans"/>
                <a:sym typeface="Open Sans"/>
              </a:defRPr>
            </a:lvl4pPr>
            <a:lvl5pPr marL="0" marR="0" lvl="4" indent="0" algn="r" rtl="0">
              <a:spcBef>
                <a:spcPts val="0"/>
              </a:spcBef>
              <a:buNone/>
              <a:defRPr sz="900" b="0" i="0" u="none" strike="noStrike" cap="none">
                <a:solidFill>
                  <a:srgbClr val="8C8C8C"/>
                </a:solidFill>
                <a:latin typeface="Open Sans"/>
                <a:ea typeface="Open Sans"/>
                <a:cs typeface="Open Sans"/>
                <a:sym typeface="Open Sans"/>
              </a:defRPr>
            </a:lvl5pPr>
            <a:lvl6pPr marL="0" marR="0" lvl="5" indent="0" algn="r" rtl="0">
              <a:spcBef>
                <a:spcPts val="0"/>
              </a:spcBef>
              <a:buNone/>
              <a:defRPr sz="900" b="0" i="0" u="none" strike="noStrike" cap="none">
                <a:solidFill>
                  <a:srgbClr val="8C8C8C"/>
                </a:solidFill>
                <a:latin typeface="Open Sans"/>
                <a:ea typeface="Open Sans"/>
                <a:cs typeface="Open Sans"/>
                <a:sym typeface="Open Sans"/>
              </a:defRPr>
            </a:lvl6pPr>
            <a:lvl7pPr marL="0" marR="0" lvl="6" indent="0" algn="r" rtl="0">
              <a:spcBef>
                <a:spcPts val="0"/>
              </a:spcBef>
              <a:buNone/>
              <a:defRPr sz="900" b="0" i="0" u="none" strike="noStrike" cap="none">
                <a:solidFill>
                  <a:srgbClr val="8C8C8C"/>
                </a:solidFill>
                <a:latin typeface="Open Sans"/>
                <a:ea typeface="Open Sans"/>
                <a:cs typeface="Open Sans"/>
                <a:sym typeface="Open Sans"/>
              </a:defRPr>
            </a:lvl7pPr>
            <a:lvl8pPr marL="0" marR="0" lvl="7" indent="0" algn="r" rtl="0">
              <a:spcBef>
                <a:spcPts val="0"/>
              </a:spcBef>
              <a:buNone/>
              <a:defRPr sz="900" b="0" i="0" u="none" strike="noStrike" cap="none">
                <a:solidFill>
                  <a:srgbClr val="8C8C8C"/>
                </a:solidFill>
                <a:latin typeface="Open Sans"/>
                <a:ea typeface="Open Sans"/>
                <a:cs typeface="Open Sans"/>
                <a:sym typeface="Open Sans"/>
              </a:defRPr>
            </a:lvl8pPr>
            <a:lvl9pPr marL="0" marR="0" lvl="8" indent="0" algn="r" rtl="0">
              <a:spcBef>
                <a:spcPts val="0"/>
              </a:spcBef>
              <a:buNone/>
              <a:defRPr sz="900" b="0" i="0" u="none" strike="noStrike" cap="none">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628650" y="232101"/>
            <a:ext cx="7886700" cy="447600"/>
          </a:xfrm>
          <a:prstGeom prst="rect">
            <a:avLst/>
          </a:prstGeom>
          <a:noFill/>
          <a:ln>
            <a:noFill/>
          </a:ln>
        </p:spPr>
        <p:txBody>
          <a:bodyPr spcFirstLastPara="1" wrap="square" lIns="68575" tIns="68575" rIns="68575" bIns="68575" anchor="ctr" anchorCtr="0">
            <a:noAutofit/>
          </a:bodyPr>
          <a:lstStyle>
            <a:lvl1pPr marR="0" lvl="0" algn="ctr" rtl="0">
              <a:lnSpc>
                <a:spcPct val="90000"/>
              </a:lnSpc>
              <a:spcBef>
                <a:spcPts val="0"/>
              </a:spcBef>
              <a:spcAft>
                <a:spcPts val="0"/>
              </a:spcAft>
              <a:buClr>
                <a:schemeClr val="dk1"/>
              </a:buClr>
              <a:buSzPts val="2400"/>
              <a:buFont typeface="Open Sans"/>
              <a:buNone/>
              <a:defRPr sz="2400" b="1"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82" name="Google Shape;82;p18"/>
          <p:cNvSpPr txBox="1">
            <a:spLocks noGrp="1"/>
          </p:cNvSpPr>
          <p:nvPr>
            <p:ph type="body" idx="1"/>
          </p:nvPr>
        </p:nvSpPr>
        <p:spPr>
          <a:xfrm>
            <a:off x="628650" y="1434814"/>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body" idx="2"/>
          </p:nvPr>
        </p:nvSpPr>
        <p:spPr>
          <a:xfrm>
            <a:off x="4629150" y="1434814"/>
            <a:ext cx="38862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C8C8C"/>
                </a:solidFill>
                <a:latin typeface="Open Sans"/>
                <a:ea typeface="Open Sans"/>
                <a:cs typeface="Open Sans"/>
                <a:sym typeface="Open Sans"/>
              </a:defRPr>
            </a:lvl1pPr>
            <a:lvl2pPr marL="0" marR="0" lvl="1" indent="0" algn="r" rtl="0">
              <a:spcBef>
                <a:spcPts val="0"/>
              </a:spcBef>
              <a:buNone/>
              <a:defRPr sz="900" b="0" i="0" u="none" strike="noStrike" cap="none">
                <a:solidFill>
                  <a:srgbClr val="8C8C8C"/>
                </a:solidFill>
                <a:latin typeface="Open Sans"/>
                <a:ea typeface="Open Sans"/>
                <a:cs typeface="Open Sans"/>
                <a:sym typeface="Open Sans"/>
              </a:defRPr>
            </a:lvl2pPr>
            <a:lvl3pPr marL="0" marR="0" lvl="2" indent="0" algn="r" rtl="0">
              <a:spcBef>
                <a:spcPts val="0"/>
              </a:spcBef>
              <a:buNone/>
              <a:defRPr sz="900" b="0" i="0" u="none" strike="noStrike" cap="none">
                <a:solidFill>
                  <a:srgbClr val="8C8C8C"/>
                </a:solidFill>
                <a:latin typeface="Open Sans"/>
                <a:ea typeface="Open Sans"/>
                <a:cs typeface="Open Sans"/>
                <a:sym typeface="Open Sans"/>
              </a:defRPr>
            </a:lvl3pPr>
            <a:lvl4pPr marL="0" marR="0" lvl="3" indent="0" algn="r" rtl="0">
              <a:spcBef>
                <a:spcPts val="0"/>
              </a:spcBef>
              <a:buNone/>
              <a:defRPr sz="900" b="0" i="0" u="none" strike="noStrike" cap="none">
                <a:solidFill>
                  <a:srgbClr val="8C8C8C"/>
                </a:solidFill>
                <a:latin typeface="Open Sans"/>
                <a:ea typeface="Open Sans"/>
                <a:cs typeface="Open Sans"/>
                <a:sym typeface="Open Sans"/>
              </a:defRPr>
            </a:lvl4pPr>
            <a:lvl5pPr marL="0" marR="0" lvl="4" indent="0" algn="r" rtl="0">
              <a:spcBef>
                <a:spcPts val="0"/>
              </a:spcBef>
              <a:buNone/>
              <a:defRPr sz="900" b="0" i="0" u="none" strike="noStrike" cap="none">
                <a:solidFill>
                  <a:srgbClr val="8C8C8C"/>
                </a:solidFill>
                <a:latin typeface="Open Sans"/>
                <a:ea typeface="Open Sans"/>
                <a:cs typeface="Open Sans"/>
                <a:sym typeface="Open Sans"/>
              </a:defRPr>
            </a:lvl5pPr>
            <a:lvl6pPr marL="0" marR="0" lvl="5" indent="0" algn="r" rtl="0">
              <a:spcBef>
                <a:spcPts val="0"/>
              </a:spcBef>
              <a:buNone/>
              <a:defRPr sz="900" b="0" i="0" u="none" strike="noStrike" cap="none">
                <a:solidFill>
                  <a:srgbClr val="8C8C8C"/>
                </a:solidFill>
                <a:latin typeface="Open Sans"/>
                <a:ea typeface="Open Sans"/>
                <a:cs typeface="Open Sans"/>
                <a:sym typeface="Open Sans"/>
              </a:defRPr>
            </a:lvl6pPr>
            <a:lvl7pPr marL="0" marR="0" lvl="6" indent="0" algn="r" rtl="0">
              <a:spcBef>
                <a:spcPts val="0"/>
              </a:spcBef>
              <a:buNone/>
              <a:defRPr sz="900" b="0" i="0" u="none" strike="noStrike" cap="none">
                <a:solidFill>
                  <a:srgbClr val="8C8C8C"/>
                </a:solidFill>
                <a:latin typeface="Open Sans"/>
                <a:ea typeface="Open Sans"/>
                <a:cs typeface="Open Sans"/>
                <a:sym typeface="Open Sans"/>
              </a:defRPr>
            </a:lvl7pPr>
            <a:lvl8pPr marL="0" marR="0" lvl="7" indent="0" algn="r" rtl="0">
              <a:spcBef>
                <a:spcPts val="0"/>
              </a:spcBef>
              <a:buNone/>
              <a:defRPr sz="900" b="0" i="0" u="none" strike="noStrike" cap="none">
                <a:solidFill>
                  <a:srgbClr val="8C8C8C"/>
                </a:solidFill>
                <a:latin typeface="Open Sans"/>
                <a:ea typeface="Open Sans"/>
                <a:cs typeface="Open Sans"/>
                <a:sym typeface="Open Sans"/>
              </a:defRPr>
            </a:lvl8pPr>
            <a:lvl9pPr marL="0" marR="0" lvl="8" indent="0" algn="r" rtl="0">
              <a:spcBef>
                <a:spcPts val="0"/>
              </a:spcBef>
              <a:buNone/>
              <a:defRPr sz="900" b="0" i="0" u="none" strike="noStrike" cap="none">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sp>
        <p:nvSpPr>
          <p:cNvPr id="87" name="Google Shape;87;p18"/>
          <p:cNvSpPr txBox="1">
            <a:spLocks noGrp="1"/>
          </p:cNvSpPr>
          <p:nvPr>
            <p:ph type="body" idx="3"/>
          </p:nvPr>
        </p:nvSpPr>
        <p:spPr>
          <a:xfrm>
            <a:off x="628650" y="721581"/>
            <a:ext cx="3886200" cy="647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Google Shape;88;p18"/>
          <p:cNvSpPr txBox="1">
            <a:spLocks noGrp="1"/>
          </p:cNvSpPr>
          <p:nvPr>
            <p:ph type="body" idx="4"/>
          </p:nvPr>
        </p:nvSpPr>
        <p:spPr>
          <a:xfrm>
            <a:off x="4629647" y="721581"/>
            <a:ext cx="3886200" cy="647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89" name="Google Shape;89;p18"/>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stimonial">
  <p:cSld name="Testimonial">
    <p:bg>
      <p:bgPr>
        <a:solidFill>
          <a:srgbClr val="D8D8D8"/>
        </a:solidFill>
        <a:effectLst/>
      </p:bgPr>
    </p:bg>
    <p:spTree>
      <p:nvGrpSpPr>
        <p:cNvPr id="1" name="Shape 90"/>
        <p:cNvGrpSpPr/>
        <p:nvPr/>
      </p:nvGrpSpPr>
      <p:grpSpPr>
        <a:xfrm>
          <a:off x="0" y="0"/>
          <a:ext cx="0" cy="0"/>
          <a:chOff x="0" y="0"/>
          <a:chExt cx="0" cy="0"/>
        </a:xfrm>
      </p:grpSpPr>
      <p:sp>
        <p:nvSpPr>
          <p:cNvPr id="91" name="Google Shape;91;p19"/>
          <p:cNvSpPr txBox="1"/>
          <p:nvPr/>
        </p:nvSpPr>
        <p:spPr>
          <a:xfrm>
            <a:off x="3686176" y="22761"/>
            <a:ext cx="409500" cy="14325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None/>
            </a:pPr>
            <a:r>
              <a:rPr lang="en" sz="6600" b="1" i="1" dirty="0">
                <a:solidFill>
                  <a:srgbClr val="BFBFBF"/>
                </a:solidFill>
                <a:latin typeface="Merriweather"/>
                <a:ea typeface="Merriweather"/>
                <a:cs typeface="Merriweather"/>
                <a:sym typeface="Merriweather"/>
              </a:rPr>
              <a:t>“</a:t>
            </a:r>
            <a:endParaRPr sz="6600" i="1" dirty="0">
              <a:solidFill>
                <a:srgbClr val="BFBFBF"/>
              </a:solidFill>
              <a:latin typeface="Merriweather"/>
              <a:ea typeface="Merriweather"/>
              <a:cs typeface="Merriweather"/>
              <a:sym typeface="Merriweather"/>
            </a:endParaRPr>
          </a:p>
        </p:txBody>
      </p:sp>
      <p:sp>
        <p:nvSpPr>
          <p:cNvPr id="92" name="Google Shape;92;p19"/>
          <p:cNvSpPr txBox="1"/>
          <p:nvPr/>
        </p:nvSpPr>
        <p:spPr>
          <a:xfrm rot="10800000">
            <a:off x="8534476" y="2918321"/>
            <a:ext cx="409500" cy="1432500"/>
          </a:xfrm>
          <a:prstGeom prst="rect">
            <a:avLst/>
          </a:prstGeom>
          <a:noFill/>
          <a:ln>
            <a:noFill/>
          </a:ln>
        </p:spPr>
        <p:txBody>
          <a:bodyPr spcFirstLastPara="1" wrap="square" lIns="68575" tIns="34275" rIns="68575" bIns="34275" anchor="ctr" anchorCtr="0">
            <a:noAutofit/>
          </a:bodyPr>
          <a:lstStyle/>
          <a:p>
            <a:pPr marL="0" marR="0" lvl="0" indent="0" algn="ctr" rtl="0">
              <a:lnSpc>
                <a:spcPct val="150000"/>
              </a:lnSpc>
              <a:spcBef>
                <a:spcPts val="0"/>
              </a:spcBef>
              <a:spcAft>
                <a:spcPts val="0"/>
              </a:spcAft>
              <a:buNone/>
            </a:pPr>
            <a:r>
              <a:rPr lang="en" sz="6600" b="1" i="1" dirty="0">
                <a:solidFill>
                  <a:srgbClr val="BFBFBF"/>
                </a:solidFill>
                <a:latin typeface="Merriweather"/>
                <a:ea typeface="Merriweather"/>
                <a:cs typeface="Merriweather"/>
                <a:sym typeface="Merriweather"/>
              </a:rPr>
              <a:t>“</a:t>
            </a:r>
            <a:endParaRPr sz="6600" i="1" dirty="0">
              <a:solidFill>
                <a:srgbClr val="BFBFBF"/>
              </a:solidFill>
              <a:latin typeface="Merriweather"/>
              <a:ea typeface="Merriweather"/>
              <a:cs typeface="Merriweather"/>
              <a:sym typeface="Merriweather"/>
            </a:endParaRPr>
          </a:p>
        </p:txBody>
      </p:sp>
      <p:sp>
        <p:nvSpPr>
          <p:cNvPr id="93" name="Google Shape;93;p19"/>
          <p:cNvSpPr txBox="1">
            <a:spLocks noGrp="1"/>
          </p:cNvSpPr>
          <p:nvPr>
            <p:ph type="body" idx="1"/>
          </p:nvPr>
        </p:nvSpPr>
        <p:spPr>
          <a:xfrm>
            <a:off x="4295775" y="323850"/>
            <a:ext cx="4010100" cy="45339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1" i="1" u="none" strike="noStrike" cap="none">
                <a:solidFill>
                  <a:schemeClr val="dk1"/>
                </a:solidFill>
                <a:latin typeface="Merriweather"/>
                <a:ea typeface="Merriweather"/>
                <a:cs typeface="Merriweather"/>
                <a:sym typeface="Merriweather"/>
              </a:defRPr>
            </a:lvl1pPr>
            <a:lvl2pPr marL="914400" marR="0" lvl="1" indent="-342900" algn="l" rtl="0">
              <a:lnSpc>
                <a:spcPct val="90000"/>
              </a:lnSpc>
              <a:spcBef>
                <a:spcPts val="400"/>
              </a:spcBef>
              <a:spcAft>
                <a:spcPts val="0"/>
              </a:spcAft>
              <a:buClr>
                <a:schemeClr val="dk1"/>
              </a:buClr>
              <a:buSzPts val="1800"/>
              <a:buFont typeface="Arial"/>
              <a:buChar char="•"/>
              <a:defRPr sz="1800" b="1" i="1" u="none" strike="noStrike" cap="none">
                <a:solidFill>
                  <a:schemeClr val="dk1"/>
                </a:solidFill>
                <a:latin typeface="Merriweather"/>
                <a:ea typeface="Merriweather"/>
                <a:cs typeface="Merriweather"/>
                <a:sym typeface="Merriweather"/>
              </a:defRPr>
            </a:lvl2pPr>
            <a:lvl3pPr marL="1371600" marR="0" lvl="2" indent="-323850" algn="l" rtl="0">
              <a:lnSpc>
                <a:spcPct val="90000"/>
              </a:lnSpc>
              <a:spcBef>
                <a:spcPts val="400"/>
              </a:spcBef>
              <a:spcAft>
                <a:spcPts val="0"/>
              </a:spcAft>
              <a:buClr>
                <a:schemeClr val="dk1"/>
              </a:buClr>
              <a:buSzPts val="1500"/>
              <a:buFont typeface="Arial"/>
              <a:buChar char="•"/>
              <a:defRPr sz="1500" b="1" i="1" u="none" strike="noStrike" cap="none">
                <a:solidFill>
                  <a:schemeClr val="dk1"/>
                </a:solidFill>
                <a:latin typeface="Merriweather"/>
                <a:ea typeface="Merriweather"/>
                <a:cs typeface="Merriweather"/>
                <a:sym typeface="Merriweather"/>
              </a:defRPr>
            </a:lvl3pPr>
            <a:lvl4pPr marL="1828800" marR="0" lvl="3" indent="-317500" algn="l" rtl="0">
              <a:lnSpc>
                <a:spcPct val="90000"/>
              </a:lnSpc>
              <a:spcBef>
                <a:spcPts val="400"/>
              </a:spcBef>
              <a:spcAft>
                <a:spcPts val="0"/>
              </a:spcAft>
              <a:buClr>
                <a:schemeClr val="dk1"/>
              </a:buClr>
              <a:buSzPts val="1400"/>
              <a:buFont typeface="Arial"/>
              <a:buChar char="•"/>
              <a:defRPr sz="1400" b="1" i="1" u="none" strike="noStrike" cap="none">
                <a:solidFill>
                  <a:schemeClr val="dk1"/>
                </a:solidFill>
                <a:latin typeface="Merriweather"/>
                <a:ea typeface="Merriweather"/>
                <a:cs typeface="Merriweather"/>
                <a:sym typeface="Merriweather"/>
              </a:defRPr>
            </a:lvl4pPr>
            <a:lvl5pPr marL="2286000" marR="0" lvl="4" indent="-317500" algn="l" rtl="0">
              <a:lnSpc>
                <a:spcPct val="90000"/>
              </a:lnSpc>
              <a:spcBef>
                <a:spcPts val="400"/>
              </a:spcBef>
              <a:spcAft>
                <a:spcPts val="0"/>
              </a:spcAft>
              <a:buClr>
                <a:schemeClr val="dk1"/>
              </a:buClr>
              <a:buSzPts val="1400"/>
              <a:buFont typeface="Arial"/>
              <a:buChar char="•"/>
              <a:defRPr sz="1400" b="1" i="1" u="none" strike="noStrike" cap="none">
                <a:solidFill>
                  <a:schemeClr val="dk1"/>
                </a:solidFill>
                <a:latin typeface="Merriweather"/>
                <a:ea typeface="Merriweather"/>
                <a:cs typeface="Merriweather"/>
                <a:sym typeface="Merriweathe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4" name="Google Shape;94;p19"/>
          <p:cNvSpPr>
            <a:spLocks noGrp="1"/>
          </p:cNvSpPr>
          <p:nvPr>
            <p:ph type="pic" idx="2"/>
          </p:nvPr>
        </p:nvSpPr>
        <p:spPr>
          <a:xfrm>
            <a:off x="805069" y="343703"/>
            <a:ext cx="2652600" cy="45141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chemeClr val="dk1"/>
              </a:buClr>
              <a:buSzPts val="2100"/>
              <a:buFont typeface="Calibri"/>
              <a:buChar char="•"/>
              <a:defRPr sz="210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ogo and website link slide">
  <p:cSld name="Logo and website link slide">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2">
            <a:alphaModFix/>
          </a:blip>
          <a:srcRect/>
          <a:stretch/>
        </p:blipFill>
        <p:spPr>
          <a:xfrm>
            <a:off x="1895475" y="1051832"/>
            <a:ext cx="5346954" cy="1719072"/>
          </a:xfrm>
          <a:prstGeom prst="rect">
            <a:avLst/>
          </a:prstGeom>
          <a:noFill/>
          <a:ln>
            <a:noFill/>
          </a:ln>
        </p:spPr>
      </p:pic>
      <p:sp>
        <p:nvSpPr>
          <p:cNvPr id="97" name="Google Shape;97;p20"/>
          <p:cNvSpPr txBox="1"/>
          <p:nvPr/>
        </p:nvSpPr>
        <p:spPr>
          <a:xfrm>
            <a:off x="2783951" y="3570242"/>
            <a:ext cx="3661800" cy="440700"/>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None/>
            </a:pPr>
            <a:r>
              <a:rPr lang="en" sz="1800" dirty="0">
                <a:solidFill>
                  <a:schemeClr val="dk1"/>
                </a:solidFill>
                <a:latin typeface="Open Sans"/>
                <a:ea typeface="Open Sans"/>
                <a:cs typeface="Open Sans"/>
                <a:sym typeface="Open Sans"/>
              </a:rPr>
              <a:t>www.carnegiemathpathways.org</a:t>
            </a:r>
            <a:endParaRPr sz="1800" dirty="0">
              <a:solidFill>
                <a:schemeClr val="dk1"/>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23888" y="717852"/>
            <a:ext cx="7886700" cy="21396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4500"/>
              <a:buFont typeface="Open Sans"/>
              <a:buNone/>
              <a:defRPr sz="45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0" name="Google Shape;100;p21"/>
          <p:cNvSpPr txBox="1">
            <a:spLocks noGrp="1"/>
          </p:cNvSpPr>
          <p:nvPr>
            <p:ph type="body" idx="1"/>
          </p:nvPr>
        </p:nvSpPr>
        <p:spPr>
          <a:xfrm>
            <a:off x="623888" y="2877646"/>
            <a:ext cx="7886700" cy="1125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rgbClr val="8C8C8C"/>
              </a:buClr>
              <a:buSzPts val="1800"/>
              <a:buFont typeface="Calibri"/>
              <a:buNone/>
              <a:defRPr sz="1800" i="0" u="none" strike="noStrike" cap="none">
                <a:solidFill>
                  <a:srgbClr val="8C8C8C"/>
                </a:solidFill>
                <a:latin typeface="Calibri"/>
                <a:ea typeface="Calibri"/>
                <a:cs typeface="Calibri"/>
                <a:sym typeface="Calibri"/>
              </a:defRPr>
            </a:lvl1pPr>
            <a:lvl2pPr marL="914400" marR="0" lvl="1" indent="-228600" algn="l" rtl="0">
              <a:lnSpc>
                <a:spcPct val="90000"/>
              </a:lnSpc>
              <a:spcBef>
                <a:spcPts val="400"/>
              </a:spcBef>
              <a:spcAft>
                <a:spcPts val="0"/>
              </a:spcAft>
              <a:buClr>
                <a:srgbClr val="8C8C8C"/>
              </a:buClr>
              <a:buSzPts val="1500"/>
              <a:buFont typeface="Calibri"/>
              <a:buNone/>
              <a:defRPr sz="1500" i="0" u="none" strike="noStrike" cap="none">
                <a:solidFill>
                  <a:srgbClr val="8C8C8C"/>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C8C8C"/>
              </a:buClr>
              <a:buSzPts val="1400"/>
              <a:buFont typeface="Calibri"/>
              <a:buNone/>
              <a:defRPr sz="1400" i="0" u="none" strike="noStrike" cap="none">
                <a:solidFill>
                  <a:srgbClr val="8C8C8C"/>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C8C8C"/>
              </a:buClr>
              <a:buSzPts val="1200"/>
              <a:buFont typeface="Calibri"/>
              <a:buNone/>
              <a:defRPr sz="1200" i="0" u="none" strike="noStrike" cap="none">
                <a:solidFill>
                  <a:srgbClr val="8C8C8C"/>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C8C8C"/>
              </a:buClr>
              <a:buSzPts val="1200"/>
              <a:buFont typeface="Calibri"/>
              <a:buNone/>
              <a:defRPr sz="1200" i="0" u="none" strike="noStrike" cap="none">
                <a:solidFill>
                  <a:srgbClr val="8C8C8C"/>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C8C8C"/>
              </a:buClr>
              <a:buSzPts val="1200"/>
              <a:buFont typeface="Arial"/>
              <a:buNone/>
              <a:defRPr sz="1200" b="0" i="0" u="none" strike="noStrike" cap="none">
                <a:solidFill>
                  <a:srgbClr val="8C8C8C"/>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C8C8C"/>
              </a:buClr>
              <a:buSzPts val="1200"/>
              <a:buFont typeface="Arial"/>
              <a:buNone/>
              <a:defRPr sz="1200" b="0" i="0" u="none" strike="noStrike" cap="none">
                <a:solidFill>
                  <a:srgbClr val="8C8C8C"/>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C8C8C"/>
              </a:buClr>
              <a:buSzPts val="1200"/>
              <a:buFont typeface="Arial"/>
              <a:buNone/>
              <a:defRPr sz="1200" b="0" i="0" u="none" strike="noStrike" cap="none">
                <a:solidFill>
                  <a:srgbClr val="8C8C8C"/>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C8C8C"/>
              </a:buClr>
              <a:buSzPts val="1200"/>
              <a:buFont typeface="Arial"/>
              <a:buNone/>
              <a:defRPr sz="1200" b="0" i="0" u="none" strike="noStrike" cap="none">
                <a:solidFill>
                  <a:srgbClr val="8C8C8C"/>
                </a:solidFill>
                <a:latin typeface="Calibri"/>
                <a:ea typeface="Calibri"/>
                <a:cs typeface="Calibri"/>
                <a:sym typeface="Calibri"/>
              </a:defRPr>
            </a:lvl9pPr>
          </a:lstStyle>
          <a:p>
            <a:endParaRPr/>
          </a:p>
        </p:txBody>
      </p:sp>
      <p:sp>
        <p:nvSpPr>
          <p:cNvPr id="101" name="Google Shape;101;p2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2" name="Google Shape;102;p2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3" name="Google Shape;103;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04" name="Google Shape;104;p21"/>
          <p:cNvPicPr preferRelativeResize="0"/>
          <p:nvPr/>
        </p:nvPicPr>
        <p:blipFill rotWithShape="1">
          <a:blip r:embed="rId2">
            <a:alphaModFix/>
          </a:blip>
          <a:srcRect/>
          <a:stretch/>
        </p:blipFill>
        <p:spPr>
          <a:xfrm>
            <a:off x="-3612" y="4002961"/>
            <a:ext cx="9141716" cy="114071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Open Sans"/>
              <a:buNone/>
              <a:defRPr sz="33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07" name="Google Shape;107;p2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8" name="Google Shape;108;p2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09" name="Google Shape;109;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10" name="Google Shape;110;p22"/>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 name="Google Shape;15;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with footer" type="blank">
  <p:cSld name="BLANK">
    <p:spTree>
      <p:nvGrpSpPr>
        <p:cNvPr id="1" name="Shape 111"/>
        <p:cNvGrpSpPr/>
        <p:nvPr/>
      </p:nvGrpSpPr>
      <p:grpSpPr>
        <a:xfrm>
          <a:off x="0" y="0"/>
          <a:ext cx="0" cy="0"/>
          <a:chOff x="0" y="0"/>
          <a:chExt cx="0" cy="0"/>
        </a:xfrm>
      </p:grpSpPr>
      <p:sp>
        <p:nvSpPr>
          <p:cNvPr id="112" name="Google Shape;112;p2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13" name="Google Shape;113;p2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14" name="Google Shape;11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15" name="Google Shape;115;p23"/>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16"/>
        <p:cNvGrpSpPr/>
        <p:nvPr/>
      </p:nvGrpSpPr>
      <p:grpSpPr>
        <a:xfrm>
          <a:off x="0" y="0"/>
          <a:ext cx="0" cy="0"/>
          <a:chOff x="0" y="0"/>
          <a:chExt cx="0" cy="0"/>
        </a:xfrm>
      </p:grpSpPr>
      <p:sp>
        <p:nvSpPr>
          <p:cNvPr id="117" name="Google Shape;117;p2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18" name="Google Shape;118;p2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19" name="Google Shape;119;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Open Sans"/>
              <a:buNone/>
              <a:defRPr sz="24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2" name="Google Shape;122;p25"/>
          <p:cNvSpPr txBox="1">
            <a:spLocks noGrp="1"/>
          </p:cNvSpPr>
          <p:nvPr>
            <p:ph type="body" idx="1"/>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3" name="Google Shape;123;p25"/>
          <p:cNvSpPr txBox="1">
            <a:spLocks noGrp="1"/>
          </p:cNvSpPr>
          <p:nvPr>
            <p:ph type="body" idx="2"/>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Open Sans"/>
                <a:ea typeface="Open Sans"/>
                <a:cs typeface="Open Sans"/>
                <a:sym typeface="Open Sans"/>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25" name="Google Shape;125;p2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26" name="Google Shape;126;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27" name="Google Shape;127;p25"/>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629841" y="342900"/>
            <a:ext cx="2949000" cy="12003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1"/>
              </a:buClr>
              <a:buSzPts val="2400"/>
              <a:buFont typeface="Open Sans"/>
              <a:buNone/>
              <a:defRPr sz="24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0" name="Google Shape;130;p26"/>
          <p:cNvSpPr>
            <a:spLocks noGrp="1"/>
          </p:cNvSpPr>
          <p:nvPr>
            <p:ph type="pic" idx="2"/>
          </p:nvPr>
        </p:nvSpPr>
        <p:spPr>
          <a:xfrm>
            <a:off x="3887391" y="740569"/>
            <a:ext cx="4629300" cy="3655200"/>
          </a:xfrm>
          <a:prstGeom prst="rect">
            <a:avLst/>
          </a:prstGeom>
          <a:noFill/>
          <a:ln>
            <a:noFill/>
          </a:ln>
        </p:spPr>
        <p:txBody>
          <a:bodyPr spcFirstLastPara="1" wrap="square" lIns="68575" tIns="68575" rIns="68575" bIns="685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Open Sans"/>
                <a:ea typeface="Open Sans"/>
                <a:cs typeface="Open Sans"/>
                <a:sym typeface="Open San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Open Sans"/>
                <a:ea typeface="Open Sans"/>
                <a:cs typeface="Open Sans"/>
                <a:sym typeface="Open Sans"/>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Open Sans"/>
                <a:ea typeface="Open Sans"/>
                <a:cs typeface="Open Sans"/>
                <a:sym typeface="Open San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131" name="Google Shape;131;p26"/>
          <p:cNvSpPr txBox="1">
            <a:spLocks noGrp="1"/>
          </p:cNvSpPr>
          <p:nvPr>
            <p:ph type="body" idx="1"/>
          </p:nvPr>
        </p:nvSpPr>
        <p:spPr>
          <a:xfrm>
            <a:off x="629841" y="1543050"/>
            <a:ext cx="2949000" cy="2858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Open Sans"/>
                <a:ea typeface="Open Sans"/>
                <a:cs typeface="Open Sans"/>
                <a:sym typeface="Open Sans"/>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Open Sans"/>
                <a:ea typeface="Open Sans"/>
                <a:cs typeface="Open Sans"/>
                <a:sym typeface="Open Sans"/>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32" name="Google Shape;132;p2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33" name="Google Shape;133;p2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34" name="Google Shape;134;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35" name="Google Shape;135;p26"/>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Open Sans"/>
              <a:buNone/>
              <a:defRPr sz="33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8" name="Google Shape;138;p2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40" name="Google Shape;140;p2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41" name="Google Shape;141;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C8C8C"/>
                </a:solidFill>
                <a:latin typeface="Open Sans"/>
                <a:ea typeface="Open Sans"/>
                <a:cs typeface="Open Sans"/>
                <a:sym typeface="Open Sans"/>
              </a:defRPr>
            </a:lvl1pPr>
            <a:lvl2pPr marL="0" marR="0" lvl="1" indent="0" algn="r" rtl="0">
              <a:spcBef>
                <a:spcPts val="0"/>
              </a:spcBef>
              <a:buNone/>
              <a:defRPr sz="900">
                <a:solidFill>
                  <a:srgbClr val="8C8C8C"/>
                </a:solidFill>
                <a:latin typeface="Open Sans"/>
                <a:ea typeface="Open Sans"/>
                <a:cs typeface="Open Sans"/>
                <a:sym typeface="Open Sans"/>
              </a:defRPr>
            </a:lvl2pPr>
            <a:lvl3pPr marL="0" marR="0" lvl="2" indent="0" algn="r" rtl="0">
              <a:spcBef>
                <a:spcPts val="0"/>
              </a:spcBef>
              <a:buNone/>
              <a:defRPr sz="900">
                <a:solidFill>
                  <a:srgbClr val="8C8C8C"/>
                </a:solidFill>
                <a:latin typeface="Open Sans"/>
                <a:ea typeface="Open Sans"/>
                <a:cs typeface="Open Sans"/>
                <a:sym typeface="Open Sans"/>
              </a:defRPr>
            </a:lvl3pPr>
            <a:lvl4pPr marL="0" marR="0" lvl="3" indent="0" algn="r" rtl="0">
              <a:spcBef>
                <a:spcPts val="0"/>
              </a:spcBef>
              <a:buNone/>
              <a:defRPr sz="900">
                <a:solidFill>
                  <a:srgbClr val="8C8C8C"/>
                </a:solidFill>
                <a:latin typeface="Open Sans"/>
                <a:ea typeface="Open Sans"/>
                <a:cs typeface="Open Sans"/>
                <a:sym typeface="Open Sans"/>
              </a:defRPr>
            </a:lvl4pPr>
            <a:lvl5pPr marL="0" marR="0" lvl="4" indent="0" algn="r" rtl="0">
              <a:spcBef>
                <a:spcPts val="0"/>
              </a:spcBef>
              <a:buNone/>
              <a:defRPr sz="900">
                <a:solidFill>
                  <a:srgbClr val="8C8C8C"/>
                </a:solidFill>
                <a:latin typeface="Open Sans"/>
                <a:ea typeface="Open Sans"/>
                <a:cs typeface="Open Sans"/>
                <a:sym typeface="Open Sans"/>
              </a:defRPr>
            </a:lvl5pPr>
            <a:lvl6pPr marL="0" marR="0" lvl="5" indent="0" algn="r" rtl="0">
              <a:spcBef>
                <a:spcPts val="0"/>
              </a:spcBef>
              <a:buNone/>
              <a:defRPr sz="900">
                <a:solidFill>
                  <a:srgbClr val="8C8C8C"/>
                </a:solidFill>
                <a:latin typeface="Open Sans"/>
                <a:ea typeface="Open Sans"/>
                <a:cs typeface="Open Sans"/>
                <a:sym typeface="Open Sans"/>
              </a:defRPr>
            </a:lvl6pPr>
            <a:lvl7pPr marL="0" marR="0" lvl="6" indent="0" algn="r" rtl="0">
              <a:spcBef>
                <a:spcPts val="0"/>
              </a:spcBef>
              <a:buNone/>
              <a:defRPr sz="900">
                <a:solidFill>
                  <a:srgbClr val="8C8C8C"/>
                </a:solidFill>
                <a:latin typeface="Open Sans"/>
                <a:ea typeface="Open Sans"/>
                <a:cs typeface="Open Sans"/>
                <a:sym typeface="Open Sans"/>
              </a:defRPr>
            </a:lvl7pPr>
            <a:lvl8pPr marL="0" marR="0" lvl="7" indent="0" algn="r" rtl="0">
              <a:spcBef>
                <a:spcPts val="0"/>
              </a:spcBef>
              <a:buNone/>
              <a:defRPr sz="900">
                <a:solidFill>
                  <a:srgbClr val="8C8C8C"/>
                </a:solidFill>
                <a:latin typeface="Open Sans"/>
                <a:ea typeface="Open Sans"/>
                <a:cs typeface="Open Sans"/>
                <a:sym typeface="Open Sans"/>
              </a:defRPr>
            </a:lvl8pPr>
            <a:lvl9pPr marL="0" marR="0" lvl="8" indent="0" algn="r" rtl="0">
              <a:spcBef>
                <a:spcPts val="0"/>
              </a:spcBef>
              <a:buNone/>
              <a:defRPr sz="900">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pic>
        <p:nvPicPr>
          <p:cNvPr id="142" name="Google Shape;142;p27"/>
          <p:cNvPicPr preferRelativeResize="0"/>
          <p:nvPr/>
        </p:nvPicPr>
        <p:blipFill rotWithShape="1">
          <a:blip r:embed="rId2">
            <a:alphaModFix/>
          </a:blip>
          <a:srcRect/>
          <a:stretch/>
        </p:blipFill>
        <p:spPr>
          <a:xfrm>
            <a:off x="0" y="4002786"/>
            <a:ext cx="9141716" cy="114071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311700" y="445025"/>
            <a:ext cx="8520600" cy="572700"/>
          </a:xfrm>
          <a:prstGeom prst="rect">
            <a:avLst/>
          </a:prstGeom>
        </p:spPr>
        <p:txBody>
          <a:bodyPr spcFirstLastPara="1" wrap="square" lIns="68575" tIns="68575" rIns="68575" bIns="685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311700" y="1152475"/>
            <a:ext cx="8520600" cy="3416400"/>
          </a:xfrm>
          <a:prstGeom prst="rect">
            <a:avLst/>
          </a:prstGeom>
        </p:spPr>
        <p:txBody>
          <a:bodyPr spcFirstLastPara="1" wrap="square" lIns="68575" tIns="68575" rIns="68575" bIns="685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46" name="Google Shape;146;p2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2"/>
        <p:cNvGrpSpPr/>
        <p:nvPr/>
      </p:nvGrpSpPr>
      <p:grpSpPr>
        <a:xfrm>
          <a:off x="0" y="0"/>
          <a:ext cx="0" cy="0"/>
          <a:chOff x="0" y="0"/>
          <a:chExt cx="0" cy="0"/>
        </a:xfrm>
      </p:grpSpPr>
      <p:pic>
        <p:nvPicPr>
          <p:cNvPr id="113" name="Google Shape;113;g7e889e860b_0_626"/>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4028431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1"/>
        <p:cNvGrpSpPr/>
        <p:nvPr/>
      </p:nvGrpSpPr>
      <p:grpSpPr>
        <a:xfrm>
          <a:off x="0" y="0"/>
          <a:ext cx="0" cy="0"/>
          <a:chOff x="0" y="0"/>
          <a:chExt cx="0" cy="0"/>
        </a:xfrm>
      </p:grpSpPr>
      <p:sp>
        <p:nvSpPr>
          <p:cNvPr id="122" name="Google Shape;122;g7e889e860b_0_628"/>
          <p:cNvSpPr txBox="1">
            <a:spLocks noGrp="1"/>
          </p:cNvSpPr>
          <p:nvPr>
            <p:ph type="title"/>
          </p:nvPr>
        </p:nvSpPr>
        <p:spPr>
          <a:xfrm>
            <a:off x="628650" y="232101"/>
            <a:ext cx="7886700" cy="447750"/>
          </a:xfrm>
          <a:prstGeom prst="rect">
            <a:avLst/>
          </a:prstGeom>
          <a:noFill/>
          <a:ln>
            <a:noFill/>
          </a:ln>
        </p:spPr>
        <p:txBody>
          <a:bodyPr spcFirstLastPara="1" wrap="square" lIns="91425" tIns="45700" rIns="91425" bIns="45700" anchor="ctr" anchorCtr="0">
            <a:noAutofit/>
          </a:bodyPr>
          <a:lstStyle>
            <a:lvl1pPr marR="0" lvl="0" algn="ctr">
              <a:lnSpc>
                <a:spcPct val="90000"/>
              </a:lnSpc>
              <a:spcBef>
                <a:spcPts val="0"/>
              </a:spcBef>
              <a:spcAft>
                <a:spcPts val="0"/>
              </a:spcAft>
              <a:buClr>
                <a:schemeClr val="dk1"/>
              </a:buClr>
              <a:buSzPts val="3200"/>
              <a:buFont typeface="Open Sans"/>
              <a:buNone/>
              <a:defRPr sz="2400" b="1" i="0" u="none" strike="noStrike" cap="none">
                <a:solidFill>
                  <a:schemeClr val="dk1"/>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3" name="Google Shape;123;g7e889e860b_0_628"/>
          <p:cNvSpPr txBox="1">
            <a:spLocks noGrp="1"/>
          </p:cNvSpPr>
          <p:nvPr>
            <p:ph type="body" idx="1"/>
          </p:nvPr>
        </p:nvSpPr>
        <p:spPr>
          <a:xfrm>
            <a:off x="628650" y="1434815"/>
            <a:ext cx="3886200" cy="3263400"/>
          </a:xfrm>
          <a:prstGeom prst="rect">
            <a:avLst/>
          </a:prstGeom>
          <a:noFill/>
          <a:ln>
            <a:noFill/>
          </a:ln>
        </p:spPr>
        <p:txBody>
          <a:bodyPr spcFirstLastPara="1" wrap="square" lIns="91425" tIns="45700" rIns="91425" bIns="45700" anchor="t" anchorCtr="0">
            <a:noAutofit/>
          </a:bodyPr>
          <a:lstStyle>
            <a:lvl1pPr marL="342900" marR="0" lvl="0" indent="-3048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L="685800" marR="0" lvl="1" indent="-28575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L="1028700" marR="0" lvl="2" indent="-2667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L="1371600" marR="0" lvl="3"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L="1714500" marR="0" lvl="4"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4" name="Google Shape;124;g7e889e860b_0_628"/>
          <p:cNvSpPr txBox="1">
            <a:spLocks noGrp="1"/>
          </p:cNvSpPr>
          <p:nvPr>
            <p:ph type="body" idx="2"/>
          </p:nvPr>
        </p:nvSpPr>
        <p:spPr>
          <a:xfrm>
            <a:off x="4629150" y="1434815"/>
            <a:ext cx="3886200" cy="3263400"/>
          </a:xfrm>
          <a:prstGeom prst="rect">
            <a:avLst/>
          </a:prstGeom>
          <a:noFill/>
          <a:ln>
            <a:noFill/>
          </a:ln>
        </p:spPr>
        <p:txBody>
          <a:bodyPr spcFirstLastPara="1" wrap="square" lIns="91425" tIns="45700" rIns="91425" bIns="45700" anchor="t" anchorCtr="0">
            <a:noAutofit/>
          </a:bodyPr>
          <a:lstStyle>
            <a:lvl1pPr marL="342900" marR="0" lvl="0" indent="-3048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L="685800" marR="0" lvl="1" indent="-28575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L="1028700" marR="0" lvl="2" indent="-2667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L="1371600" marR="0" lvl="3"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L="1714500" marR="0" lvl="4"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5" name="Google Shape;125;g7e889e860b_0_628"/>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26" name="Google Shape;126;g7e889e860b_0_628"/>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27" name="Google Shape;127;g7e889e860b_0_62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128" name="Google Shape;128;g7e889e860b_0_628"/>
          <p:cNvSpPr txBox="1">
            <a:spLocks noGrp="1"/>
          </p:cNvSpPr>
          <p:nvPr>
            <p:ph type="body" idx="3"/>
          </p:nvPr>
        </p:nvSpPr>
        <p:spPr>
          <a:xfrm>
            <a:off x="628650" y="721581"/>
            <a:ext cx="3886200" cy="647550"/>
          </a:xfrm>
          <a:prstGeom prst="rect">
            <a:avLst/>
          </a:prstGeom>
          <a:noFill/>
          <a:ln>
            <a:noFill/>
          </a:ln>
        </p:spPr>
        <p:txBody>
          <a:bodyPr spcFirstLastPara="1" wrap="square" lIns="91425" tIns="45700" rIns="91425" bIns="45700" anchor="t" anchorCtr="0">
            <a:noAutofit/>
          </a:bodyPr>
          <a:lstStyle>
            <a:lvl1pPr marL="342900" marR="0" lvl="0" indent="-3048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L="685800" marR="0" lvl="1" indent="-28575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L="1028700" marR="0" lvl="2" indent="-2667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L="1371600" marR="0" lvl="3"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L="1714500" marR="0" lvl="4"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9" name="Google Shape;129;g7e889e860b_0_628"/>
          <p:cNvSpPr txBox="1">
            <a:spLocks noGrp="1"/>
          </p:cNvSpPr>
          <p:nvPr>
            <p:ph type="body" idx="4"/>
          </p:nvPr>
        </p:nvSpPr>
        <p:spPr>
          <a:xfrm>
            <a:off x="4629647" y="721581"/>
            <a:ext cx="3886200" cy="647550"/>
          </a:xfrm>
          <a:prstGeom prst="rect">
            <a:avLst/>
          </a:prstGeom>
          <a:noFill/>
          <a:ln>
            <a:noFill/>
          </a:ln>
        </p:spPr>
        <p:txBody>
          <a:bodyPr spcFirstLastPara="1" wrap="square" lIns="91425" tIns="45700" rIns="91425" bIns="45700" anchor="t" anchorCtr="0">
            <a:noAutofit/>
          </a:bodyPr>
          <a:lstStyle>
            <a:lvl1pPr marL="342900" marR="0" lvl="0" indent="-3048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L="685800" marR="0" lvl="1" indent="-28575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L="1028700" marR="0" lvl="2" indent="-2667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L="1371600" marR="0" lvl="3"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L="1714500" marR="0" lvl="4"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30" name="Google Shape;130;g7e889e860b_0_628"/>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2677333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31"/>
        <p:cNvGrpSpPr/>
        <p:nvPr/>
      </p:nvGrpSpPr>
      <p:grpSpPr>
        <a:xfrm>
          <a:off x="0" y="0"/>
          <a:ext cx="0" cy="0"/>
          <a:chOff x="0" y="0"/>
          <a:chExt cx="0" cy="0"/>
        </a:xfrm>
      </p:grpSpPr>
      <p:pic>
        <p:nvPicPr>
          <p:cNvPr id="132" name="Google Shape;132;g7e889e860b_0_61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 name="Picture 3" descr="A person sitting on a table&#10;&#10;Description automatically generated">
            <a:extLst>
              <a:ext uri="{FF2B5EF4-FFF2-40B4-BE49-F238E27FC236}">
                <a16:creationId xmlns:a16="http://schemas.microsoft.com/office/drawing/2014/main" id="{77846646-7FFE-4C73-8D88-889B0DAA8891}"/>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3630" b="94368" l="5271" r="95299">
                        <a14:foregroundMark x1="6695" y1="32416" x2="6695" y2="32416"/>
                        <a14:foregroundMark x1="7407" y1="37547" x2="7407" y2="37547"/>
                        <a14:foregroundMark x1="5413" y1="30413" x2="5413" y2="30413"/>
                        <a14:foregroundMark x1="55413" y1="7134" x2="55413" y2="7134"/>
                        <a14:foregroundMark x1="44444" y1="8761" x2="44444" y2="8761"/>
                        <a14:foregroundMark x1="50712" y1="3630" x2="50712" y2="3630"/>
                        <a14:foregroundMark x1="65100" y1="71214" x2="65100" y2="71214"/>
                        <a14:foregroundMark x1="50712" y1="94493" x2="50712" y2="94493"/>
                        <a14:foregroundMark x1="93305" y1="69462" x2="93305" y2="69462"/>
                        <a14:foregroundMark x1="87179" y1="23154" x2="87179" y2="23154"/>
                        <a14:foregroundMark x1="95299" y1="49312" x2="95299" y2="49312"/>
                        <a14:foregroundMark x1="43305" y1="93742" x2="43305" y2="93742"/>
                        <a14:foregroundMark x1="42165" y1="93367" x2="42165" y2="93367"/>
                        <a14:foregroundMark x1="40883" y1="92741" x2="40883" y2="92741"/>
                      </a14:backgroundRemoval>
                    </a14:imgEffect>
                  </a14:imgLayer>
                </a14:imgProps>
              </a:ext>
            </a:extLst>
          </a:blip>
          <a:stretch>
            <a:fillRect/>
          </a:stretch>
        </p:blipFill>
        <p:spPr>
          <a:xfrm>
            <a:off x="6981652" y="1229129"/>
            <a:ext cx="2771123" cy="3154027"/>
          </a:xfrm>
          <a:prstGeom prst="rect">
            <a:avLst/>
          </a:prstGeom>
        </p:spPr>
      </p:pic>
    </p:spTree>
    <p:extLst>
      <p:ext uri="{BB962C8B-B14F-4D97-AF65-F5344CB8AC3E}">
        <p14:creationId xmlns:p14="http://schemas.microsoft.com/office/powerpoint/2010/main" val="2849251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with footer" type="blank">
  <p:cSld name="Blank with footer">
    <p:spTree>
      <p:nvGrpSpPr>
        <p:cNvPr id="1" name="Shape 133"/>
        <p:cNvGrpSpPr/>
        <p:nvPr/>
      </p:nvGrpSpPr>
      <p:grpSpPr>
        <a:xfrm>
          <a:off x="0" y="0"/>
          <a:ext cx="0" cy="0"/>
          <a:chOff x="0" y="0"/>
          <a:chExt cx="0" cy="0"/>
        </a:xfrm>
      </p:grpSpPr>
      <p:sp>
        <p:nvSpPr>
          <p:cNvPr id="134" name="Google Shape;134;g7e889e860b_0_61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g7e889e860b_0_614"/>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g7e889e860b_0_61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37" name="Google Shape;137;g7e889e860b_0_614"/>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195386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38"/>
        <p:cNvGrpSpPr/>
        <p:nvPr/>
      </p:nvGrpSpPr>
      <p:grpSpPr>
        <a:xfrm>
          <a:off x="0" y="0"/>
          <a:ext cx="0" cy="0"/>
          <a:chOff x="0" y="0"/>
          <a:chExt cx="0" cy="0"/>
        </a:xfrm>
      </p:grpSpPr>
      <p:sp>
        <p:nvSpPr>
          <p:cNvPr id="139" name="Google Shape;139;g7e889e860b_0_638"/>
          <p:cNvSpPr txBox="1">
            <a:spLocks noGrp="1"/>
          </p:cNvSpPr>
          <p:nvPr>
            <p:ph type="title"/>
          </p:nvPr>
        </p:nvSpPr>
        <p:spPr>
          <a:xfrm>
            <a:off x="628650" y="232101"/>
            <a:ext cx="7886700" cy="44775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200"/>
              <a:buFont typeface="Open Sans"/>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7e889e860b_0_638"/>
          <p:cNvSpPr txBox="1">
            <a:spLocks noGrp="1"/>
          </p:cNvSpPr>
          <p:nvPr>
            <p:ph type="body" idx="1"/>
          </p:nvPr>
        </p:nvSpPr>
        <p:spPr>
          <a:xfrm>
            <a:off x="628650" y="1434815"/>
            <a:ext cx="3886200" cy="32634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1" name="Google Shape;141;g7e889e860b_0_638"/>
          <p:cNvSpPr txBox="1">
            <a:spLocks noGrp="1"/>
          </p:cNvSpPr>
          <p:nvPr>
            <p:ph type="body" idx="2"/>
          </p:nvPr>
        </p:nvSpPr>
        <p:spPr>
          <a:xfrm>
            <a:off x="4629150" y="1434815"/>
            <a:ext cx="3886200" cy="32634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2" name="Google Shape;142;g7e889e860b_0_638"/>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3" name="Google Shape;143;g7e889e860b_0_638"/>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4" name="Google Shape;144;g7e889e860b_0_63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145" name="Google Shape;145;g7e889e860b_0_638"/>
          <p:cNvSpPr txBox="1">
            <a:spLocks noGrp="1"/>
          </p:cNvSpPr>
          <p:nvPr>
            <p:ph type="body" idx="3"/>
          </p:nvPr>
        </p:nvSpPr>
        <p:spPr>
          <a:xfrm>
            <a:off x="628650" y="721581"/>
            <a:ext cx="3886200" cy="64755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46" name="Google Shape;146;g7e889e860b_0_638"/>
          <p:cNvSpPr txBox="1">
            <a:spLocks noGrp="1"/>
          </p:cNvSpPr>
          <p:nvPr>
            <p:ph type="body" idx="4"/>
          </p:nvPr>
        </p:nvSpPr>
        <p:spPr>
          <a:xfrm>
            <a:off x="4629647" y="721581"/>
            <a:ext cx="3886200" cy="64755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147" name="Google Shape;147;g7e889e860b_0_638"/>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1230867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8"/>
        <p:cNvGrpSpPr/>
        <p:nvPr/>
      </p:nvGrpSpPr>
      <p:grpSpPr>
        <a:xfrm>
          <a:off x="0" y="0"/>
          <a:ext cx="0" cy="0"/>
          <a:chOff x="0" y="0"/>
          <a:chExt cx="0" cy="0"/>
        </a:xfrm>
      </p:grpSpPr>
      <p:sp>
        <p:nvSpPr>
          <p:cNvPr id="149" name="Google Shape;149;g7e889e860b_0_64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1pPr>
            <a:lvl2pPr marL="0" marR="0" lvl="1"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2pPr>
            <a:lvl3pPr marL="0" marR="0" lvl="2"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3pPr>
            <a:lvl4pPr marL="0" marR="0" lvl="3"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4pPr>
            <a:lvl5pPr marL="0" marR="0" lvl="4"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5pPr>
            <a:lvl6pPr marL="0" marR="0" lvl="5"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6pPr>
            <a:lvl7pPr marL="0" marR="0" lvl="6"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7pPr>
            <a:lvl8pPr marL="0" marR="0" lvl="7"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8pPr>
            <a:lvl9pPr marL="0" marR="0" lvl="8" indent="0" algn="r">
              <a:lnSpc>
                <a:spcPct val="100000"/>
              </a:lnSpc>
              <a:spcBef>
                <a:spcPts val="0"/>
              </a:spcBef>
              <a:spcAft>
                <a:spcPts val="0"/>
              </a:spcAft>
              <a:buClr>
                <a:srgbClr val="FFFFFF"/>
              </a:buClr>
              <a:buSzPts val="1200"/>
              <a:buFont typeface="Open Sans"/>
              <a:buNone/>
              <a:defRPr sz="900" b="0" i="0" u="none" strike="noStrike" cap="none">
                <a:solidFill>
                  <a:srgbClr val="FFFFFF"/>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150" name="Google Shape;150;g7e889e860b_0_648"/>
          <p:cNvSpPr txBox="1">
            <a:spLocks noGrp="1"/>
          </p:cNvSpPr>
          <p:nvPr>
            <p:ph type="body" idx="1"/>
          </p:nvPr>
        </p:nvSpPr>
        <p:spPr>
          <a:xfrm>
            <a:off x="526143" y="4594624"/>
            <a:ext cx="6291225" cy="482400"/>
          </a:xfrm>
          <a:prstGeom prst="rect">
            <a:avLst/>
          </a:prstGeom>
          <a:noFill/>
          <a:ln>
            <a:noFill/>
          </a:ln>
        </p:spPr>
        <p:txBody>
          <a:bodyPr spcFirstLastPara="1" wrap="square" lIns="91425" tIns="91425" rIns="91425" bIns="91425" anchor="b" anchorCtr="0">
            <a:noAutofit/>
          </a:bodyPr>
          <a:lstStyle>
            <a:lvl1pPr marL="342900" marR="0" lvl="0" indent="-171450" algn="l">
              <a:lnSpc>
                <a:spcPct val="90000"/>
              </a:lnSpc>
              <a:spcBef>
                <a:spcPts val="750"/>
              </a:spcBef>
              <a:spcAft>
                <a:spcPts val="0"/>
              </a:spcAft>
              <a:buClr>
                <a:schemeClr val="dk1"/>
              </a:buClr>
              <a:buSzPts val="1000"/>
              <a:buFont typeface="Arial"/>
              <a:buNone/>
              <a:defRPr sz="750" b="0" i="1" u="none" strike="noStrike" cap="none">
                <a:solidFill>
                  <a:schemeClr val="dk1"/>
                </a:solidFill>
                <a:latin typeface="Open Sans"/>
                <a:ea typeface="Open Sans"/>
                <a:cs typeface="Open Sans"/>
                <a:sym typeface="Open Sans"/>
              </a:defRPr>
            </a:lvl1pPr>
            <a:lvl2pPr marL="685800" marR="0" lvl="1" indent="-171450" algn="l">
              <a:lnSpc>
                <a:spcPct val="90000"/>
              </a:lnSpc>
              <a:spcBef>
                <a:spcPts val="375"/>
              </a:spcBef>
              <a:spcAft>
                <a:spcPts val="0"/>
              </a:spcAft>
              <a:buClr>
                <a:schemeClr val="dk1"/>
              </a:buClr>
              <a:buSzPts val="2400"/>
              <a:buFont typeface="Arial"/>
              <a:buNone/>
              <a:defRPr sz="1800" b="0" i="0" u="none" strike="noStrike" cap="none">
                <a:solidFill>
                  <a:schemeClr val="dk1"/>
                </a:solidFill>
                <a:latin typeface="Open Sans"/>
                <a:ea typeface="Open Sans"/>
                <a:cs typeface="Open Sans"/>
                <a:sym typeface="Open Sans"/>
              </a:defRPr>
            </a:lvl2pPr>
            <a:lvl3pPr marL="1028700" marR="0" lvl="2" indent="-171450" algn="l">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3pPr>
            <a:lvl4pPr marL="1371600" marR="0" lvl="3" indent="-171450" algn="l">
              <a:lnSpc>
                <a:spcPct val="90000"/>
              </a:lnSpc>
              <a:spcBef>
                <a:spcPts val="375"/>
              </a:spcBef>
              <a:spcAft>
                <a:spcPts val="0"/>
              </a:spcAft>
              <a:buClr>
                <a:schemeClr val="dk1"/>
              </a:buClr>
              <a:buSzPts val="1800"/>
              <a:buFont typeface="Arial"/>
              <a:buNone/>
              <a:defRPr sz="1350" b="0" i="0" u="none" strike="noStrike" cap="none">
                <a:solidFill>
                  <a:schemeClr val="dk1"/>
                </a:solidFill>
                <a:latin typeface="Open Sans"/>
                <a:ea typeface="Open Sans"/>
                <a:cs typeface="Open Sans"/>
                <a:sym typeface="Open Sans"/>
              </a:defRPr>
            </a:lvl4pPr>
            <a:lvl5pPr marL="1714500" marR="0" lvl="4" indent="-171450" algn="l">
              <a:lnSpc>
                <a:spcPct val="90000"/>
              </a:lnSpc>
              <a:spcBef>
                <a:spcPts val="375"/>
              </a:spcBef>
              <a:spcAft>
                <a:spcPts val="0"/>
              </a:spcAft>
              <a:buClr>
                <a:schemeClr val="dk1"/>
              </a:buClr>
              <a:buSzPts val="1800"/>
              <a:buFont typeface="Arial"/>
              <a:buNone/>
              <a:defRPr sz="1350" b="0" i="0" u="none" strike="noStrike" cap="none">
                <a:solidFill>
                  <a:schemeClr val="dk1"/>
                </a:solidFill>
                <a:latin typeface="Open Sans"/>
                <a:ea typeface="Open Sans"/>
                <a:cs typeface="Open Sans"/>
                <a:sym typeface="Open Sans"/>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1" name="Google Shape;151;g7e889e860b_0_648"/>
          <p:cNvSpPr txBox="1">
            <a:spLocks noGrp="1"/>
          </p:cNvSpPr>
          <p:nvPr>
            <p:ph type="title"/>
          </p:nvPr>
        </p:nvSpPr>
        <p:spPr>
          <a:xfrm>
            <a:off x="628650" y="442728"/>
            <a:ext cx="7886700" cy="633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dk1"/>
              </a:buClr>
              <a:buSzPts val="4000"/>
              <a:buFont typeface="Open Sans"/>
              <a:buNone/>
              <a:defRPr sz="3000" b="0" i="0" u="none" strike="noStrike" cap="none">
                <a:solidFill>
                  <a:schemeClr val="dk1"/>
                </a:solidFill>
                <a:latin typeface="Open Sans"/>
                <a:ea typeface="Open Sans"/>
                <a:cs typeface="Open Sans"/>
                <a:sym typeface="Open Sans"/>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pic>
        <p:nvPicPr>
          <p:cNvPr id="152" name="Google Shape;152;g7e889e860b_0_648"/>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3353620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53"/>
        <p:cNvGrpSpPr/>
        <p:nvPr/>
      </p:nvGrpSpPr>
      <p:grpSpPr>
        <a:xfrm>
          <a:off x="0" y="0"/>
          <a:ext cx="0" cy="0"/>
          <a:chOff x="0" y="0"/>
          <a:chExt cx="0" cy="0"/>
        </a:xfrm>
      </p:grpSpPr>
      <p:pic>
        <p:nvPicPr>
          <p:cNvPr id="154" name="Google Shape;154;g7e889e860b_0_65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5" name="Google Shape;155;g7e889e860b_0_65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6" name="Google Shape;156;g7e889e860b_0_653"/>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7" name="Google Shape;157;g7e889e860b_0_65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58" name="Google Shape;158;g7e889e860b_0_653"/>
          <p:cNvPicPr preferRelativeResize="0"/>
          <p:nvPr/>
        </p:nvPicPr>
        <p:blipFill rotWithShape="1">
          <a:blip r:embed="rId3">
            <a:alphaModFix/>
          </a:blip>
          <a:srcRect/>
          <a:stretch/>
        </p:blipFill>
        <p:spPr>
          <a:xfrm>
            <a:off x="295156" y="303836"/>
            <a:ext cx="2187095" cy="703162"/>
          </a:xfrm>
          <a:prstGeom prst="rect">
            <a:avLst/>
          </a:prstGeom>
          <a:noFill/>
          <a:ln>
            <a:noFill/>
          </a:ln>
        </p:spPr>
      </p:pic>
      <p:sp>
        <p:nvSpPr>
          <p:cNvPr id="159" name="Google Shape;159;g7e889e860b_0_653"/>
          <p:cNvSpPr txBox="1">
            <a:spLocks noGrp="1"/>
          </p:cNvSpPr>
          <p:nvPr>
            <p:ph type="ctrTitle"/>
          </p:nvPr>
        </p:nvSpPr>
        <p:spPr>
          <a:xfrm>
            <a:off x="628650" y="1484453"/>
            <a:ext cx="5829300" cy="80055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Open Sans"/>
              <a:buNone/>
              <a:defRPr sz="3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7e889e860b_0_653"/>
          <p:cNvSpPr txBox="1">
            <a:spLocks noGrp="1"/>
          </p:cNvSpPr>
          <p:nvPr>
            <p:ph type="subTitle" idx="1"/>
          </p:nvPr>
        </p:nvSpPr>
        <p:spPr>
          <a:xfrm>
            <a:off x="628650" y="2284946"/>
            <a:ext cx="5829300" cy="60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750"/>
              </a:spcBef>
              <a:spcAft>
                <a:spcPts val="0"/>
              </a:spcAft>
              <a:buClr>
                <a:schemeClr val="dk1"/>
              </a:buClr>
              <a:buSzPts val="3200"/>
              <a:buNone/>
              <a:defRPr sz="2400" i="1"/>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pic>
        <p:nvPicPr>
          <p:cNvPr id="9" name="Picture 8" descr="A person sitting on a table&#10;&#10;Description automatically generated">
            <a:extLst>
              <a:ext uri="{FF2B5EF4-FFF2-40B4-BE49-F238E27FC236}">
                <a16:creationId xmlns:a16="http://schemas.microsoft.com/office/drawing/2014/main" id="{9A147E69-76D4-48ED-812F-F90915A06183}"/>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3630" b="94368" l="5271" r="95299">
                        <a14:foregroundMark x1="6695" y1="32416" x2="6695" y2="32416"/>
                        <a14:foregroundMark x1="7407" y1="37547" x2="7407" y2="37547"/>
                        <a14:foregroundMark x1="5413" y1="30413" x2="5413" y2="30413"/>
                        <a14:foregroundMark x1="55413" y1="7134" x2="55413" y2="7134"/>
                        <a14:foregroundMark x1="44444" y1="8761" x2="44444" y2="8761"/>
                        <a14:foregroundMark x1="50712" y1="3630" x2="50712" y2="3630"/>
                        <a14:foregroundMark x1="65100" y1="71214" x2="65100" y2="71214"/>
                        <a14:foregroundMark x1="50712" y1="94493" x2="50712" y2="94493"/>
                        <a14:foregroundMark x1="93305" y1="69462" x2="93305" y2="69462"/>
                        <a14:foregroundMark x1="87179" y1="23154" x2="87179" y2="23154"/>
                        <a14:foregroundMark x1="95299" y1="49312" x2="95299" y2="49312"/>
                        <a14:foregroundMark x1="43305" y1="93742" x2="43305" y2="93742"/>
                        <a14:foregroundMark x1="42165" y1="93367" x2="42165" y2="93367"/>
                        <a14:foregroundMark x1="40883" y1="92741" x2="40883" y2="92741"/>
                      </a14:backgroundRemoval>
                    </a14:imgEffect>
                  </a14:imgLayer>
                </a14:imgProps>
              </a:ext>
            </a:extLst>
          </a:blip>
          <a:stretch>
            <a:fillRect/>
          </a:stretch>
        </p:blipFill>
        <p:spPr>
          <a:xfrm>
            <a:off x="6981652" y="1229129"/>
            <a:ext cx="2771123" cy="3154027"/>
          </a:xfrm>
          <a:prstGeom prst="rect">
            <a:avLst/>
          </a:prstGeom>
        </p:spPr>
      </p:pic>
    </p:spTree>
    <p:extLst>
      <p:ext uri="{BB962C8B-B14F-4D97-AF65-F5344CB8AC3E}">
        <p14:creationId xmlns:p14="http://schemas.microsoft.com/office/powerpoint/2010/main" val="613004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1"/>
        <p:cNvGrpSpPr/>
        <p:nvPr/>
      </p:nvGrpSpPr>
      <p:grpSpPr>
        <a:xfrm>
          <a:off x="0" y="0"/>
          <a:ext cx="0" cy="0"/>
          <a:chOff x="0" y="0"/>
          <a:chExt cx="0" cy="0"/>
        </a:xfrm>
      </p:grpSpPr>
      <p:sp>
        <p:nvSpPr>
          <p:cNvPr id="162" name="Google Shape;162;g7e889e860b_0_661"/>
          <p:cNvSpPr txBox="1">
            <a:spLocks noGrp="1"/>
          </p:cNvSpPr>
          <p:nvPr>
            <p:ph type="title"/>
          </p:nvPr>
        </p:nvSpPr>
        <p:spPr>
          <a:xfrm>
            <a:off x="623888" y="717852"/>
            <a:ext cx="7886700" cy="213952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Open San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7e889e860b_0_661"/>
          <p:cNvSpPr txBox="1">
            <a:spLocks noGrp="1"/>
          </p:cNvSpPr>
          <p:nvPr>
            <p:ph type="body" idx="1"/>
          </p:nvPr>
        </p:nvSpPr>
        <p:spPr>
          <a:xfrm>
            <a:off x="623888" y="2877646"/>
            <a:ext cx="7886700" cy="11252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C8C8C"/>
              </a:buClr>
              <a:buSzPts val="2400"/>
              <a:buNone/>
              <a:defRPr sz="1800">
                <a:solidFill>
                  <a:srgbClr val="8C8C8C"/>
                </a:solidFill>
              </a:defRPr>
            </a:lvl1pPr>
            <a:lvl2pPr marL="685800" lvl="1" indent="-171450" algn="l">
              <a:lnSpc>
                <a:spcPct val="90000"/>
              </a:lnSpc>
              <a:spcBef>
                <a:spcPts val="375"/>
              </a:spcBef>
              <a:spcAft>
                <a:spcPts val="0"/>
              </a:spcAft>
              <a:buClr>
                <a:srgbClr val="8C8C8C"/>
              </a:buClr>
              <a:buSzPts val="2000"/>
              <a:buNone/>
              <a:defRPr sz="1500">
                <a:solidFill>
                  <a:srgbClr val="8C8C8C"/>
                </a:solidFill>
              </a:defRPr>
            </a:lvl2pPr>
            <a:lvl3pPr marL="1028700" lvl="2" indent="-171450" algn="l">
              <a:lnSpc>
                <a:spcPct val="90000"/>
              </a:lnSpc>
              <a:spcBef>
                <a:spcPts val="375"/>
              </a:spcBef>
              <a:spcAft>
                <a:spcPts val="0"/>
              </a:spcAft>
              <a:buClr>
                <a:srgbClr val="8C8C8C"/>
              </a:buClr>
              <a:buSzPts val="1800"/>
              <a:buNone/>
              <a:defRPr sz="1350">
                <a:solidFill>
                  <a:srgbClr val="8C8C8C"/>
                </a:solidFill>
              </a:defRPr>
            </a:lvl3pPr>
            <a:lvl4pPr marL="1371600" lvl="3" indent="-171450" algn="l">
              <a:lnSpc>
                <a:spcPct val="90000"/>
              </a:lnSpc>
              <a:spcBef>
                <a:spcPts val="375"/>
              </a:spcBef>
              <a:spcAft>
                <a:spcPts val="0"/>
              </a:spcAft>
              <a:buClr>
                <a:srgbClr val="8C8C8C"/>
              </a:buClr>
              <a:buSzPts val="1600"/>
              <a:buNone/>
              <a:defRPr sz="1200">
                <a:solidFill>
                  <a:srgbClr val="8C8C8C"/>
                </a:solidFill>
              </a:defRPr>
            </a:lvl4pPr>
            <a:lvl5pPr marL="1714500" lvl="4" indent="-171450" algn="l">
              <a:lnSpc>
                <a:spcPct val="90000"/>
              </a:lnSpc>
              <a:spcBef>
                <a:spcPts val="375"/>
              </a:spcBef>
              <a:spcAft>
                <a:spcPts val="0"/>
              </a:spcAft>
              <a:buClr>
                <a:srgbClr val="8C8C8C"/>
              </a:buClr>
              <a:buSzPts val="1600"/>
              <a:buNone/>
              <a:defRPr sz="1200">
                <a:solidFill>
                  <a:srgbClr val="8C8C8C"/>
                </a:solidFill>
              </a:defRPr>
            </a:lvl5pPr>
            <a:lvl6pPr marL="2057400" lvl="5" indent="-171450" algn="l">
              <a:lnSpc>
                <a:spcPct val="90000"/>
              </a:lnSpc>
              <a:spcBef>
                <a:spcPts val="375"/>
              </a:spcBef>
              <a:spcAft>
                <a:spcPts val="0"/>
              </a:spcAft>
              <a:buClr>
                <a:srgbClr val="8C8C8C"/>
              </a:buClr>
              <a:buSzPts val="1600"/>
              <a:buNone/>
              <a:defRPr sz="1200">
                <a:solidFill>
                  <a:srgbClr val="8C8C8C"/>
                </a:solidFill>
              </a:defRPr>
            </a:lvl6pPr>
            <a:lvl7pPr marL="2400300" lvl="6" indent="-171450" algn="l">
              <a:lnSpc>
                <a:spcPct val="90000"/>
              </a:lnSpc>
              <a:spcBef>
                <a:spcPts val="375"/>
              </a:spcBef>
              <a:spcAft>
                <a:spcPts val="0"/>
              </a:spcAft>
              <a:buClr>
                <a:srgbClr val="8C8C8C"/>
              </a:buClr>
              <a:buSzPts val="1600"/>
              <a:buNone/>
              <a:defRPr sz="1200">
                <a:solidFill>
                  <a:srgbClr val="8C8C8C"/>
                </a:solidFill>
              </a:defRPr>
            </a:lvl7pPr>
            <a:lvl8pPr marL="2743200" lvl="7" indent="-171450" algn="l">
              <a:lnSpc>
                <a:spcPct val="90000"/>
              </a:lnSpc>
              <a:spcBef>
                <a:spcPts val="375"/>
              </a:spcBef>
              <a:spcAft>
                <a:spcPts val="0"/>
              </a:spcAft>
              <a:buClr>
                <a:srgbClr val="8C8C8C"/>
              </a:buClr>
              <a:buSzPts val="1600"/>
              <a:buNone/>
              <a:defRPr sz="1200">
                <a:solidFill>
                  <a:srgbClr val="8C8C8C"/>
                </a:solidFill>
              </a:defRPr>
            </a:lvl8pPr>
            <a:lvl9pPr marL="3086100" lvl="8" indent="-171450" algn="l">
              <a:lnSpc>
                <a:spcPct val="90000"/>
              </a:lnSpc>
              <a:spcBef>
                <a:spcPts val="375"/>
              </a:spcBef>
              <a:spcAft>
                <a:spcPts val="0"/>
              </a:spcAft>
              <a:buClr>
                <a:srgbClr val="8C8C8C"/>
              </a:buClr>
              <a:buSzPts val="1600"/>
              <a:buNone/>
              <a:defRPr sz="1200">
                <a:solidFill>
                  <a:srgbClr val="8C8C8C"/>
                </a:solidFill>
              </a:defRPr>
            </a:lvl9pPr>
          </a:lstStyle>
          <a:p>
            <a:endParaRPr/>
          </a:p>
        </p:txBody>
      </p:sp>
      <p:sp>
        <p:nvSpPr>
          <p:cNvPr id="164" name="Google Shape;164;g7e889e860b_0_661"/>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5" name="Google Shape;165;g7e889e860b_0_661"/>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6" name="Google Shape;166;g7e889e860b_0_661"/>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67" name="Google Shape;167;g7e889e860b_0_661"/>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434108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8"/>
        <p:cNvGrpSpPr/>
        <p:nvPr/>
      </p:nvGrpSpPr>
      <p:grpSpPr>
        <a:xfrm>
          <a:off x="0" y="0"/>
          <a:ext cx="0" cy="0"/>
          <a:chOff x="0" y="0"/>
          <a:chExt cx="0" cy="0"/>
        </a:xfrm>
      </p:grpSpPr>
      <p:sp>
        <p:nvSpPr>
          <p:cNvPr id="169" name="Google Shape;169;g7e889e860b_0_668"/>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g7e889e860b_0_668"/>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1" name="Google Shape;171;g7e889e860b_0_668"/>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2" name="Google Shape;172;g7e889e860b_0_668"/>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73" name="Google Shape;173;g7e889e860b_0_668"/>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1061578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4"/>
        <p:cNvGrpSpPr/>
        <p:nvPr/>
      </p:nvGrpSpPr>
      <p:grpSpPr>
        <a:xfrm>
          <a:off x="0" y="0"/>
          <a:ext cx="0" cy="0"/>
          <a:chOff x="0" y="0"/>
          <a:chExt cx="0" cy="0"/>
        </a:xfrm>
      </p:grpSpPr>
      <p:sp>
        <p:nvSpPr>
          <p:cNvPr id="175" name="Google Shape;175;g7e889e860b_0_67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6" name="Google Shape;176;g7e889e860b_0_674"/>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7" name="Google Shape;177;g7e889e860b_0_674"/>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78" name="Google Shape;178;g7e889e860b_0_674"/>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2041132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9"/>
        <p:cNvGrpSpPr/>
        <p:nvPr/>
      </p:nvGrpSpPr>
      <p:grpSpPr>
        <a:xfrm>
          <a:off x="0" y="0"/>
          <a:ext cx="0" cy="0"/>
          <a:chOff x="0" y="0"/>
          <a:chExt cx="0" cy="0"/>
        </a:xfrm>
      </p:grpSpPr>
      <p:sp>
        <p:nvSpPr>
          <p:cNvPr id="180" name="Google Shape;180;g7e889e860b_0_679"/>
          <p:cNvSpPr txBox="1">
            <a:spLocks noGrp="1"/>
          </p:cNvSpPr>
          <p:nvPr>
            <p:ph type="title"/>
          </p:nvPr>
        </p:nvSpPr>
        <p:spPr>
          <a:xfrm>
            <a:off x="629841" y="342900"/>
            <a:ext cx="2949075"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7e889e860b_0_679"/>
          <p:cNvSpPr txBox="1">
            <a:spLocks noGrp="1"/>
          </p:cNvSpPr>
          <p:nvPr>
            <p:ph type="body" idx="1"/>
          </p:nvPr>
        </p:nvSpPr>
        <p:spPr>
          <a:xfrm>
            <a:off x="3887391" y="740569"/>
            <a:ext cx="4629150" cy="3655125"/>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182" name="Google Shape;182;g7e889e860b_0_679"/>
          <p:cNvSpPr txBox="1">
            <a:spLocks noGrp="1"/>
          </p:cNvSpPr>
          <p:nvPr>
            <p:ph type="body" idx="2"/>
          </p:nvPr>
        </p:nvSpPr>
        <p:spPr>
          <a:xfrm>
            <a:off x="629841" y="1543050"/>
            <a:ext cx="2949075" cy="28586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83" name="Google Shape;183;g7e889e860b_0_679"/>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4" name="Google Shape;184;g7e889e860b_0_679"/>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5" name="Google Shape;185;g7e889e860b_0_679"/>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86" name="Google Shape;186;g7e889e860b_0_679"/>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621891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7"/>
        <p:cNvGrpSpPr/>
        <p:nvPr/>
      </p:nvGrpSpPr>
      <p:grpSpPr>
        <a:xfrm>
          <a:off x="0" y="0"/>
          <a:ext cx="0" cy="0"/>
          <a:chOff x="0" y="0"/>
          <a:chExt cx="0" cy="0"/>
        </a:xfrm>
      </p:grpSpPr>
      <p:sp>
        <p:nvSpPr>
          <p:cNvPr id="188" name="Google Shape;188;g7e889e860b_0_687"/>
          <p:cNvSpPr txBox="1">
            <a:spLocks noGrp="1"/>
          </p:cNvSpPr>
          <p:nvPr>
            <p:ph type="title"/>
          </p:nvPr>
        </p:nvSpPr>
        <p:spPr>
          <a:xfrm>
            <a:off x="629841" y="342900"/>
            <a:ext cx="2949075"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g7e889e860b_0_687"/>
          <p:cNvSpPr>
            <a:spLocks noGrp="1"/>
          </p:cNvSpPr>
          <p:nvPr>
            <p:ph type="pic" idx="2"/>
          </p:nvPr>
        </p:nvSpPr>
        <p:spPr>
          <a:xfrm>
            <a:off x="3887391" y="740569"/>
            <a:ext cx="4629150" cy="36551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Open Sans"/>
                <a:ea typeface="Open Sans"/>
                <a:cs typeface="Open Sans"/>
                <a:sym typeface="Open Sans"/>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190" name="Google Shape;190;g7e889e860b_0_687"/>
          <p:cNvSpPr txBox="1">
            <a:spLocks noGrp="1"/>
          </p:cNvSpPr>
          <p:nvPr>
            <p:ph type="body" idx="1"/>
          </p:nvPr>
        </p:nvSpPr>
        <p:spPr>
          <a:xfrm>
            <a:off x="629841" y="1543050"/>
            <a:ext cx="2949075" cy="2858625"/>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191" name="Google Shape;191;g7e889e860b_0_687"/>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2" name="Google Shape;192;g7e889e860b_0_687"/>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3" name="Google Shape;193;g7e889e860b_0_687"/>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194" name="Google Shape;194;g7e889e860b_0_687"/>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1640791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5"/>
        <p:cNvGrpSpPr/>
        <p:nvPr/>
      </p:nvGrpSpPr>
      <p:grpSpPr>
        <a:xfrm>
          <a:off x="0" y="0"/>
          <a:ext cx="0" cy="0"/>
          <a:chOff x="0" y="0"/>
          <a:chExt cx="0" cy="0"/>
        </a:xfrm>
      </p:grpSpPr>
      <p:sp>
        <p:nvSpPr>
          <p:cNvPr id="196" name="Google Shape;196;g7e889e860b_0_695"/>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7e889e860b_0_695"/>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8" name="Google Shape;198;g7e889e860b_0_695"/>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9" name="Google Shape;199;g7e889e860b_0_695"/>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0" name="Google Shape;200;g7e889e860b_0_695"/>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201" name="Google Shape;201;g7e889e860b_0_695"/>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2418532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stimonial">
  <p:cSld name="Testimonial">
    <p:bg>
      <p:bgPr>
        <a:solidFill>
          <a:srgbClr val="D8D8D8"/>
        </a:solidFill>
        <a:effectLst/>
      </p:bgPr>
    </p:bg>
    <p:spTree>
      <p:nvGrpSpPr>
        <p:cNvPr id="1" name="Shape 202"/>
        <p:cNvGrpSpPr/>
        <p:nvPr/>
      </p:nvGrpSpPr>
      <p:grpSpPr>
        <a:xfrm>
          <a:off x="0" y="0"/>
          <a:ext cx="0" cy="0"/>
          <a:chOff x="0" y="0"/>
          <a:chExt cx="0" cy="0"/>
        </a:xfrm>
      </p:grpSpPr>
      <p:sp>
        <p:nvSpPr>
          <p:cNvPr id="203" name="Google Shape;203;g7e889e860b_0_702"/>
          <p:cNvSpPr txBox="1"/>
          <p:nvPr/>
        </p:nvSpPr>
        <p:spPr>
          <a:xfrm>
            <a:off x="3686176" y="-57366"/>
            <a:ext cx="409500" cy="1592775"/>
          </a:xfrm>
          <a:prstGeom prst="rect">
            <a:avLst/>
          </a:prstGeom>
          <a:noFill/>
          <a:ln>
            <a:noFill/>
          </a:ln>
        </p:spPr>
        <p:txBody>
          <a:bodyPr spcFirstLastPara="1" wrap="square" lIns="68569" tIns="34275" rIns="68569" bIns="34275" anchor="ctr" anchorCtr="0">
            <a:noAutofit/>
          </a:bodyPr>
          <a:lstStyle/>
          <a:p>
            <a:pPr marL="0" marR="0" lvl="0" indent="0" algn="ctr" rtl="0">
              <a:lnSpc>
                <a:spcPct val="150000"/>
              </a:lnSpc>
              <a:spcBef>
                <a:spcPts val="0"/>
              </a:spcBef>
              <a:spcAft>
                <a:spcPts val="0"/>
              </a:spcAft>
              <a:buClr>
                <a:srgbClr val="000000"/>
              </a:buClr>
              <a:buSzPts val="8800"/>
              <a:buFont typeface="Arial"/>
              <a:buNone/>
            </a:pPr>
            <a:r>
              <a:rPr lang="en-US" sz="6600" b="1" i="1" u="none" strike="noStrike" cap="none" dirty="0">
                <a:solidFill>
                  <a:srgbClr val="BFBFBF"/>
                </a:solidFill>
                <a:latin typeface="Open Sans"/>
                <a:ea typeface="Open Sans"/>
                <a:cs typeface="Open Sans"/>
                <a:sym typeface="Open Sans"/>
              </a:rPr>
              <a:t>“</a:t>
            </a:r>
            <a:endParaRPr sz="6600" b="0" i="1" u="none" strike="noStrike" cap="none" dirty="0">
              <a:solidFill>
                <a:srgbClr val="BFBFBF"/>
              </a:solidFill>
              <a:latin typeface="Open Sans"/>
              <a:ea typeface="Open Sans"/>
              <a:cs typeface="Open Sans"/>
              <a:sym typeface="Open Sans"/>
            </a:endParaRPr>
          </a:p>
        </p:txBody>
      </p:sp>
      <p:sp>
        <p:nvSpPr>
          <p:cNvPr id="204" name="Google Shape;204;g7e889e860b_0_702"/>
          <p:cNvSpPr txBox="1"/>
          <p:nvPr/>
        </p:nvSpPr>
        <p:spPr>
          <a:xfrm rot="10800000">
            <a:off x="8534476" y="2838173"/>
            <a:ext cx="409500" cy="1592775"/>
          </a:xfrm>
          <a:prstGeom prst="rect">
            <a:avLst/>
          </a:prstGeom>
          <a:noFill/>
          <a:ln>
            <a:noFill/>
          </a:ln>
        </p:spPr>
        <p:txBody>
          <a:bodyPr spcFirstLastPara="1" wrap="square" lIns="68569" tIns="34275" rIns="68569" bIns="34275" anchor="ctr" anchorCtr="0">
            <a:noAutofit/>
          </a:bodyPr>
          <a:lstStyle/>
          <a:p>
            <a:pPr marL="0" marR="0" lvl="0" indent="0" algn="ctr" rtl="0">
              <a:lnSpc>
                <a:spcPct val="150000"/>
              </a:lnSpc>
              <a:spcBef>
                <a:spcPts val="0"/>
              </a:spcBef>
              <a:spcAft>
                <a:spcPts val="0"/>
              </a:spcAft>
              <a:buClr>
                <a:srgbClr val="000000"/>
              </a:buClr>
              <a:buSzPts val="8800"/>
              <a:buFont typeface="Arial"/>
              <a:buNone/>
            </a:pPr>
            <a:r>
              <a:rPr lang="en-US" sz="6600" b="1" i="1" u="none" strike="noStrike" cap="none" dirty="0">
                <a:solidFill>
                  <a:srgbClr val="BFBFBF"/>
                </a:solidFill>
                <a:latin typeface="Open Sans"/>
                <a:ea typeface="Open Sans"/>
                <a:cs typeface="Open Sans"/>
                <a:sym typeface="Open Sans"/>
              </a:rPr>
              <a:t>“</a:t>
            </a:r>
            <a:endParaRPr sz="6600" b="0" i="1" u="none" strike="noStrike" cap="none" dirty="0">
              <a:solidFill>
                <a:srgbClr val="BFBFBF"/>
              </a:solidFill>
              <a:latin typeface="Open Sans"/>
              <a:ea typeface="Open Sans"/>
              <a:cs typeface="Open Sans"/>
              <a:sym typeface="Open Sans"/>
            </a:endParaRPr>
          </a:p>
        </p:txBody>
      </p:sp>
      <p:sp>
        <p:nvSpPr>
          <p:cNvPr id="205" name="Google Shape;205;g7e889e860b_0_702"/>
          <p:cNvSpPr txBox="1">
            <a:spLocks noGrp="1"/>
          </p:cNvSpPr>
          <p:nvPr>
            <p:ph type="body" idx="1"/>
          </p:nvPr>
        </p:nvSpPr>
        <p:spPr>
          <a:xfrm>
            <a:off x="4295775" y="323850"/>
            <a:ext cx="4009950" cy="4533975"/>
          </a:xfrm>
          <a:prstGeom prst="rect">
            <a:avLst/>
          </a:prstGeom>
          <a:noFill/>
          <a:ln>
            <a:noFill/>
          </a:ln>
        </p:spPr>
        <p:txBody>
          <a:bodyPr spcFirstLastPara="1" wrap="square" lIns="91425" tIns="45700" rIns="91425" bIns="45700" anchor="t" anchorCtr="0">
            <a:noAutofit/>
          </a:bodyPr>
          <a:lstStyle>
            <a:lvl1pPr marL="342900" lvl="0" indent="-304800" algn="l">
              <a:lnSpc>
                <a:spcPct val="90000"/>
              </a:lnSpc>
              <a:spcBef>
                <a:spcPts val="750"/>
              </a:spcBef>
              <a:spcAft>
                <a:spcPts val="0"/>
              </a:spcAft>
              <a:buClr>
                <a:schemeClr val="dk1"/>
              </a:buClr>
              <a:buSzPts val="2800"/>
              <a:buChar char="•"/>
              <a:defRPr b="1" i="1">
                <a:latin typeface="Open Sans"/>
                <a:ea typeface="Open Sans"/>
                <a:cs typeface="Open Sans"/>
                <a:sym typeface="Open Sans"/>
              </a:defRPr>
            </a:lvl1pPr>
            <a:lvl2pPr marL="685800" lvl="1" indent="-285750" algn="l">
              <a:lnSpc>
                <a:spcPct val="90000"/>
              </a:lnSpc>
              <a:spcBef>
                <a:spcPts val="375"/>
              </a:spcBef>
              <a:spcAft>
                <a:spcPts val="0"/>
              </a:spcAft>
              <a:buClr>
                <a:schemeClr val="dk1"/>
              </a:buClr>
              <a:buSzPts val="2400"/>
              <a:buChar char="•"/>
              <a:defRPr b="1" i="1">
                <a:latin typeface="Merriweather"/>
                <a:ea typeface="Merriweather"/>
                <a:cs typeface="Merriweather"/>
                <a:sym typeface="Merriweather"/>
              </a:defRPr>
            </a:lvl2pPr>
            <a:lvl3pPr marL="1028700" lvl="2" indent="-266700" algn="l">
              <a:lnSpc>
                <a:spcPct val="90000"/>
              </a:lnSpc>
              <a:spcBef>
                <a:spcPts val="375"/>
              </a:spcBef>
              <a:spcAft>
                <a:spcPts val="0"/>
              </a:spcAft>
              <a:buClr>
                <a:schemeClr val="dk1"/>
              </a:buClr>
              <a:buSzPts val="2000"/>
              <a:buChar char="•"/>
              <a:defRPr b="1" i="1">
                <a:latin typeface="Merriweather"/>
                <a:ea typeface="Merriweather"/>
                <a:cs typeface="Merriweather"/>
                <a:sym typeface="Merriweather"/>
              </a:defRPr>
            </a:lvl3pPr>
            <a:lvl4pPr marL="1371600" lvl="3" indent="-257175" algn="l">
              <a:lnSpc>
                <a:spcPct val="90000"/>
              </a:lnSpc>
              <a:spcBef>
                <a:spcPts val="375"/>
              </a:spcBef>
              <a:spcAft>
                <a:spcPts val="0"/>
              </a:spcAft>
              <a:buClr>
                <a:schemeClr val="dk1"/>
              </a:buClr>
              <a:buSzPts val="1800"/>
              <a:buChar char="•"/>
              <a:defRPr b="1" i="1">
                <a:latin typeface="Merriweather"/>
                <a:ea typeface="Merriweather"/>
                <a:cs typeface="Merriweather"/>
                <a:sym typeface="Merriweather"/>
              </a:defRPr>
            </a:lvl4pPr>
            <a:lvl5pPr marL="1714500" lvl="4" indent="-257175" algn="l">
              <a:lnSpc>
                <a:spcPct val="90000"/>
              </a:lnSpc>
              <a:spcBef>
                <a:spcPts val="375"/>
              </a:spcBef>
              <a:spcAft>
                <a:spcPts val="0"/>
              </a:spcAft>
              <a:buClr>
                <a:schemeClr val="dk1"/>
              </a:buClr>
              <a:buSzPts val="1800"/>
              <a:buChar char="•"/>
              <a:defRPr b="1" i="1">
                <a:latin typeface="Merriweather"/>
                <a:ea typeface="Merriweather"/>
                <a:cs typeface="Merriweather"/>
                <a:sym typeface="Merriweathe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6" name="Google Shape;206;g7e889e860b_0_702"/>
          <p:cNvSpPr>
            <a:spLocks noGrp="1"/>
          </p:cNvSpPr>
          <p:nvPr>
            <p:ph type="pic" idx="2"/>
          </p:nvPr>
        </p:nvSpPr>
        <p:spPr>
          <a:xfrm>
            <a:off x="805070" y="343703"/>
            <a:ext cx="2652525" cy="45139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0204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ogo and website link slide">
  <p:cSld name="Logo and website link slide">
    <p:spTree>
      <p:nvGrpSpPr>
        <p:cNvPr id="1" name="Shape 207"/>
        <p:cNvGrpSpPr/>
        <p:nvPr/>
      </p:nvGrpSpPr>
      <p:grpSpPr>
        <a:xfrm>
          <a:off x="0" y="0"/>
          <a:ext cx="0" cy="0"/>
          <a:chOff x="0" y="0"/>
          <a:chExt cx="0" cy="0"/>
        </a:xfrm>
      </p:grpSpPr>
      <p:pic>
        <p:nvPicPr>
          <p:cNvPr id="208" name="Google Shape;208;g7e889e860b_0_707"/>
          <p:cNvPicPr preferRelativeResize="0"/>
          <p:nvPr/>
        </p:nvPicPr>
        <p:blipFill rotWithShape="1">
          <a:blip r:embed="rId2">
            <a:alphaModFix/>
          </a:blip>
          <a:srcRect/>
          <a:stretch/>
        </p:blipFill>
        <p:spPr>
          <a:xfrm>
            <a:off x="1895475" y="1051832"/>
            <a:ext cx="5346954" cy="1719072"/>
          </a:xfrm>
          <a:prstGeom prst="rect">
            <a:avLst/>
          </a:prstGeom>
          <a:noFill/>
          <a:ln>
            <a:noFill/>
          </a:ln>
        </p:spPr>
      </p:pic>
      <p:sp>
        <p:nvSpPr>
          <p:cNvPr id="209" name="Google Shape;209;g7e889e860b_0_707"/>
          <p:cNvSpPr txBox="1"/>
          <p:nvPr/>
        </p:nvSpPr>
        <p:spPr>
          <a:xfrm>
            <a:off x="2783951" y="3570242"/>
            <a:ext cx="3661875" cy="440550"/>
          </a:xfrm>
          <a:prstGeom prst="rect">
            <a:avLst/>
          </a:prstGeom>
          <a:noFill/>
          <a:ln>
            <a:noFill/>
          </a:ln>
        </p:spPr>
        <p:txBody>
          <a:bodyPr spcFirstLastPara="1" wrap="square" lIns="68569" tIns="34275" rIns="68569" bIns="34275" anchor="t" anchorCtr="0">
            <a:noAutofit/>
          </a:bodyPr>
          <a:lstStyle/>
          <a:p>
            <a:pPr marL="0" marR="0" lvl="0" indent="0" algn="ctr" rtl="0">
              <a:lnSpc>
                <a:spcPct val="150000"/>
              </a:lnSpc>
              <a:spcBef>
                <a:spcPts val="0"/>
              </a:spcBef>
              <a:spcAft>
                <a:spcPts val="0"/>
              </a:spcAft>
              <a:buClr>
                <a:srgbClr val="000000"/>
              </a:buClr>
              <a:buSzPts val="2400"/>
              <a:buFont typeface="Arial"/>
              <a:buNone/>
            </a:pPr>
            <a:r>
              <a:rPr lang="en-US" sz="1800" b="0" i="0" u="none" strike="noStrike" cap="none" dirty="0">
                <a:solidFill>
                  <a:schemeClr val="dk1"/>
                </a:solidFill>
                <a:latin typeface="Open Sans"/>
                <a:ea typeface="Open Sans"/>
                <a:cs typeface="Open Sans"/>
                <a:sym typeface="Open Sans"/>
              </a:rPr>
              <a:t>www.carnegiemathpathways.org</a:t>
            </a:r>
            <a:endParaRPr sz="1800" b="0" i="0" u="none" strike="noStrike" cap="none"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56478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210"/>
        <p:cNvGrpSpPr/>
        <p:nvPr/>
      </p:nvGrpSpPr>
      <p:grpSpPr>
        <a:xfrm>
          <a:off x="0" y="0"/>
          <a:ext cx="0" cy="0"/>
          <a:chOff x="0" y="0"/>
          <a:chExt cx="0" cy="0"/>
        </a:xfrm>
      </p:grpSpPr>
      <p:sp>
        <p:nvSpPr>
          <p:cNvPr id="211" name="Google Shape;211;g7e889e860b_0_710"/>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7e889e860b_0_710"/>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3" name="Google Shape;213;g7e889e860b_0_710"/>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4" name="Google Shape;214;g7e889e860b_0_710"/>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5" name="Google Shape;215;g7e889e860b_0_710"/>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6" name="Google Shape;216;g7e889e860b_0_710"/>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217" name="Google Shape;217;g7e889e860b_0_710"/>
          <p:cNvPicPr preferRelativeResize="0"/>
          <p:nvPr/>
        </p:nvPicPr>
        <p:blipFill rotWithShape="1">
          <a:blip r:embed="rId2">
            <a:alphaModFix/>
          </a:blip>
          <a:srcRect/>
          <a:stretch/>
        </p:blipFill>
        <p:spPr>
          <a:xfrm>
            <a:off x="0" y="4002786"/>
            <a:ext cx="9141713" cy="1140714"/>
          </a:xfrm>
          <a:prstGeom prst="rect">
            <a:avLst/>
          </a:prstGeom>
          <a:noFill/>
          <a:ln>
            <a:noFill/>
          </a:ln>
        </p:spPr>
      </p:pic>
    </p:spTree>
    <p:extLst>
      <p:ext uri="{BB962C8B-B14F-4D97-AF65-F5344CB8AC3E}">
        <p14:creationId xmlns:p14="http://schemas.microsoft.com/office/powerpoint/2010/main" val="104375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16"/>
        <p:cNvGrpSpPr/>
        <p:nvPr/>
      </p:nvGrpSpPr>
      <p:grpSpPr>
        <a:xfrm>
          <a:off x="0" y="0"/>
          <a:ext cx="0" cy="0"/>
          <a:chOff x="0" y="0"/>
          <a:chExt cx="0" cy="0"/>
        </a:xfrm>
      </p:grpSpPr>
      <p:pic>
        <p:nvPicPr>
          <p:cNvPr id="17" name="Google Shape;17;p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 name="Google Shape;18;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21" name="Google Shape;21;p43"/>
          <p:cNvPicPr preferRelativeResize="0"/>
          <p:nvPr/>
        </p:nvPicPr>
        <p:blipFill rotWithShape="1">
          <a:blip r:embed="rId3">
            <a:alphaModFix/>
          </a:blip>
          <a:srcRect/>
          <a:stretch/>
        </p:blipFill>
        <p:spPr>
          <a:xfrm>
            <a:off x="295156" y="303836"/>
            <a:ext cx="2187095" cy="703162"/>
          </a:xfrm>
          <a:prstGeom prst="rect">
            <a:avLst/>
          </a:prstGeom>
          <a:noFill/>
          <a:ln>
            <a:noFill/>
          </a:ln>
        </p:spPr>
      </p:pic>
      <p:sp>
        <p:nvSpPr>
          <p:cNvPr id="22" name="Google Shape;22;p43"/>
          <p:cNvSpPr txBox="1">
            <a:spLocks noGrp="1"/>
          </p:cNvSpPr>
          <p:nvPr>
            <p:ph type="ctrTitle"/>
          </p:nvPr>
        </p:nvSpPr>
        <p:spPr>
          <a:xfrm>
            <a:off x="628650" y="1484452"/>
            <a:ext cx="5829300" cy="8004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Open Sans"/>
              <a:buNone/>
              <a:defRPr sz="3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subTitle" idx="1"/>
          </p:nvPr>
        </p:nvSpPr>
        <p:spPr>
          <a:xfrm>
            <a:off x="628650" y="2284945"/>
            <a:ext cx="5829300" cy="6028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750"/>
              </a:spcBef>
              <a:spcAft>
                <a:spcPts val="0"/>
              </a:spcAft>
              <a:buClr>
                <a:schemeClr val="dk1"/>
              </a:buClr>
              <a:buSzPts val="3200"/>
              <a:buNone/>
              <a:defRPr sz="2400" i="1"/>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Tree>
    <p:extLst>
      <p:ext uri="{BB962C8B-B14F-4D97-AF65-F5344CB8AC3E}">
        <p14:creationId xmlns:p14="http://schemas.microsoft.com/office/powerpoint/2010/main" val="2799054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pic>
        <p:nvPicPr>
          <p:cNvPr id="25" name="Google Shape;25;p44"/>
          <p:cNvPicPr preferRelativeResize="0"/>
          <p:nvPr/>
        </p:nvPicPr>
        <p:blipFill rotWithShape="1">
          <a:blip r:embed="rId2">
            <a:alphaModFix/>
          </a:blip>
          <a:srcRect/>
          <a:stretch/>
        </p:blipFill>
        <p:spPr>
          <a:xfrm>
            <a:off x="0" y="4002786"/>
            <a:ext cx="9141714" cy="1140714"/>
          </a:xfrm>
          <a:prstGeom prst="rect">
            <a:avLst/>
          </a:prstGeom>
          <a:noFill/>
          <a:ln>
            <a:noFill/>
          </a:ln>
        </p:spPr>
      </p:pic>
      <p:sp>
        <p:nvSpPr>
          <p:cNvPr id="26" name="Google Shape;26;p44"/>
          <p:cNvSpPr txBox="1">
            <a:spLocks noGrp="1"/>
          </p:cNvSpPr>
          <p:nvPr>
            <p:ph type="title"/>
          </p:nvPr>
        </p:nvSpPr>
        <p:spPr>
          <a:xfrm>
            <a:off x="628650" y="1"/>
            <a:ext cx="7886700"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Open Sans"/>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85750" algn="l">
              <a:lnSpc>
                <a:spcPct val="90000"/>
              </a:lnSpc>
              <a:spcBef>
                <a:spcPts val="750"/>
              </a:spcBef>
              <a:spcAft>
                <a:spcPts val="0"/>
              </a:spcAft>
              <a:buClr>
                <a:schemeClr val="dk1"/>
              </a:buClr>
              <a:buSzPts val="2400"/>
              <a:buChar char="•"/>
              <a:defRPr sz="1800"/>
            </a:lvl1pPr>
            <a:lvl2pPr marL="685800" lvl="1" indent="-247650" algn="l">
              <a:lnSpc>
                <a:spcPct val="90000"/>
              </a:lnSpc>
              <a:spcBef>
                <a:spcPts val="375"/>
              </a:spcBef>
              <a:spcAft>
                <a:spcPts val="0"/>
              </a:spcAft>
              <a:buClr>
                <a:schemeClr val="dk1"/>
              </a:buClr>
              <a:buSzPts val="1600"/>
              <a:buChar char="•"/>
              <a:defRPr sz="1200"/>
            </a:lvl2pPr>
            <a:lvl3pPr marL="1028700" lvl="2" indent="-228600" algn="l">
              <a:lnSpc>
                <a:spcPct val="90000"/>
              </a:lnSpc>
              <a:spcBef>
                <a:spcPts val="375"/>
              </a:spcBef>
              <a:spcAft>
                <a:spcPts val="0"/>
              </a:spcAft>
              <a:buClr>
                <a:schemeClr val="dk1"/>
              </a:buClr>
              <a:buSzPts val="1200"/>
              <a:buChar char="•"/>
              <a:defRPr sz="900"/>
            </a:lvl3pPr>
            <a:lvl4pPr marL="1371600" lvl="3" indent="-228600" algn="l">
              <a:lnSpc>
                <a:spcPct val="90000"/>
              </a:lnSpc>
              <a:spcBef>
                <a:spcPts val="375"/>
              </a:spcBef>
              <a:spcAft>
                <a:spcPts val="0"/>
              </a:spcAft>
              <a:buClr>
                <a:schemeClr val="dk1"/>
              </a:buClr>
              <a:buSzPts val="1200"/>
              <a:buChar char="•"/>
              <a:defRPr sz="900"/>
            </a:lvl4pPr>
            <a:lvl5pPr marL="1714500" lvl="4" indent="-228600" algn="l">
              <a:lnSpc>
                <a:spcPct val="90000"/>
              </a:lnSpc>
              <a:spcBef>
                <a:spcPts val="375"/>
              </a:spcBef>
              <a:spcAft>
                <a:spcPts val="0"/>
              </a:spcAft>
              <a:buClr>
                <a:schemeClr val="dk1"/>
              </a:buClr>
              <a:buSzPts val="1200"/>
              <a:buChar char="•"/>
              <a:defRPr sz="900"/>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38238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933074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with footer" type="blank">
  <p:cSld name="Blank with footer">
    <p:spTree>
      <p:nvGrpSpPr>
        <p:cNvPr id="1" name="Shape 32"/>
        <p:cNvGrpSpPr/>
        <p:nvPr/>
      </p:nvGrpSpPr>
      <p:grpSpPr>
        <a:xfrm>
          <a:off x="0" y="0"/>
          <a:ext cx="0" cy="0"/>
          <a:chOff x="0" y="0"/>
          <a:chExt cx="0" cy="0"/>
        </a:xfrm>
      </p:grpSpPr>
      <p:sp>
        <p:nvSpPr>
          <p:cNvPr id="33" name="Google Shape;33;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4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36" name="Google Shape;36;p46"/>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3392587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48"/>
          <p:cNvSpPr txBox="1">
            <a:spLocks noGrp="1"/>
          </p:cNvSpPr>
          <p:nvPr>
            <p:ph type="title"/>
          </p:nvPr>
        </p:nvSpPr>
        <p:spPr>
          <a:xfrm>
            <a:off x="623888" y="717852"/>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8"/>
          <p:cNvSpPr txBox="1">
            <a:spLocks noGrp="1"/>
          </p:cNvSpPr>
          <p:nvPr>
            <p:ph type="body" idx="1"/>
          </p:nvPr>
        </p:nvSpPr>
        <p:spPr>
          <a:xfrm>
            <a:off x="623888" y="2877646"/>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C8C8C"/>
              </a:buClr>
              <a:buSzPts val="2400"/>
              <a:buNone/>
              <a:defRPr sz="1800">
                <a:solidFill>
                  <a:srgbClr val="8C8C8C"/>
                </a:solidFill>
              </a:defRPr>
            </a:lvl1pPr>
            <a:lvl2pPr marL="685800" lvl="1" indent="-171450" algn="l">
              <a:lnSpc>
                <a:spcPct val="90000"/>
              </a:lnSpc>
              <a:spcBef>
                <a:spcPts val="375"/>
              </a:spcBef>
              <a:spcAft>
                <a:spcPts val="0"/>
              </a:spcAft>
              <a:buClr>
                <a:srgbClr val="8C8C8C"/>
              </a:buClr>
              <a:buSzPts val="2000"/>
              <a:buNone/>
              <a:defRPr sz="1500">
                <a:solidFill>
                  <a:srgbClr val="8C8C8C"/>
                </a:solidFill>
              </a:defRPr>
            </a:lvl2pPr>
            <a:lvl3pPr marL="1028700" lvl="2" indent="-171450" algn="l">
              <a:lnSpc>
                <a:spcPct val="90000"/>
              </a:lnSpc>
              <a:spcBef>
                <a:spcPts val="375"/>
              </a:spcBef>
              <a:spcAft>
                <a:spcPts val="0"/>
              </a:spcAft>
              <a:buClr>
                <a:srgbClr val="8C8C8C"/>
              </a:buClr>
              <a:buSzPts val="1800"/>
              <a:buNone/>
              <a:defRPr sz="1350">
                <a:solidFill>
                  <a:srgbClr val="8C8C8C"/>
                </a:solidFill>
              </a:defRPr>
            </a:lvl3pPr>
            <a:lvl4pPr marL="1371600" lvl="3" indent="-171450" algn="l">
              <a:lnSpc>
                <a:spcPct val="90000"/>
              </a:lnSpc>
              <a:spcBef>
                <a:spcPts val="375"/>
              </a:spcBef>
              <a:spcAft>
                <a:spcPts val="0"/>
              </a:spcAft>
              <a:buClr>
                <a:srgbClr val="8C8C8C"/>
              </a:buClr>
              <a:buSzPts val="1600"/>
              <a:buNone/>
              <a:defRPr sz="1200">
                <a:solidFill>
                  <a:srgbClr val="8C8C8C"/>
                </a:solidFill>
              </a:defRPr>
            </a:lvl4pPr>
            <a:lvl5pPr marL="1714500" lvl="4" indent="-171450" algn="l">
              <a:lnSpc>
                <a:spcPct val="90000"/>
              </a:lnSpc>
              <a:spcBef>
                <a:spcPts val="375"/>
              </a:spcBef>
              <a:spcAft>
                <a:spcPts val="0"/>
              </a:spcAft>
              <a:buClr>
                <a:srgbClr val="8C8C8C"/>
              </a:buClr>
              <a:buSzPts val="1600"/>
              <a:buNone/>
              <a:defRPr sz="1200">
                <a:solidFill>
                  <a:srgbClr val="8C8C8C"/>
                </a:solidFill>
              </a:defRPr>
            </a:lvl5pPr>
            <a:lvl6pPr marL="2057400" lvl="5" indent="-171450" algn="l">
              <a:lnSpc>
                <a:spcPct val="90000"/>
              </a:lnSpc>
              <a:spcBef>
                <a:spcPts val="375"/>
              </a:spcBef>
              <a:spcAft>
                <a:spcPts val="0"/>
              </a:spcAft>
              <a:buClr>
                <a:srgbClr val="8C8C8C"/>
              </a:buClr>
              <a:buSzPts val="1600"/>
              <a:buNone/>
              <a:defRPr sz="1200">
                <a:solidFill>
                  <a:srgbClr val="8C8C8C"/>
                </a:solidFill>
              </a:defRPr>
            </a:lvl6pPr>
            <a:lvl7pPr marL="2400300" lvl="6" indent="-171450" algn="l">
              <a:lnSpc>
                <a:spcPct val="90000"/>
              </a:lnSpc>
              <a:spcBef>
                <a:spcPts val="375"/>
              </a:spcBef>
              <a:spcAft>
                <a:spcPts val="0"/>
              </a:spcAft>
              <a:buClr>
                <a:srgbClr val="8C8C8C"/>
              </a:buClr>
              <a:buSzPts val="1600"/>
              <a:buNone/>
              <a:defRPr sz="1200">
                <a:solidFill>
                  <a:srgbClr val="8C8C8C"/>
                </a:solidFill>
              </a:defRPr>
            </a:lvl7pPr>
            <a:lvl8pPr marL="2743200" lvl="7" indent="-171450" algn="l">
              <a:lnSpc>
                <a:spcPct val="90000"/>
              </a:lnSpc>
              <a:spcBef>
                <a:spcPts val="375"/>
              </a:spcBef>
              <a:spcAft>
                <a:spcPts val="0"/>
              </a:spcAft>
              <a:buClr>
                <a:srgbClr val="8C8C8C"/>
              </a:buClr>
              <a:buSzPts val="1600"/>
              <a:buNone/>
              <a:defRPr sz="1200">
                <a:solidFill>
                  <a:srgbClr val="8C8C8C"/>
                </a:solidFill>
              </a:defRPr>
            </a:lvl8pPr>
            <a:lvl9pPr marL="3086100" lvl="8" indent="-171450" algn="l">
              <a:lnSpc>
                <a:spcPct val="90000"/>
              </a:lnSpc>
              <a:spcBef>
                <a:spcPts val="375"/>
              </a:spcBef>
              <a:spcAft>
                <a:spcPts val="0"/>
              </a:spcAft>
              <a:buClr>
                <a:srgbClr val="8C8C8C"/>
              </a:buClr>
              <a:buSzPts val="1600"/>
              <a:buNone/>
              <a:defRPr sz="1200">
                <a:solidFill>
                  <a:srgbClr val="8C8C8C"/>
                </a:solidFill>
              </a:defRPr>
            </a:lvl9pPr>
          </a:lstStyle>
          <a:p>
            <a:endParaRPr/>
          </a:p>
        </p:txBody>
      </p:sp>
      <p:sp>
        <p:nvSpPr>
          <p:cNvPr id="40" name="Google Shape;40;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4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43" name="Google Shape;43;p48"/>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2055691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4"/>
        <p:cNvGrpSpPr/>
        <p:nvPr/>
      </p:nvGrpSpPr>
      <p:grpSpPr>
        <a:xfrm>
          <a:off x="0" y="0"/>
          <a:ext cx="0" cy="0"/>
          <a:chOff x="0" y="0"/>
          <a:chExt cx="0" cy="0"/>
        </a:xfrm>
      </p:grpSpPr>
      <p:sp>
        <p:nvSpPr>
          <p:cNvPr id="55" name="Google Shape;55;p49"/>
          <p:cNvSpPr txBox="1">
            <a:spLocks noGrp="1"/>
          </p:cNvSpPr>
          <p:nvPr>
            <p:ph type="title"/>
          </p:nvPr>
        </p:nvSpPr>
        <p:spPr>
          <a:xfrm>
            <a:off x="628650" y="232102"/>
            <a:ext cx="7886700" cy="4477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Open Sans"/>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9"/>
          <p:cNvSpPr txBox="1">
            <a:spLocks noGrp="1"/>
          </p:cNvSpPr>
          <p:nvPr>
            <p:ph type="body" idx="1"/>
          </p:nvPr>
        </p:nvSpPr>
        <p:spPr>
          <a:xfrm>
            <a:off x="628650" y="1434814"/>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p49"/>
          <p:cNvSpPr txBox="1">
            <a:spLocks noGrp="1"/>
          </p:cNvSpPr>
          <p:nvPr>
            <p:ph type="body" idx="2"/>
          </p:nvPr>
        </p:nvSpPr>
        <p:spPr>
          <a:xfrm>
            <a:off x="4629150" y="1434814"/>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8" name="Google Shape;58;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61" name="Google Shape;61;p49"/>
          <p:cNvSpPr txBox="1">
            <a:spLocks noGrp="1"/>
          </p:cNvSpPr>
          <p:nvPr>
            <p:ph type="body" idx="3"/>
          </p:nvPr>
        </p:nvSpPr>
        <p:spPr>
          <a:xfrm>
            <a:off x="628650" y="721581"/>
            <a:ext cx="3886200" cy="6476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62" name="Google Shape;62;p49"/>
          <p:cNvSpPr txBox="1">
            <a:spLocks noGrp="1"/>
          </p:cNvSpPr>
          <p:nvPr>
            <p:ph type="body" idx="4"/>
          </p:nvPr>
        </p:nvSpPr>
        <p:spPr>
          <a:xfrm>
            <a:off x="4629647" y="721581"/>
            <a:ext cx="3886200" cy="6476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63" name="Google Shape;63;p49"/>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682499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0"/>
        <p:cNvGrpSpPr/>
        <p:nvPr/>
      </p:nvGrpSpPr>
      <p:grpSpPr>
        <a:xfrm>
          <a:off x="0" y="0"/>
          <a:ext cx="0" cy="0"/>
          <a:chOff x="0" y="0"/>
          <a:chExt cx="0" cy="0"/>
        </a:xfrm>
      </p:grpSpPr>
      <p:sp>
        <p:nvSpPr>
          <p:cNvPr id="71" name="Google Shape;71;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89131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77" name="Google Shape;77;p5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8" name="Google Shape;78;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81" name="Google Shape;81;p52"/>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64794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5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3"/>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Open Sans"/>
                <a:ea typeface="Open Sans"/>
                <a:cs typeface="Open Sans"/>
                <a:sym typeface="Open Sans"/>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85" name="Google Shape;85;p5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86" name="Google Shape;86;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89" name="Google Shape;89;p53"/>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1920056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0"/>
        <p:cNvGrpSpPr/>
        <p:nvPr/>
      </p:nvGrpSpPr>
      <p:grpSpPr>
        <a:xfrm>
          <a:off x="0" y="0"/>
          <a:ext cx="0" cy="0"/>
          <a:chOff x="0" y="0"/>
          <a:chExt cx="0" cy="0"/>
        </a:xfrm>
      </p:grpSpPr>
      <p:sp>
        <p:nvSpPr>
          <p:cNvPr id="91" name="Google Shape;91;p5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54"/>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3" name="Google Shape;93;p5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4" name="Google Shape;94;p5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p5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pic>
        <p:nvPicPr>
          <p:cNvPr id="96" name="Google Shape;96;p54"/>
          <p:cNvPicPr preferRelativeResize="0"/>
          <p:nvPr/>
        </p:nvPicPr>
        <p:blipFill rotWithShape="1">
          <a:blip r:embed="rId2">
            <a:alphaModFix/>
          </a:blip>
          <a:srcRect/>
          <a:stretch/>
        </p:blipFill>
        <p:spPr>
          <a:xfrm>
            <a:off x="0" y="4002786"/>
            <a:ext cx="9141714" cy="1140714"/>
          </a:xfrm>
          <a:prstGeom prst="rect">
            <a:avLst/>
          </a:prstGeom>
          <a:noFill/>
          <a:ln>
            <a:noFill/>
          </a:ln>
        </p:spPr>
      </p:pic>
    </p:spTree>
    <p:extLst>
      <p:ext uri="{BB962C8B-B14F-4D97-AF65-F5344CB8AC3E}">
        <p14:creationId xmlns:p14="http://schemas.microsoft.com/office/powerpoint/2010/main" val="1679718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stimonial">
  <p:cSld name="Testimonial">
    <p:bg>
      <p:bgPr>
        <a:solidFill>
          <a:srgbClr val="D8D8D8"/>
        </a:solidFill>
        <a:effectLst/>
      </p:bgPr>
    </p:bg>
    <p:spTree>
      <p:nvGrpSpPr>
        <p:cNvPr id="1" name="Shape 97"/>
        <p:cNvGrpSpPr/>
        <p:nvPr/>
      </p:nvGrpSpPr>
      <p:grpSpPr>
        <a:xfrm>
          <a:off x="0" y="0"/>
          <a:ext cx="0" cy="0"/>
          <a:chOff x="0" y="0"/>
          <a:chExt cx="0" cy="0"/>
        </a:xfrm>
      </p:grpSpPr>
      <p:sp>
        <p:nvSpPr>
          <p:cNvPr id="98" name="Google Shape;98;p55"/>
          <p:cNvSpPr txBox="1"/>
          <p:nvPr/>
        </p:nvSpPr>
        <p:spPr>
          <a:xfrm>
            <a:off x="3686176" y="-57365"/>
            <a:ext cx="409575" cy="1592713"/>
          </a:xfrm>
          <a:prstGeom prst="rect">
            <a:avLst/>
          </a:prstGeom>
          <a:noFill/>
          <a:ln>
            <a:noFill/>
          </a:ln>
        </p:spPr>
        <p:txBody>
          <a:bodyPr spcFirstLastPara="1" wrap="square" lIns="68569" tIns="34275" rIns="68569" bIns="34275" anchor="ctr" anchorCtr="0">
            <a:spAutoFit/>
          </a:bodyPr>
          <a:lstStyle/>
          <a:p>
            <a:pPr marL="0" marR="0" lvl="0" indent="0" algn="ctr" rtl="0">
              <a:lnSpc>
                <a:spcPct val="150000"/>
              </a:lnSpc>
              <a:spcBef>
                <a:spcPts val="0"/>
              </a:spcBef>
              <a:spcAft>
                <a:spcPts val="0"/>
              </a:spcAft>
              <a:buClr>
                <a:srgbClr val="000000"/>
              </a:buClr>
              <a:buSzPts val="8800"/>
              <a:buFont typeface="Arial"/>
              <a:buNone/>
            </a:pPr>
            <a:r>
              <a:rPr lang="en-US" sz="6600" b="1" i="1" u="none" strike="noStrike" cap="none" dirty="0">
                <a:solidFill>
                  <a:srgbClr val="BFBFBF"/>
                </a:solidFill>
                <a:latin typeface="Merriweather"/>
                <a:ea typeface="Merriweather"/>
                <a:cs typeface="Merriweather"/>
                <a:sym typeface="Merriweather"/>
              </a:rPr>
              <a:t>“</a:t>
            </a:r>
            <a:endParaRPr sz="6600" b="0" i="1" u="none" strike="noStrike" cap="none" dirty="0">
              <a:solidFill>
                <a:srgbClr val="BFBFBF"/>
              </a:solidFill>
              <a:latin typeface="Merriweather"/>
              <a:ea typeface="Merriweather"/>
              <a:cs typeface="Merriweather"/>
              <a:sym typeface="Merriweather"/>
            </a:endParaRPr>
          </a:p>
        </p:txBody>
      </p:sp>
      <p:sp>
        <p:nvSpPr>
          <p:cNvPr id="99" name="Google Shape;99;p55"/>
          <p:cNvSpPr txBox="1"/>
          <p:nvPr/>
        </p:nvSpPr>
        <p:spPr>
          <a:xfrm rot="10800000">
            <a:off x="8534401" y="2838235"/>
            <a:ext cx="409575" cy="1592713"/>
          </a:xfrm>
          <a:prstGeom prst="rect">
            <a:avLst/>
          </a:prstGeom>
          <a:noFill/>
          <a:ln>
            <a:noFill/>
          </a:ln>
        </p:spPr>
        <p:txBody>
          <a:bodyPr spcFirstLastPara="1" wrap="square" lIns="68569" tIns="34275" rIns="68569" bIns="34275" anchor="ctr" anchorCtr="0">
            <a:spAutoFit/>
          </a:bodyPr>
          <a:lstStyle/>
          <a:p>
            <a:pPr marL="0" marR="0" lvl="0" indent="0" algn="ctr" rtl="0">
              <a:lnSpc>
                <a:spcPct val="150000"/>
              </a:lnSpc>
              <a:spcBef>
                <a:spcPts val="0"/>
              </a:spcBef>
              <a:spcAft>
                <a:spcPts val="0"/>
              </a:spcAft>
              <a:buClr>
                <a:srgbClr val="000000"/>
              </a:buClr>
              <a:buSzPts val="8800"/>
              <a:buFont typeface="Arial"/>
              <a:buNone/>
            </a:pPr>
            <a:r>
              <a:rPr lang="en-US" sz="6600" b="1" i="1" u="none" strike="noStrike" cap="none" dirty="0">
                <a:solidFill>
                  <a:srgbClr val="BFBFBF"/>
                </a:solidFill>
                <a:latin typeface="Merriweather"/>
                <a:ea typeface="Merriweather"/>
                <a:cs typeface="Merriweather"/>
                <a:sym typeface="Merriweather"/>
              </a:rPr>
              <a:t>“</a:t>
            </a:r>
            <a:endParaRPr sz="6600" b="0" i="1" u="none" strike="noStrike" cap="none" dirty="0">
              <a:solidFill>
                <a:srgbClr val="BFBFBF"/>
              </a:solidFill>
              <a:latin typeface="Merriweather"/>
              <a:ea typeface="Merriweather"/>
              <a:cs typeface="Merriweather"/>
              <a:sym typeface="Merriweather"/>
            </a:endParaRPr>
          </a:p>
        </p:txBody>
      </p:sp>
      <p:sp>
        <p:nvSpPr>
          <p:cNvPr id="100" name="Google Shape;100;p55"/>
          <p:cNvSpPr txBox="1">
            <a:spLocks noGrp="1"/>
          </p:cNvSpPr>
          <p:nvPr>
            <p:ph type="body" idx="1"/>
          </p:nvPr>
        </p:nvSpPr>
        <p:spPr>
          <a:xfrm>
            <a:off x="4295775" y="323850"/>
            <a:ext cx="4010025" cy="4533900"/>
          </a:xfrm>
          <a:prstGeom prst="rect">
            <a:avLst/>
          </a:prstGeom>
          <a:noFill/>
          <a:ln>
            <a:noFill/>
          </a:ln>
        </p:spPr>
        <p:txBody>
          <a:bodyPr spcFirstLastPara="1" wrap="square" lIns="91425" tIns="45700" rIns="91425" bIns="45700" anchor="t" anchorCtr="0">
            <a:normAutofit/>
          </a:bodyPr>
          <a:lstStyle>
            <a:lvl1pPr marL="342900" lvl="0" indent="-304800" algn="l">
              <a:lnSpc>
                <a:spcPct val="90000"/>
              </a:lnSpc>
              <a:spcBef>
                <a:spcPts val="750"/>
              </a:spcBef>
              <a:spcAft>
                <a:spcPts val="0"/>
              </a:spcAft>
              <a:buClr>
                <a:schemeClr val="dk1"/>
              </a:buClr>
              <a:buSzPts val="2800"/>
              <a:buChar char="•"/>
              <a:defRPr b="1" i="1">
                <a:latin typeface="Merriweather"/>
                <a:ea typeface="Merriweather"/>
                <a:cs typeface="Merriweather"/>
                <a:sym typeface="Merriweather"/>
              </a:defRPr>
            </a:lvl1pPr>
            <a:lvl2pPr marL="685800" lvl="1" indent="-285750" algn="l">
              <a:lnSpc>
                <a:spcPct val="90000"/>
              </a:lnSpc>
              <a:spcBef>
                <a:spcPts val="375"/>
              </a:spcBef>
              <a:spcAft>
                <a:spcPts val="0"/>
              </a:spcAft>
              <a:buClr>
                <a:schemeClr val="dk1"/>
              </a:buClr>
              <a:buSzPts val="2400"/>
              <a:buChar char="•"/>
              <a:defRPr b="1" i="1">
                <a:latin typeface="Merriweather"/>
                <a:ea typeface="Merriweather"/>
                <a:cs typeface="Merriweather"/>
                <a:sym typeface="Merriweather"/>
              </a:defRPr>
            </a:lvl2pPr>
            <a:lvl3pPr marL="1028700" lvl="2" indent="-266700" algn="l">
              <a:lnSpc>
                <a:spcPct val="90000"/>
              </a:lnSpc>
              <a:spcBef>
                <a:spcPts val="375"/>
              </a:spcBef>
              <a:spcAft>
                <a:spcPts val="0"/>
              </a:spcAft>
              <a:buClr>
                <a:schemeClr val="dk1"/>
              </a:buClr>
              <a:buSzPts val="2000"/>
              <a:buChar char="•"/>
              <a:defRPr b="1" i="1">
                <a:latin typeface="Merriweather"/>
                <a:ea typeface="Merriweather"/>
                <a:cs typeface="Merriweather"/>
                <a:sym typeface="Merriweather"/>
              </a:defRPr>
            </a:lvl3pPr>
            <a:lvl4pPr marL="1371600" lvl="3" indent="-257175" algn="l">
              <a:lnSpc>
                <a:spcPct val="90000"/>
              </a:lnSpc>
              <a:spcBef>
                <a:spcPts val="375"/>
              </a:spcBef>
              <a:spcAft>
                <a:spcPts val="0"/>
              </a:spcAft>
              <a:buClr>
                <a:schemeClr val="dk1"/>
              </a:buClr>
              <a:buSzPts val="1800"/>
              <a:buChar char="•"/>
              <a:defRPr b="1" i="1">
                <a:latin typeface="Merriweather"/>
                <a:ea typeface="Merriweather"/>
                <a:cs typeface="Merriweather"/>
                <a:sym typeface="Merriweather"/>
              </a:defRPr>
            </a:lvl4pPr>
            <a:lvl5pPr marL="1714500" lvl="4" indent="-257175" algn="l">
              <a:lnSpc>
                <a:spcPct val="90000"/>
              </a:lnSpc>
              <a:spcBef>
                <a:spcPts val="375"/>
              </a:spcBef>
              <a:spcAft>
                <a:spcPts val="0"/>
              </a:spcAft>
              <a:buClr>
                <a:schemeClr val="dk1"/>
              </a:buClr>
              <a:buSzPts val="1800"/>
              <a:buChar char="•"/>
              <a:defRPr b="1" i="1">
                <a:latin typeface="Merriweather"/>
                <a:ea typeface="Merriweather"/>
                <a:cs typeface="Merriweather"/>
                <a:sym typeface="Merriweathe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1" name="Google Shape;101;p55"/>
          <p:cNvSpPr>
            <a:spLocks noGrp="1"/>
          </p:cNvSpPr>
          <p:nvPr>
            <p:ph type="pic" idx="2"/>
          </p:nvPr>
        </p:nvSpPr>
        <p:spPr>
          <a:xfrm>
            <a:off x="805070" y="343702"/>
            <a:ext cx="2652505" cy="451404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Open Sans"/>
                <a:ea typeface="Open Sans"/>
                <a:cs typeface="Open Sans"/>
                <a:sym typeface="Open Sans"/>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Open Sans"/>
                <a:ea typeface="Open Sans"/>
                <a:cs typeface="Open Sans"/>
                <a:sym typeface="Open Sans"/>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Open Sans"/>
                <a:ea typeface="Open Sans"/>
                <a:cs typeface="Open Sans"/>
                <a:sym typeface="Open Sans"/>
              </a:defRPr>
            </a:lvl3pPr>
            <a:lvl4pPr marR="0" lvl="3"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4pPr>
            <a:lvl5pPr marR="0" lvl="4"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697631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ogo and website link slide">
  <p:cSld name="Logo and website link slide">
    <p:spTree>
      <p:nvGrpSpPr>
        <p:cNvPr id="1" name="Shape 102"/>
        <p:cNvGrpSpPr/>
        <p:nvPr/>
      </p:nvGrpSpPr>
      <p:grpSpPr>
        <a:xfrm>
          <a:off x="0" y="0"/>
          <a:ext cx="0" cy="0"/>
          <a:chOff x="0" y="0"/>
          <a:chExt cx="0" cy="0"/>
        </a:xfrm>
      </p:grpSpPr>
      <p:pic>
        <p:nvPicPr>
          <p:cNvPr id="103" name="Google Shape;103;p56"/>
          <p:cNvPicPr preferRelativeResize="0"/>
          <p:nvPr/>
        </p:nvPicPr>
        <p:blipFill rotWithShape="1">
          <a:blip r:embed="rId2">
            <a:alphaModFix/>
          </a:blip>
          <a:srcRect/>
          <a:stretch/>
        </p:blipFill>
        <p:spPr>
          <a:xfrm>
            <a:off x="1895475" y="1051832"/>
            <a:ext cx="5346954" cy="1719072"/>
          </a:xfrm>
          <a:prstGeom prst="rect">
            <a:avLst/>
          </a:prstGeom>
          <a:noFill/>
          <a:ln>
            <a:noFill/>
          </a:ln>
        </p:spPr>
      </p:pic>
      <p:sp>
        <p:nvSpPr>
          <p:cNvPr id="104" name="Google Shape;104;p56"/>
          <p:cNvSpPr txBox="1"/>
          <p:nvPr/>
        </p:nvSpPr>
        <p:spPr>
          <a:xfrm>
            <a:off x="2783951" y="3570243"/>
            <a:ext cx="3661820" cy="48471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2400"/>
              <a:buFont typeface="Arial"/>
              <a:buNone/>
            </a:pPr>
            <a:r>
              <a:rPr lang="en-US" sz="1800" b="0" i="0" u="none" strike="noStrike" cap="none" dirty="0">
                <a:solidFill>
                  <a:schemeClr val="dk1"/>
                </a:solidFill>
                <a:latin typeface="Open Sans"/>
                <a:ea typeface="Open Sans"/>
                <a:cs typeface="Open Sans"/>
                <a:sym typeface="Open Sans"/>
              </a:rPr>
              <a:t>www.carnegiemathpathways.org</a:t>
            </a:r>
            <a:endParaRPr sz="1800" b="0" i="0" u="none" strike="noStrike" cap="none"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60252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 name="Google Shape;3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3300"/>
              <a:buFont typeface="Open Sans"/>
              <a:buNone/>
              <a:defRPr sz="33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0" name="Google Shape;60;p15"/>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62" name="Google Shape;62;p1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spcBef>
                <a:spcPts val="0"/>
              </a:spcBef>
              <a:spcAft>
                <a:spcPts val="0"/>
              </a:spcAft>
              <a:buSzPts val="1100"/>
              <a:buNone/>
              <a:defRPr sz="900" b="0" i="0" u="none" strike="noStrike" cap="none">
                <a:solidFill>
                  <a:srgbClr val="8C8C8C"/>
                </a:solidFill>
                <a:latin typeface="Open Sans"/>
                <a:ea typeface="Open Sans"/>
                <a:cs typeface="Open Sans"/>
                <a:sym typeface="Open Sans"/>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63" name="Google Shape;63;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C8C8C"/>
                </a:solidFill>
                <a:latin typeface="Open Sans"/>
                <a:ea typeface="Open Sans"/>
                <a:cs typeface="Open Sans"/>
                <a:sym typeface="Open Sans"/>
              </a:defRPr>
            </a:lvl1pPr>
            <a:lvl2pPr marL="0" marR="0" lvl="1" indent="0" algn="r" rtl="0">
              <a:spcBef>
                <a:spcPts val="0"/>
              </a:spcBef>
              <a:buNone/>
              <a:defRPr sz="900" b="0" i="0" u="none" strike="noStrike" cap="none">
                <a:solidFill>
                  <a:srgbClr val="8C8C8C"/>
                </a:solidFill>
                <a:latin typeface="Open Sans"/>
                <a:ea typeface="Open Sans"/>
                <a:cs typeface="Open Sans"/>
                <a:sym typeface="Open Sans"/>
              </a:defRPr>
            </a:lvl2pPr>
            <a:lvl3pPr marL="0" marR="0" lvl="2" indent="0" algn="r" rtl="0">
              <a:spcBef>
                <a:spcPts val="0"/>
              </a:spcBef>
              <a:buNone/>
              <a:defRPr sz="900" b="0" i="0" u="none" strike="noStrike" cap="none">
                <a:solidFill>
                  <a:srgbClr val="8C8C8C"/>
                </a:solidFill>
                <a:latin typeface="Open Sans"/>
                <a:ea typeface="Open Sans"/>
                <a:cs typeface="Open Sans"/>
                <a:sym typeface="Open Sans"/>
              </a:defRPr>
            </a:lvl3pPr>
            <a:lvl4pPr marL="0" marR="0" lvl="3" indent="0" algn="r" rtl="0">
              <a:spcBef>
                <a:spcPts val="0"/>
              </a:spcBef>
              <a:buNone/>
              <a:defRPr sz="900" b="0" i="0" u="none" strike="noStrike" cap="none">
                <a:solidFill>
                  <a:srgbClr val="8C8C8C"/>
                </a:solidFill>
                <a:latin typeface="Open Sans"/>
                <a:ea typeface="Open Sans"/>
                <a:cs typeface="Open Sans"/>
                <a:sym typeface="Open Sans"/>
              </a:defRPr>
            </a:lvl4pPr>
            <a:lvl5pPr marL="0" marR="0" lvl="4" indent="0" algn="r" rtl="0">
              <a:spcBef>
                <a:spcPts val="0"/>
              </a:spcBef>
              <a:buNone/>
              <a:defRPr sz="900" b="0" i="0" u="none" strike="noStrike" cap="none">
                <a:solidFill>
                  <a:srgbClr val="8C8C8C"/>
                </a:solidFill>
                <a:latin typeface="Open Sans"/>
                <a:ea typeface="Open Sans"/>
                <a:cs typeface="Open Sans"/>
                <a:sym typeface="Open Sans"/>
              </a:defRPr>
            </a:lvl5pPr>
            <a:lvl6pPr marL="0" marR="0" lvl="5" indent="0" algn="r" rtl="0">
              <a:spcBef>
                <a:spcPts val="0"/>
              </a:spcBef>
              <a:buNone/>
              <a:defRPr sz="900" b="0" i="0" u="none" strike="noStrike" cap="none">
                <a:solidFill>
                  <a:srgbClr val="8C8C8C"/>
                </a:solidFill>
                <a:latin typeface="Open Sans"/>
                <a:ea typeface="Open Sans"/>
                <a:cs typeface="Open Sans"/>
                <a:sym typeface="Open Sans"/>
              </a:defRPr>
            </a:lvl6pPr>
            <a:lvl7pPr marL="0" marR="0" lvl="6" indent="0" algn="r" rtl="0">
              <a:spcBef>
                <a:spcPts val="0"/>
              </a:spcBef>
              <a:buNone/>
              <a:defRPr sz="900" b="0" i="0" u="none" strike="noStrike" cap="none">
                <a:solidFill>
                  <a:srgbClr val="8C8C8C"/>
                </a:solidFill>
                <a:latin typeface="Open Sans"/>
                <a:ea typeface="Open Sans"/>
                <a:cs typeface="Open Sans"/>
                <a:sym typeface="Open Sans"/>
              </a:defRPr>
            </a:lvl7pPr>
            <a:lvl8pPr marL="0" marR="0" lvl="7" indent="0" algn="r" rtl="0">
              <a:spcBef>
                <a:spcPts val="0"/>
              </a:spcBef>
              <a:buNone/>
              <a:defRPr sz="900" b="0" i="0" u="none" strike="noStrike" cap="none">
                <a:solidFill>
                  <a:srgbClr val="8C8C8C"/>
                </a:solidFill>
                <a:latin typeface="Open Sans"/>
                <a:ea typeface="Open Sans"/>
                <a:cs typeface="Open Sans"/>
                <a:sym typeface="Open Sans"/>
              </a:defRPr>
            </a:lvl8pPr>
            <a:lvl9pPr marL="0" marR="0" lvl="8" indent="0" algn="r" rtl="0">
              <a:spcBef>
                <a:spcPts val="0"/>
              </a:spcBef>
              <a:buNone/>
              <a:defRPr sz="900" b="0" i="0" u="none" strike="noStrike" cap="none">
                <a:solidFill>
                  <a:srgbClr val="8C8C8C"/>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dirty="0"/>
          </a:p>
        </p:txBody>
      </p:sp>
      <p:sp>
        <p:nvSpPr>
          <p:cNvPr id="64" name="Google Shape;64;p15"/>
          <p:cNvSpPr txBox="1"/>
          <p:nvPr/>
        </p:nvSpPr>
        <p:spPr>
          <a:xfrm>
            <a:off x="7650332" y="4866725"/>
            <a:ext cx="1493700" cy="276600"/>
          </a:xfrm>
          <a:prstGeom prst="rect">
            <a:avLst/>
          </a:prstGeom>
          <a:noFill/>
          <a:ln>
            <a:noFill/>
          </a:ln>
        </p:spPr>
        <p:txBody>
          <a:bodyPr spcFirstLastPara="1" wrap="square" lIns="68575" tIns="34275" rIns="68575" bIns="34275" anchor="ctr" anchorCtr="0">
            <a:noAutofit/>
          </a:bodyPr>
          <a:lstStyle/>
          <a:p>
            <a:pPr marL="0" marR="0" lvl="0" indent="0" algn="r" rtl="0">
              <a:lnSpc>
                <a:spcPct val="90000"/>
              </a:lnSpc>
              <a:spcBef>
                <a:spcPts val="0"/>
              </a:spcBef>
              <a:spcAft>
                <a:spcPts val="0"/>
              </a:spcAft>
              <a:buClr>
                <a:schemeClr val="dk1"/>
              </a:buClr>
              <a:buSzPts val="600"/>
              <a:buFont typeface="Arial"/>
              <a:buNone/>
            </a:pPr>
            <a:r>
              <a:rPr lang="en" sz="600" b="0" i="0" u="none" strike="noStrike" cap="none" dirty="0">
                <a:solidFill>
                  <a:schemeClr val="dk1"/>
                </a:solidFill>
                <a:latin typeface="Open Sans"/>
                <a:ea typeface="Open Sans"/>
                <a:cs typeface="Open Sans"/>
                <a:sym typeface="Open Sans"/>
              </a:rPr>
              <a:t>Copyright © 20</a:t>
            </a:r>
            <a:r>
              <a:rPr lang="en" sz="600" dirty="0">
                <a:solidFill>
                  <a:schemeClr val="dk1"/>
                </a:solidFill>
                <a:latin typeface="Open Sans"/>
                <a:ea typeface="Open Sans"/>
                <a:cs typeface="Open Sans"/>
                <a:sym typeface="Open Sans"/>
              </a:rPr>
              <a:t>20</a:t>
            </a:r>
            <a:r>
              <a:rPr lang="en" sz="600" b="0" i="0" u="none" strike="noStrike" cap="none" dirty="0">
                <a:solidFill>
                  <a:schemeClr val="dk1"/>
                </a:solidFill>
                <a:latin typeface="Open Sans"/>
                <a:ea typeface="Open Sans"/>
                <a:cs typeface="Open Sans"/>
                <a:sym typeface="Open Sans"/>
              </a:rPr>
              <a:t> WestEd</a:t>
            </a:r>
            <a:endParaRPr sz="600" b="0" i="0" u="none" strike="noStrike" cap="none" dirty="0">
              <a:solidFill>
                <a:schemeClr val="dk1"/>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g7e889e860b_0_605"/>
          <p:cNvSpPr txBox="1">
            <a:spLocks noGrp="1"/>
          </p:cNvSpPr>
          <p:nvPr>
            <p:ph type="title"/>
          </p:nvPr>
        </p:nvSpPr>
        <p:spPr>
          <a:xfrm>
            <a:off x="628650" y="273844"/>
            <a:ext cx="7886700" cy="99427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g7e889e860b_0_60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g7e889e860b_0_605"/>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09" name="Google Shape;109;g7e889e860b_0_605"/>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10" name="Google Shape;110;g7e889e860b_0_605"/>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111" name="Google Shape;111;g7e889e860b_0_605"/>
          <p:cNvSpPr txBox="1"/>
          <p:nvPr/>
        </p:nvSpPr>
        <p:spPr>
          <a:xfrm>
            <a:off x="7650332" y="4866725"/>
            <a:ext cx="1493775" cy="276750"/>
          </a:xfrm>
          <a:prstGeom prst="rect">
            <a:avLst/>
          </a:prstGeom>
          <a:noFill/>
          <a:ln>
            <a:noFill/>
          </a:ln>
        </p:spPr>
        <p:txBody>
          <a:bodyPr spcFirstLastPara="1" wrap="square" lIns="68569" tIns="34275" rIns="68569" bIns="34275" anchor="ctr" anchorCtr="0">
            <a:noAutofit/>
          </a:bodyPr>
          <a:lstStyle/>
          <a:p>
            <a:pPr marL="0" marR="0" lvl="0" indent="0" algn="r" rtl="0">
              <a:lnSpc>
                <a:spcPct val="90000"/>
              </a:lnSpc>
              <a:spcBef>
                <a:spcPts val="0"/>
              </a:spcBef>
              <a:spcAft>
                <a:spcPts val="0"/>
              </a:spcAft>
              <a:buClr>
                <a:schemeClr val="dk1"/>
              </a:buClr>
              <a:buSzPts val="800"/>
              <a:buFont typeface="Arial"/>
              <a:buNone/>
            </a:pPr>
            <a:r>
              <a:rPr lang="en-US" sz="600" b="0" i="0" u="none" strike="noStrike" cap="none" dirty="0">
                <a:solidFill>
                  <a:schemeClr val="dk1"/>
                </a:solidFill>
                <a:latin typeface="Open Sans"/>
                <a:ea typeface="Open Sans"/>
                <a:cs typeface="Open Sans"/>
                <a:sym typeface="Open Sans"/>
              </a:rPr>
              <a:t>Copyright © 2020 WestEd</a:t>
            </a:r>
            <a:endParaRPr sz="600" b="0" i="0" u="none" strike="noStrike" cap="none"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187279422"/>
      </p:ext>
    </p:extLst>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3" name="Google Shape;13;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C8C8C"/>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4" name="Google Shape;14;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C8C8C"/>
                </a:solidFill>
                <a:latin typeface="Open Sans"/>
                <a:ea typeface="Open Sans"/>
                <a:cs typeface="Open Sans"/>
                <a:sym typeface="Open Sans"/>
              </a:defRPr>
            </a:lvl9pPr>
          </a:lstStyle>
          <a:p>
            <a:fld id="{00000000-1234-1234-1234-123412341234}" type="slidenum">
              <a:rPr lang="en-US" smtClean="0"/>
              <a:pPr/>
              <a:t>‹#›</a:t>
            </a:fld>
            <a:endParaRPr lang="en-US" dirty="0"/>
          </a:p>
        </p:txBody>
      </p:sp>
      <p:sp>
        <p:nvSpPr>
          <p:cNvPr id="15" name="Google Shape;15;p42"/>
          <p:cNvSpPr txBox="1"/>
          <p:nvPr/>
        </p:nvSpPr>
        <p:spPr>
          <a:xfrm>
            <a:off x="7650333" y="4866724"/>
            <a:ext cx="1493668" cy="276776"/>
          </a:xfrm>
          <a:prstGeom prst="rect">
            <a:avLst/>
          </a:prstGeom>
          <a:noFill/>
          <a:ln>
            <a:noFill/>
          </a:ln>
        </p:spPr>
        <p:txBody>
          <a:bodyPr spcFirstLastPara="1" wrap="square" lIns="68569" tIns="34275" rIns="68569" bIns="34275" anchor="ctr" anchorCtr="0">
            <a:normAutofit/>
          </a:bodyPr>
          <a:lstStyle/>
          <a:p>
            <a:pPr marL="0" marR="0" lvl="0" indent="0" algn="r" rtl="0">
              <a:lnSpc>
                <a:spcPct val="90000"/>
              </a:lnSpc>
              <a:spcBef>
                <a:spcPts val="0"/>
              </a:spcBef>
              <a:spcAft>
                <a:spcPts val="0"/>
              </a:spcAft>
              <a:buClr>
                <a:schemeClr val="dk1"/>
              </a:buClr>
              <a:buSzPts val="800"/>
              <a:buFont typeface="Arial"/>
              <a:buNone/>
            </a:pPr>
            <a:r>
              <a:rPr lang="en-US" sz="600" b="0" i="0" u="none" strike="noStrike" cap="none" dirty="0">
                <a:solidFill>
                  <a:schemeClr val="dk1"/>
                </a:solidFill>
                <a:latin typeface="Open Sans"/>
                <a:ea typeface="Open Sans"/>
                <a:cs typeface="Open Sans"/>
                <a:sym typeface="Open Sans"/>
              </a:rPr>
              <a:t>Copyright © 2018 WestEd</a:t>
            </a:r>
            <a:endParaRPr sz="600" b="0" i="0" u="none" strike="noStrike" cap="none"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86876149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video" Target="https://www.youtube.com/embed/pbGy2AcL9_4?start=5&amp;feature=oembed" TargetMode="Externa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video" Target="https://www.youtube.com/embed/AFimTp-uP50?feature=oembed" TargetMode="Externa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carnegiemathpathways.org"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hyperlink" Target="mailto:Mel.Taylor@ridgewater.edu" TargetMode="External"/><Relationship Id="rId4" Type="http://schemas.openxmlformats.org/officeDocument/2006/relationships/hyperlink" Target="mailto:lhosie@carnegiemathpathway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0"/>
          <p:cNvPicPr preferRelativeResize="0"/>
          <p:nvPr/>
        </p:nvPicPr>
        <p:blipFill rotWithShape="1">
          <a:blip r:embed="rId3">
            <a:alphaModFix/>
          </a:blip>
          <a:srcRect/>
          <a:stretch/>
        </p:blipFill>
        <p:spPr>
          <a:xfrm>
            <a:off x="-2" y="0"/>
            <a:ext cx="9144002" cy="5143501"/>
          </a:xfrm>
          <a:prstGeom prst="rect">
            <a:avLst/>
          </a:prstGeom>
          <a:noFill/>
          <a:ln>
            <a:noFill/>
          </a:ln>
        </p:spPr>
      </p:pic>
      <p:sp>
        <p:nvSpPr>
          <p:cNvPr id="156" name="Google Shape;156;p30"/>
          <p:cNvSpPr txBox="1">
            <a:spLocks noGrp="1"/>
          </p:cNvSpPr>
          <p:nvPr>
            <p:ph type="ctrTitle"/>
          </p:nvPr>
        </p:nvSpPr>
        <p:spPr>
          <a:xfrm>
            <a:off x="309474" y="1441806"/>
            <a:ext cx="5806459" cy="1046936"/>
          </a:xfrm>
          <a:prstGeom prst="rect">
            <a:avLst/>
          </a:prstGeom>
        </p:spPr>
        <p:txBody>
          <a:bodyPr spcFirstLastPara="1" wrap="square" lIns="91425" tIns="91425" rIns="91425" bIns="91425" anchor="b" anchorCtr="0">
            <a:noAutofit/>
          </a:bodyPr>
          <a:lstStyle/>
          <a:p>
            <a:pPr lvl="0" algn="l"/>
            <a:r>
              <a:rPr lang="en-US" sz="2800" dirty="0"/>
              <a:t>Collaboration and Mindsets in a Virtual Mathematics Experience</a:t>
            </a:r>
            <a:endParaRPr sz="2800" b="1" dirty="0">
              <a:solidFill>
                <a:srgbClr val="31538F"/>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pic>
        <p:nvPicPr>
          <p:cNvPr id="4" name="Picture 3" descr="A person sitting on a table&#10;&#10;Description automatically generated">
            <a:extLst>
              <a:ext uri="{FF2B5EF4-FFF2-40B4-BE49-F238E27FC236}">
                <a16:creationId xmlns:a16="http://schemas.microsoft.com/office/drawing/2014/main" id="{88E8EF25-B986-4312-A594-DB8155FEE3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30" b="94368" l="5271" r="95299">
                        <a14:foregroundMark x1="6695" y1="32416" x2="6695" y2="32416"/>
                        <a14:foregroundMark x1="7407" y1="37547" x2="7407" y2="37547"/>
                        <a14:foregroundMark x1="5413" y1="30413" x2="5413" y2="30413"/>
                        <a14:foregroundMark x1="55413" y1="7134" x2="55413" y2="7134"/>
                        <a14:foregroundMark x1="44444" y1="8761" x2="44444" y2="8761"/>
                        <a14:foregroundMark x1="50712" y1="3630" x2="50712" y2="3630"/>
                        <a14:foregroundMark x1="65100" y1="71214" x2="65100" y2="71214"/>
                        <a14:foregroundMark x1="50712" y1="94493" x2="50712" y2="94493"/>
                        <a14:foregroundMark x1="93305" y1="69462" x2="93305" y2="69462"/>
                        <a14:foregroundMark x1="87179" y1="23154" x2="87179" y2="23154"/>
                        <a14:foregroundMark x1="95299" y1="49312" x2="95299" y2="49312"/>
                        <a14:foregroundMark x1="43305" y1="93742" x2="43305" y2="93742"/>
                        <a14:foregroundMark x1="42165" y1="93367" x2="42165" y2="93367"/>
                        <a14:foregroundMark x1="40883" y1="92741" x2="40883" y2="92741"/>
                      </a14:backgroundRemoval>
                    </a14:imgEffect>
                  </a14:imgLayer>
                </a14:imgProps>
              </a:ext>
            </a:extLst>
          </a:blip>
          <a:stretch>
            <a:fillRect/>
          </a:stretch>
        </p:blipFill>
        <p:spPr>
          <a:xfrm>
            <a:off x="6969210" y="1214226"/>
            <a:ext cx="2787284" cy="3172421"/>
          </a:xfrm>
          <a:prstGeom prst="rect">
            <a:avLst/>
          </a:prstGeom>
        </p:spPr>
      </p:pic>
      <p:pic>
        <p:nvPicPr>
          <p:cNvPr id="3" name="Picture 2" descr="A close up of a logo&#10;&#10;Description automatically generated">
            <a:extLst>
              <a:ext uri="{FF2B5EF4-FFF2-40B4-BE49-F238E27FC236}">
                <a16:creationId xmlns:a16="http://schemas.microsoft.com/office/drawing/2014/main" id="{AE16DBA0-B340-9741-97C8-02D77CA1D129}"/>
              </a:ext>
            </a:extLst>
          </p:cNvPr>
          <p:cNvPicPr>
            <a:picLocks noChangeAspect="1"/>
          </p:cNvPicPr>
          <p:nvPr/>
        </p:nvPicPr>
        <p:blipFill>
          <a:blip r:embed="rId6"/>
          <a:stretch>
            <a:fillRect/>
          </a:stretch>
        </p:blipFill>
        <p:spPr>
          <a:xfrm>
            <a:off x="233276" y="165464"/>
            <a:ext cx="2229838" cy="715456"/>
          </a:xfrm>
          <a:prstGeom prst="rect">
            <a:avLst/>
          </a:prstGeom>
        </p:spPr>
      </p:pic>
      <p:sp>
        <p:nvSpPr>
          <p:cNvPr id="2" name="TextBox 1">
            <a:extLst>
              <a:ext uri="{FF2B5EF4-FFF2-40B4-BE49-F238E27FC236}">
                <a16:creationId xmlns:a16="http://schemas.microsoft.com/office/drawing/2014/main" id="{7506F275-3FCD-9041-A2BB-42528E609026}"/>
              </a:ext>
            </a:extLst>
          </p:cNvPr>
          <p:cNvSpPr txBox="1"/>
          <p:nvPr/>
        </p:nvSpPr>
        <p:spPr>
          <a:xfrm>
            <a:off x="309474" y="2800436"/>
            <a:ext cx="3563796" cy="1015663"/>
          </a:xfrm>
          <a:prstGeom prst="rect">
            <a:avLst/>
          </a:prstGeom>
          <a:noFill/>
        </p:spPr>
        <p:txBody>
          <a:bodyPr wrap="none" rtlCol="0">
            <a:spAutoFit/>
          </a:bodyPr>
          <a:lstStyle/>
          <a:p>
            <a:r>
              <a:rPr lang="en-US" sz="1200" i="1" dirty="0"/>
              <a:t>Mel Taylor, </a:t>
            </a:r>
            <a:r>
              <a:rPr lang="en-US" sz="1200" i="1" dirty="0" err="1"/>
              <a:t>Ridgewater</a:t>
            </a:r>
            <a:r>
              <a:rPr lang="en-US" sz="1200" i="1" dirty="0"/>
              <a:t> College</a:t>
            </a:r>
          </a:p>
          <a:p>
            <a:r>
              <a:rPr lang="en-US" sz="1200" i="1" dirty="0"/>
              <a:t>Lewis Hosie, Carnegie Math Pathways at </a:t>
            </a:r>
            <a:r>
              <a:rPr lang="en-US" sz="1200" i="1" dirty="0" err="1"/>
              <a:t>WestEd</a:t>
            </a:r>
            <a:endParaRPr lang="en-US" sz="1200" i="1" dirty="0"/>
          </a:p>
          <a:p>
            <a:endParaRPr lang="en-US" sz="1200" i="1" dirty="0"/>
          </a:p>
          <a:p>
            <a:r>
              <a:rPr lang="en-US" sz="1200" i="1" dirty="0"/>
              <a:t>AMATYC 2020 (virtual)</a:t>
            </a:r>
          </a:p>
          <a:p>
            <a:r>
              <a:rPr lang="en-US" sz="1200" i="1" dirty="0"/>
              <a:t>Nov 6,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614F702-64A1-BB4A-AA32-127D0E7F6872}"/>
              </a:ext>
            </a:extLst>
          </p:cNvPr>
          <p:cNvPicPr>
            <a:picLocks noChangeAspect="1"/>
          </p:cNvPicPr>
          <p:nvPr/>
        </p:nvPicPr>
        <p:blipFill>
          <a:blip r:embed="rId3"/>
          <a:stretch>
            <a:fillRect/>
          </a:stretch>
        </p:blipFill>
        <p:spPr>
          <a:xfrm>
            <a:off x="2302333" y="493414"/>
            <a:ext cx="4539334" cy="4156671"/>
          </a:xfrm>
          <a:prstGeom prst="rect">
            <a:avLst/>
          </a:prstGeom>
        </p:spPr>
      </p:pic>
      <p:pic>
        <p:nvPicPr>
          <p:cNvPr id="4" name="Google Shape;315;g7e889e860b_0_581" descr="logo_QW_icon.png">
            <a:extLst>
              <a:ext uri="{FF2B5EF4-FFF2-40B4-BE49-F238E27FC236}">
                <a16:creationId xmlns:a16="http://schemas.microsoft.com/office/drawing/2014/main" id="{DA0D18AA-FB4B-E44B-AB23-87E4142EF85E}"/>
              </a:ext>
            </a:extLst>
          </p:cNvPr>
          <p:cNvPicPr preferRelativeResize="0"/>
          <p:nvPr/>
        </p:nvPicPr>
        <p:blipFill rotWithShape="1">
          <a:blip r:embed="rId4">
            <a:alphaModFix/>
          </a:blip>
          <a:srcRect/>
          <a:stretch/>
        </p:blipFill>
        <p:spPr>
          <a:xfrm>
            <a:off x="3144314" y="656699"/>
            <a:ext cx="1712373" cy="1741085"/>
          </a:xfrm>
          <a:prstGeom prst="rect">
            <a:avLst/>
          </a:prstGeom>
          <a:noFill/>
          <a:ln>
            <a:noFill/>
          </a:ln>
        </p:spPr>
      </p:pic>
      <p:sp>
        <p:nvSpPr>
          <p:cNvPr id="9" name="Google Shape;316;g7e889e860b_0_581">
            <a:extLst>
              <a:ext uri="{FF2B5EF4-FFF2-40B4-BE49-F238E27FC236}">
                <a16:creationId xmlns:a16="http://schemas.microsoft.com/office/drawing/2014/main" id="{CC2D46C7-F05C-EA4C-B2A4-DF423C462900}"/>
              </a:ext>
            </a:extLst>
          </p:cNvPr>
          <p:cNvSpPr txBox="1"/>
          <p:nvPr/>
        </p:nvSpPr>
        <p:spPr>
          <a:xfrm>
            <a:off x="400728" y="1077128"/>
            <a:ext cx="2946629" cy="900225"/>
          </a:xfrm>
          <a:prstGeom prst="rect">
            <a:avLst/>
          </a:prstGeom>
          <a:noFill/>
          <a:ln>
            <a:noFill/>
          </a:ln>
        </p:spPr>
        <p:txBody>
          <a:bodyPr spcFirstLastPara="1" wrap="square" lIns="68569" tIns="34275" rIns="68569" bIns="34275" anchor="t" anchorCtr="0">
            <a:noAutofit/>
          </a:bodyPr>
          <a:lstStyle/>
          <a:p>
            <a:pPr algn="ctr" defTabSz="685800">
              <a:buSzPts val="3600"/>
            </a:pPr>
            <a:r>
              <a:rPr lang="en-US" sz="1800" b="1" dirty="0" err="1">
                <a:solidFill>
                  <a:srgbClr val="7F3F98"/>
                </a:solidFill>
                <a:latin typeface="Open Sans"/>
                <a:ea typeface="Open Sans"/>
                <a:cs typeface="Open Sans"/>
                <a:sym typeface="Open Sans"/>
              </a:rPr>
              <a:t>Quantway</a:t>
            </a:r>
            <a:r>
              <a:rPr lang="en-US" sz="1800" b="1" dirty="0">
                <a:solidFill>
                  <a:srgbClr val="7F3F98"/>
                </a:solidFill>
                <a:latin typeface="Open Sans"/>
                <a:ea typeface="Open Sans"/>
                <a:cs typeface="Open Sans"/>
                <a:sym typeface="Open Sans"/>
              </a:rPr>
              <a:t> Core Virtual</a:t>
            </a:r>
            <a:endParaRPr sz="1800" dirty="0">
              <a:latin typeface="Open Sans"/>
              <a:ea typeface="Open Sans"/>
              <a:cs typeface="Open Sans"/>
              <a:sym typeface="Open Sans"/>
            </a:endParaRPr>
          </a:p>
          <a:p>
            <a:pPr algn="ctr" defTabSz="685800">
              <a:buSzPts val="3600"/>
            </a:pPr>
            <a:r>
              <a:rPr lang="en-US" sz="1800" dirty="0">
                <a:solidFill>
                  <a:srgbClr val="7F3F98"/>
                </a:solidFill>
                <a:latin typeface="Open Sans"/>
                <a:ea typeface="Open Sans"/>
                <a:cs typeface="Open Sans"/>
                <a:sym typeface="Open Sans"/>
              </a:rPr>
              <a:t>Quantitative Reasoning Pathway</a:t>
            </a:r>
            <a:endParaRPr sz="1800" dirty="0">
              <a:latin typeface="Open Sans"/>
              <a:ea typeface="Open Sans"/>
              <a:cs typeface="Open Sans"/>
              <a:sym typeface="Open Sans"/>
            </a:endParaRPr>
          </a:p>
        </p:txBody>
      </p:sp>
      <p:sp>
        <p:nvSpPr>
          <p:cNvPr id="5" name="Google Shape;370;p15">
            <a:extLst>
              <a:ext uri="{FF2B5EF4-FFF2-40B4-BE49-F238E27FC236}">
                <a16:creationId xmlns:a16="http://schemas.microsoft.com/office/drawing/2014/main" id="{B9E36446-5717-3946-87F6-AA1BB83EBEF6}"/>
              </a:ext>
            </a:extLst>
          </p:cNvPr>
          <p:cNvSpPr txBox="1"/>
          <p:nvPr/>
        </p:nvSpPr>
        <p:spPr>
          <a:xfrm>
            <a:off x="0" y="106144"/>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Pathways Virtual Courses</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4950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Collab 1 2 Part A">
            <a:hlinkClick r:id="" action="ppaction://media"/>
            <a:extLst>
              <a:ext uri="{FF2B5EF4-FFF2-40B4-BE49-F238E27FC236}">
                <a16:creationId xmlns:a16="http://schemas.microsoft.com/office/drawing/2014/main" id="{10081256-1956-044E-9817-35B057F4151C}"/>
              </a:ext>
            </a:extLst>
          </p:cNvPr>
          <p:cNvPicPr>
            <a:picLocks noRot="1" noChangeAspect="1"/>
          </p:cNvPicPr>
          <p:nvPr>
            <a:videoFile r:link="rId1"/>
          </p:nvPr>
        </p:nvPicPr>
        <p:blipFill>
          <a:blip r:embed="rId4"/>
          <a:stretch>
            <a:fillRect/>
          </a:stretch>
        </p:blipFill>
        <p:spPr>
          <a:xfrm>
            <a:off x="4310851" y="783772"/>
            <a:ext cx="4350685" cy="3260644"/>
          </a:xfrm>
          <a:prstGeom prst="rect">
            <a:avLst/>
          </a:prstGeom>
        </p:spPr>
      </p:pic>
      <p:sp>
        <p:nvSpPr>
          <p:cNvPr id="3" name="Google Shape;370;p15">
            <a:extLst>
              <a:ext uri="{FF2B5EF4-FFF2-40B4-BE49-F238E27FC236}">
                <a16:creationId xmlns:a16="http://schemas.microsoft.com/office/drawing/2014/main" id="{632509A1-FBDC-8244-9EFB-D709289AD3F2}"/>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Collaboration Analysis: Part 1</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B9B59CCA-59D1-D54D-8FD0-51B97EB6BB36}"/>
              </a:ext>
            </a:extLst>
          </p:cNvPr>
          <p:cNvSpPr/>
          <p:nvPr/>
        </p:nvSpPr>
        <p:spPr>
          <a:xfrm>
            <a:off x="482464" y="1383042"/>
            <a:ext cx="3087487" cy="2062103"/>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This clip shows a student group doing some work online together.</a:t>
            </a:r>
          </a:p>
          <a:p>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Whilst watching, make notes of anything that jumps out. Think about content, technology, and interaction.</a:t>
            </a: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109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5B96D90-1CB0-3D48-ACEF-11D2C98B7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14" y="1142778"/>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70;p15">
            <a:extLst>
              <a:ext uri="{FF2B5EF4-FFF2-40B4-BE49-F238E27FC236}">
                <a16:creationId xmlns:a16="http://schemas.microsoft.com/office/drawing/2014/main" id="{7D6C70D0-B416-9F4D-899D-68DB4E15FBDE}"/>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Part 1: Debrief and Discuss</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2F59035-FCD9-524B-B7A9-6937380A02A6}"/>
              </a:ext>
            </a:extLst>
          </p:cNvPr>
          <p:cNvSpPr/>
          <p:nvPr/>
        </p:nvSpPr>
        <p:spPr>
          <a:xfrm>
            <a:off x="3871636" y="1504837"/>
            <a:ext cx="4572000" cy="1815882"/>
          </a:xfrm>
          <a:prstGeom prst="rect">
            <a:avLst/>
          </a:prstGeom>
        </p:spPr>
        <p:txBody>
          <a:bodyPr>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What did you notice?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Post your comments in the chat!</a:t>
            </a:r>
          </a:p>
        </p:txBody>
      </p:sp>
    </p:spTree>
    <p:extLst>
      <p:ext uri="{BB962C8B-B14F-4D97-AF65-F5344CB8AC3E}">
        <p14:creationId xmlns:p14="http://schemas.microsoft.com/office/powerpoint/2010/main" val="254150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172" name="Google Shape;172;p32"/>
          <p:cNvGrpSpPr/>
          <p:nvPr/>
        </p:nvGrpSpPr>
        <p:grpSpPr>
          <a:xfrm>
            <a:off x="352878" y="3429797"/>
            <a:ext cx="3147236" cy="563401"/>
            <a:chOff x="555171" y="5159829"/>
            <a:chExt cx="4196314" cy="751201"/>
          </a:xfrm>
        </p:grpSpPr>
        <p:sp>
          <p:nvSpPr>
            <p:cNvPr id="173" name="Google Shape;173;p32"/>
            <p:cNvSpPr/>
            <p:nvPr/>
          </p:nvSpPr>
          <p:spPr>
            <a:xfrm>
              <a:off x="555171" y="5159830"/>
              <a:ext cx="1420500" cy="751200"/>
            </a:xfrm>
            <a:prstGeom prst="homePlate">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4477E"/>
                </a:solidFill>
                <a:latin typeface="Calibri"/>
                <a:ea typeface="Calibri"/>
                <a:cs typeface="Calibri"/>
                <a:sym typeface="Calibri"/>
              </a:endParaRPr>
            </a:p>
          </p:txBody>
        </p:sp>
        <p:sp>
          <p:nvSpPr>
            <p:cNvPr id="174" name="Google Shape;174;p32"/>
            <p:cNvSpPr/>
            <p:nvPr/>
          </p:nvSpPr>
          <p:spPr>
            <a:xfrm>
              <a:off x="1975757" y="5159830"/>
              <a:ext cx="1387800" cy="751200"/>
            </a:xfrm>
            <a:prstGeom prst="chevron">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4477E"/>
                </a:solidFill>
                <a:latin typeface="Calibri"/>
                <a:ea typeface="Calibri"/>
                <a:cs typeface="Calibri"/>
                <a:sym typeface="Calibri"/>
              </a:endParaRPr>
            </a:p>
          </p:txBody>
        </p:sp>
        <p:sp>
          <p:nvSpPr>
            <p:cNvPr id="175" name="Google Shape;175;p32"/>
            <p:cNvSpPr/>
            <p:nvPr/>
          </p:nvSpPr>
          <p:spPr>
            <a:xfrm>
              <a:off x="3363685" y="5159829"/>
              <a:ext cx="1387800" cy="751200"/>
            </a:xfrm>
            <a:prstGeom prst="chevron">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14477E"/>
                </a:solidFill>
                <a:latin typeface="Calibri"/>
                <a:ea typeface="Calibri"/>
                <a:cs typeface="Calibri"/>
                <a:sym typeface="Calibri"/>
              </a:endParaRPr>
            </a:p>
          </p:txBody>
        </p:sp>
      </p:grpSp>
      <p:sp>
        <p:nvSpPr>
          <p:cNvPr id="176" name="Google Shape;176;p32"/>
          <p:cNvSpPr txBox="1"/>
          <p:nvPr/>
        </p:nvSpPr>
        <p:spPr>
          <a:xfrm>
            <a:off x="352878" y="1061008"/>
            <a:ext cx="3304800" cy="236878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dirty="0">
                <a:solidFill>
                  <a:srgbClr val="14477E"/>
                </a:solidFill>
                <a:latin typeface="Open Sans"/>
                <a:ea typeface="Open Sans"/>
                <a:cs typeface="Open Sans"/>
                <a:sym typeface="Open Sans"/>
              </a:rPr>
              <a:t>Welcome Package</a:t>
            </a:r>
            <a:endParaRPr sz="2400" dirty="0">
              <a:latin typeface="Open Sans"/>
              <a:ea typeface="Open Sans"/>
              <a:cs typeface="Open Sans"/>
              <a:sym typeface="Open Sans"/>
            </a:endParaRPr>
          </a:p>
          <a:p>
            <a:pPr marL="0" marR="0" lvl="0" indent="0" algn="l" rtl="0">
              <a:spcBef>
                <a:spcPts val="0"/>
              </a:spcBef>
              <a:spcAft>
                <a:spcPts val="0"/>
              </a:spcAft>
              <a:buNone/>
            </a:pPr>
            <a:endParaRPr sz="1800" b="1" dirty="0">
              <a:solidFill>
                <a:srgbClr val="14477E"/>
              </a:solidFill>
              <a:latin typeface="Open Sans"/>
              <a:ea typeface="Open Sans"/>
              <a:cs typeface="Open Sans"/>
              <a:sym typeface="Open Sans"/>
            </a:endParaRPr>
          </a:p>
          <a:p>
            <a:pPr marL="342900" marR="0" lvl="0" indent="-304800" algn="l" rtl="0">
              <a:spcBef>
                <a:spcPts val="0"/>
              </a:spcBef>
              <a:spcAft>
                <a:spcPts val="0"/>
              </a:spcAft>
              <a:buClr>
                <a:srgbClr val="14477E"/>
              </a:buClr>
              <a:buSzPts val="1600"/>
              <a:buFont typeface="Calibri"/>
              <a:buChar char="•"/>
            </a:pPr>
            <a:r>
              <a:rPr lang="en" sz="1600" dirty="0">
                <a:solidFill>
                  <a:srgbClr val="14477E"/>
                </a:solidFill>
                <a:latin typeface="Calibri"/>
                <a:ea typeface="Calibri"/>
                <a:cs typeface="Calibri"/>
                <a:sym typeface="Calibri"/>
              </a:rPr>
              <a:t>Establishing norms and expectations</a:t>
            </a:r>
            <a:endParaRPr sz="1600" dirty="0">
              <a:latin typeface="Calibri"/>
              <a:ea typeface="Calibri"/>
              <a:cs typeface="Calibri"/>
              <a:sym typeface="Calibri"/>
            </a:endParaRPr>
          </a:p>
          <a:p>
            <a:pPr marL="342900" marR="0" lvl="0" indent="-304800" algn="l" rtl="0">
              <a:spcBef>
                <a:spcPts val="0"/>
              </a:spcBef>
              <a:spcAft>
                <a:spcPts val="0"/>
              </a:spcAft>
              <a:buClr>
                <a:srgbClr val="14477E"/>
              </a:buClr>
              <a:buSzPts val="1600"/>
              <a:buFont typeface="Calibri"/>
              <a:buChar char="•"/>
            </a:pPr>
            <a:r>
              <a:rPr lang="en" sz="1600" dirty="0">
                <a:solidFill>
                  <a:srgbClr val="14477E"/>
                </a:solidFill>
                <a:latin typeface="Calibri"/>
                <a:ea typeface="Calibri"/>
                <a:cs typeface="Calibri"/>
                <a:sym typeface="Calibri"/>
              </a:rPr>
              <a:t>Shifting students’ beliefs about themselves</a:t>
            </a:r>
            <a:endParaRPr sz="1600" dirty="0">
              <a:latin typeface="Calibri"/>
              <a:ea typeface="Calibri"/>
              <a:cs typeface="Calibri"/>
              <a:sym typeface="Calibri"/>
            </a:endParaRPr>
          </a:p>
          <a:p>
            <a:pPr marL="342900" marR="0" lvl="0" indent="-304800" algn="l" rtl="0">
              <a:spcBef>
                <a:spcPts val="0"/>
              </a:spcBef>
              <a:spcAft>
                <a:spcPts val="0"/>
              </a:spcAft>
              <a:buClr>
                <a:srgbClr val="14477E"/>
              </a:buClr>
              <a:buSzPts val="1600"/>
              <a:buFont typeface="Calibri"/>
              <a:buChar char="•"/>
            </a:pPr>
            <a:r>
              <a:rPr lang="en" sz="1600" dirty="0">
                <a:solidFill>
                  <a:srgbClr val="14477E"/>
                </a:solidFill>
                <a:latin typeface="Calibri"/>
                <a:ea typeface="Calibri"/>
                <a:cs typeface="Calibri"/>
                <a:sym typeface="Calibri"/>
              </a:rPr>
              <a:t>Shifting faculty members’ mindsets</a:t>
            </a:r>
            <a:endParaRPr sz="1600" dirty="0">
              <a:latin typeface="Calibri"/>
              <a:ea typeface="Calibri"/>
              <a:cs typeface="Calibri"/>
              <a:sym typeface="Calibri"/>
            </a:endParaRPr>
          </a:p>
        </p:txBody>
      </p:sp>
      <p:grpSp>
        <p:nvGrpSpPr>
          <p:cNvPr id="177" name="Google Shape;177;p32"/>
          <p:cNvGrpSpPr/>
          <p:nvPr/>
        </p:nvGrpSpPr>
        <p:grpSpPr>
          <a:xfrm>
            <a:off x="3657605" y="3429795"/>
            <a:ext cx="5204634" cy="563401"/>
            <a:chOff x="4751613" y="5159827"/>
            <a:chExt cx="6939512" cy="751201"/>
          </a:xfrm>
        </p:grpSpPr>
        <p:sp>
          <p:nvSpPr>
            <p:cNvPr id="178" name="Google Shape;178;p32"/>
            <p:cNvSpPr/>
            <p:nvPr/>
          </p:nvSpPr>
          <p:spPr>
            <a:xfrm>
              <a:off x="4751613" y="5159828"/>
              <a:ext cx="1387800" cy="751200"/>
            </a:xfrm>
            <a:prstGeom prst="chevron">
              <a:avLst>
                <a:gd name="adj" fmla="val 50000"/>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45818E"/>
                </a:solidFill>
                <a:latin typeface="Calibri"/>
                <a:ea typeface="Calibri"/>
                <a:cs typeface="Calibri"/>
                <a:sym typeface="Calibri"/>
              </a:endParaRPr>
            </a:p>
          </p:txBody>
        </p:sp>
        <p:sp>
          <p:nvSpPr>
            <p:cNvPr id="179" name="Google Shape;179;p32"/>
            <p:cNvSpPr/>
            <p:nvPr/>
          </p:nvSpPr>
          <p:spPr>
            <a:xfrm>
              <a:off x="6139541" y="5159827"/>
              <a:ext cx="1387800" cy="751200"/>
            </a:xfrm>
            <a:prstGeom prst="chevron">
              <a:avLst>
                <a:gd name="adj" fmla="val 50000"/>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45818E"/>
                </a:solidFill>
                <a:latin typeface="Calibri"/>
                <a:ea typeface="Calibri"/>
                <a:cs typeface="Calibri"/>
                <a:sym typeface="Calibri"/>
              </a:endParaRPr>
            </a:p>
          </p:txBody>
        </p:sp>
        <p:sp>
          <p:nvSpPr>
            <p:cNvPr id="180" name="Google Shape;180;p32"/>
            <p:cNvSpPr/>
            <p:nvPr/>
          </p:nvSpPr>
          <p:spPr>
            <a:xfrm>
              <a:off x="7527469" y="5159827"/>
              <a:ext cx="1387800" cy="751200"/>
            </a:xfrm>
            <a:prstGeom prst="chevron">
              <a:avLst>
                <a:gd name="adj" fmla="val 50000"/>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45818E"/>
                </a:solidFill>
                <a:latin typeface="Calibri"/>
                <a:ea typeface="Calibri"/>
                <a:cs typeface="Calibri"/>
                <a:sym typeface="Calibri"/>
              </a:endParaRPr>
            </a:p>
          </p:txBody>
        </p:sp>
        <p:sp>
          <p:nvSpPr>
            <p:cNvPr id="181" name="Google Shape;181;p32"/>
            <p:cNvSpPr/>
            <p:nvPr/>
          </p:nvSpPr>
          <p:spPr>
            <a:xfrm>
              <a:off x="8915397" y="5159827"/>
              <a:ext cx="1387800" cy="751200"/>
            </a:xfrm>
            <a:prstGeom prst="chevron">
              <a:avLst>
                <a:gd name="adj" fmla="val 50000"/>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45818E"/>
                </a:solidFill>
                <a:latin typeface="Calibri"/>
                <a:ea typeface="Calibri"/>
                <a:cs typeface="Calibri"/>
                <a:sym typeface="Calibri"/>
              </a:endParaRPr>
            </a:p>
          </p:txBody>
        </p:sp>
        <p:sp>
          <p:nvSpPr>
            <p:cNvPr id="182" name="Google Shape;182;p32"/>
            <p:cNvSpPr/>
            <p:nvPr/>
          </p:nvSpPr>
          <p:spPr>
            <a:xfrm>
              <a:off x="10303325" y="5159827"/>
              <a:ext cx="1387800" cy="751200"/>
            </a:xfrm>
            <a:prstGeom prst="chevron">
              <a:avLst>
                <a:gd name="adj" fmla="val 50000"/>
              </a:avLst>
            </a:prstGeom>
            <a:solidFill>
              <a:srgbClr val="6FA8D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45818E"/>
                </a:solidFill>
                <a:latin typeface="Calibri"/>
                <a:ea typeface="Calibri"/>
                <a:cs typeface="Calibri"/>
                <a:sym typeface="Calibri"/>
              </a:endParaRPr>
            </a:p>
          </p:txBody>
        </p:sp>
      </p:grpSp>
      <p:sp>
        <p:nvSpPr>
          <p:cNvPr id="183" name="Google Shape;183;p32"/>
          <p:cNvSpPr txBox="1"/>
          <p:nvPr/>
        </p:nvSpPr>
        <p:spPr>
          <a:xfrm>
            <a:off x="3657605" y="1061009"/>
            <a:ext cx="4970475" cy="169931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dirty="0">
                <a:solidFill>
                  <a:srgbClr val="6FA8DC"/>
                </a:solidFill>
                <a:latin typeface="Open Sans"/>
                <a:ea typeface="Open Sans"/>
                <a:cs typeface="Open Sans"/>
                <a:sym typeface="Open Sans"/>
              </a:rPr>
              <a:t>Staying Strong</a:t>
            </a:r>
            <a:endParaRPr sz="2400" dirty="0">
              <a:solidFill>
                <a:srgbClr val="6FA8DC"/>
              </a:solidFill>
              <a:latin typeface="Open Sans"/>
              <a:ea typeface="Open Sans"/>
              <a:cs typeface="Open Sans"/>
              <a:sym typeface="Open Sans"/>
            </a:endParaRPr>
          </a:p>
          <a:p>
            <a:pPr marL="0" marR="0" lvl="0" indent="0" algn="l" rtl="0">
              <a:spcBef>
                <a:spcPts val="0"/>
              </a:spcBef>
              <a:spcAft>
                <a:spcPts val="0"/>
              </a:spcAft>
              <a:buNone/>
            </a:pPr>
            <a:endParaRPr sz="1800" b="1" dirty="0">
              <a:solidFill>
                <a:srgbClr val="6FA8DC"/>
              </a:solidFill>
              <a:latin typeface="Open Sans"/>
              <a:ea typeface="Open Sans"/>
              <a:cs typeface="Open Sans"/>
              <a:sym typeface="Open Sans"/>
            </a:endParaRPr>
          </a:p>
          <a:p>
            <a:pPr marL="342900" marR="0" lvl="0" indent="-304800" algn="l" rtl="0">
              <a:spcBef>
                <a:spcPts val="0"/>
              </a:spcBef>
              <a:spcAft>
                <a:spcPts val="0"/>
              </a:spcAft>
              <a:buClr>
                <a:srgbClr val="6FA8DC"/>
              </a:buClr>
              <a:buSzPts val="1600"/>
              <a:buFont typeface="Calibri"/>
              <a:buChar char="•"/>
            </a:pPr>
            <a:r>
              <a:rPr lang="en" sz="1600" dirty="0">
                <a:solidFill>
                  <a:srgbClr val="6FA8DC"/>
                </a:solidFill>
                <a:latin typeface="Calibri"/>
                <a:ea typeface="Calibri"/>
                <a:cs typeface="Calibri"/>
                <a:sym typeface="Calibri"/>
              </a:rPr>
              <a:t>Reinforcing norms and expectations</a:t>
            </a:r>
            <a:endParaRPr sz="1600" dirty="0">
              <a:solidFill>
                <a:srgbClr val="6FA8DC"/>
              </a:solidFill>
              <a:latin typeface="Calibri"/>
              <a:ea typeface="Calibri"/>
              <a:cs typeface="Calibri"/>
              <a:sym typeface="Calibri"/>
            </a:endParaRPr>
          </a:p>
          <a:p>
            <a:pPr marL="342900" marR="0" lvl="0" indent="-304800" algn="l" rtl="0">
              <a:spcBef>
                <a:spcPts val="0"/>
              </a:spcBef>
              <a:spcAft>
                <a:spcPts val="0"/>
              </a:spcAft>
              <a:buClr>
                <a:srgbClr val="6FA8DC"/>
              </a:buClr>
              <a:buSzPts val="1600"/>
              <a:buFont typeface="Calibri"/>
              <a:buChar char="•"/>
            </a:pPr>
            <a:r>
              <a:rPr lang="en" sz="1600" dirty="0">
                <a:solidFill>
                  <a:srgbClr val="6FA8DC"/>
                </a:solidFill>
                <a:latin typeface="Calibri"/>
                <a:ea typeface="Calibri"/>
                <a:cs typeface="Calibri"/>
                <a:sym typeface="Calibri"/>
              </a:rPr>
              <a:t>Sustaining Students’ Beliefs about Themselves</a:t>
            </a:r>
            <a:endParaRPr sz="1600" dirty="0">
              <a:solidFill>
                <a:srgbClr val="6FA8DC"/>
              </a:solidFill>
              <a:latin typeface="Calibri"/>
              <a:ea typeface="Calibri"/>
              <a:cs typeface="Calibri"/>
              <a:sym typeface="Calibri"/>
            </a:endParaRPr>
          </a:p>
          <a:p>
            <a:pPr marL="342900" marR="0" lvl="0" indent="-304800" algn="l" rtl="0">
              <a:spcBef>
                <a:spcPts val="0"/>
              </a:spcBef>
              <a:spcAft>
                <a:spcPts val="0"/>
              </a:spcAft>
              <a:buClr>
                <a:srgbClr val="6FA8DC"/>
              </a:buClr>
              <a:buSzPts val="1600"/>
              <a:buFont typeface="Calibri"/>
              <a:buChar char="•"/>
            </a:pPr>
            <a:r>
              <a:rPr lang="en" sz="1600" dirty="0">
                <a:solidFill>
                  <a:srgbClr val="6FA8DC"/>
                </a:solidFill>
                <a:latin typeface="Calibri"/>
                <a:ea typeface="Calibri"/>
                <a:cs typeface="Calibri"/>
                <a:sym typeface="Calibri"/>
              </a:rPr>
              <a:t>Motivational and Cognitive Supports</a:t>
            </a:r>
            <a:endParaRPr sz="1600" dirty="0">
              <a:solidFill>
                <a:srgbClr val="6FA8DC"/>
              </a:solidFill>
              <a:latin typeface="Calibri"/>
              <a:ea typeface="Calibri"/>
              <a:cs typeface="Calibri"/>
              <a:sym typeface="Calibri"/>
            </a:endParaRPr>
          </a:p>
        </p:txBody>
      </p:sp>
      <p:sp>
        <p:nvSpPr>
          <p:cNvPr id="15" name="Google Shape;463;p21">
            <a:extLst>
              <a:ext uri="{FF2B5EF4-FFF2-40B4-BE49-F238E27FC236}">
                <a16:creationId xmlns:a16="http://schemas.microsoft.com/office/drawing/2014/main" id="{00B0F541-EF96-C647-907E-03D33B5AF664}"/>
              </a:ext>
            </a:extLst>
          </p:cNvPr>
          <p:cNvSpPr txBox="1"/>
          <p:nvPr/>
        </p:nvSpPr>
        <p:spPr>
          <a:xfrm>
            <a:off x="1" y="167358"/>
            <a:ext cx="9143999" cy="623248"/>
          </a:xfrm>
          <a:prstGeom prst="rect">
            <a:avLst/>
          </a:prstGeom>
          <a:noFill/>
          <a:ln>
            <a:noFill/>
          </a:ln>
        </p:spPr>
        <p:txBody>
          <a:bodyPr spcFirstLastPara="1" wrap="square" lIns="68569" tIns="34275" rIns="68569" bIns="34275" anchor="t" anchorCtr="0">
            <a:noAutofit/>
          </a:bodyPr>
          <a:lstStyle/>
          <a:p>
            <a:pPr algn="ctr">
              <a:buClr>
                <a:srgbClr val="14477E"/>
              </a:buClr>
              <a:buSzPts val="2400"/>
            </a:pPr>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Social Emotional Supports</a:t>
            </a:r>
            <a:endParaRPr sz="3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58686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3;p21">
            <a:extLst>
              <a:ext uri="{FF2B5EF4-FFF2-40B4-BE49-F238E27FC236}">
                <a16:creationId xmlns:a16="http://schemas.microsoft.com/office/drawing/2014/main" id="{FBBCAFA6-9CDE-8544-A39D-F463B241EC0F}"/>
              </a:ext>
            </a:extLst>
          </p:cNvPr>
          <p:cNvSpPr txBox="1"/>
          <p:nvPr/>
        </p:nvSpPr>
        <p:spPr>
          <a:xfrm>
            <a:off x="1" y="167358"/>
            <a:ext cx="9143999" cy="623248"/>
          </a:xfrm>
          <a:prstGeom prst="rect">
            <a:avLst/>
          </a:prstGeom>
          <a:noFill/>
          <a:ln>
            <a:noFill/>
          </a:ln>
        </p:spPr>
        <p:txBody>
          <a:bodyPr spcFirstLastPara="1" wrap="square" lIns="68569" tIns="34275" rIns="68569" bIns="34275" anchor="t" anchorCtr="0">
            <a:noAutofit/>
          </a:bodyPr>
          <a:lstStyle/>
          <a:p>
            <a:pPr algn="ctr">
              <a:buClr>
                <a:srgbClr val="14477E"/>
              </a:buClr>
              <a:buSzPts val="2400"/>
            </a:pPr>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Welcome Package</a:t>
            </a:r>
            <a:endParaRPr sz="3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030" name="Picture 6" descr="Facilitator Icon 2129343">
            <a:extLst>
              <a:ext uri="{FF2B5EF4-FFF2-40B4-BE49-F238E27FC236}">
                <a16:creationId xmlns:a16="http://schemas.microsoft.com/office/drawing/2014/main" id="{63401D22-E874-7E49-9113-318F43651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0" y="1403349"/>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llo Icon 2548957">
            <a:extLst>
              <a:ext uri="{FF2B5EF4-FFF2-40B4-BE49-F238E27FC236}">
                <a16:creationId xmlns:a16="http://schemas.microsoft.com/office/drawing/2014/main" id="{C1DE3ABA-BAC5-5244-B2FE-2CD0C171F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63649"/>
            <a:ext cx="1549401" cy="15494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scussion Icon 1970222">
            <a:extLst>
              <a:ext uri="{FF2B5EF4-FFF2-40B4-BE49-F238E27FC236}">
                <a16:creationId xmlns:a16="http://schemas.microsoft.com/office/drawing/2014/main" id="{EA90A2E1-47D3-EF48-B088-685223B50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1263649"/>
            <a:ext cx="1549401" cy="1549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ntract Icon 2784123">
            <a:extLst>
              <a:ext uri="{FF2B5EF4-FFF2-40B4-BE49-F238E27FC236}">
                <a16:creationId xmlns:a16="http://schemas.microsoft.com/office/drawing/2014/main" id="{78408109-064F-AB42-A6A7-F54BD495A2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649" y="1263649"/>
            <a:ext cx="1549401" cy="154940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65;p21">
            <a:extLst>
              <a:ext uri="{FF2B5EF4-FFF2-40B4-BE49-F238E27FC236}">
                <a16:creationId xmlns:a16="http://schemas.microsoft.com/office/drawing/2014/main" id="{90380957-0EE4-A044-A8FB-AE2D9C3A21A0}"/>
              </a:ext>
            </a:extLst>
          </p:cNvPr>
          <p:cNvSpPr txBox="1"/>
          <p:nvPr/>
        </p:nvSpPr>
        <p:spPr>
          <a:xfrm>
            <a:off x="548674" y="2935014"/>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Welcome email + video</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 name="Google Shape;465;p21">
            <a:extLst>
              <a:ext uri="{FF2B5EF4-FFF2-40B4-BE49-F238E27FC236}">
                <a16:creationId xmlns:a16="http://schemas.microsoft.com/office/drawing/2014/main" id="{63908D5F-FBAE-294F-8216-6F4EA12EDB75}"/>
              </a:ext>
            </a:extLst>
          </p:cNvPr>
          <p:cNvSpPr txBox="1"/>
          <p:nvPr/>
        </p:nvSpPr>
        <p:spPr>
          <a:xfrm>
            <a:off x="2625124" y="2935014"/>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Synchronous orientation session(s)</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1" name="Google Shape;465;p21">
            <a:extLst>
              <a:ext uri="{FF2B5EF4-FFF2-40B4-BE49-F238E27FC236}">
                <a16:creationId xmlns:a16="http://schemas.microsoft.com/office/drawing/2014/main" id="{CADEEFE2-49CC-6741-84C7-EE5C7B6AA388}"/>
              </a:ext>
            </a:extLst>
          </p:cNvPr>
          <p:cNvSpPr txBox="1"/>
          <p:nvPr/>
        </p:nvSpPr>
        <p:spPr>
          <a:xfrm>
            <a:off x="4701573" y="2935014"/>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Getting To Know You + Group Resume activity</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Google Shape;465;p21">
            <a:extLst>
              <a:ext uri="{FF2B5EF4-FFF2-40B4-BE49-F238E27FC236}">
                <a16:creationId xmlns:a16="http://schemas.microsoft.com/office/drawing/2014/main" id="{58AED9D9-6FCF-044F-AB16-E7F3D2C33C9A}"/>
              </a:ext>
            </a:extLst>
          </p:cNvPr>
          <p:cNvSpPr txBox="1"/>
          <p:nvPr/>
        </p:nvSpPr>
        <p:spPr>
          <a:xfrm>
            <a:off x="6856798" y="2935014"/>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Contract Activity</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4" name="Graphic 3" descr="Arrow Right">
            <a:extLst>
              <a:ext uri="{FF2B5EF4-FFF2-40B4-BE49-F238E27FC236}">
                <a16:creationId xmlns:a16="http://schemas.microsoft.com/office/drawing/2014/main" id="{5041815B-928E-954F-B05F-A2C40F6583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9926" y="1799625"/>
            <a:ext cx="477447" cy="477447"/>
          </a:xfrm>
          <a:prstGeom prst="rect">
            <a:avLst/>
          </a:prstGeom>
        </p:spPr>
      </p:pic>
      <p:pic>
        <p:nvPicPr>
          <p:cNvPr id="15" name="Graphic 14" descr="Arrow Right">
            <a:extLst>
              <a:ext uri="{FF2B5EF4-FFF2-40B4-BE49-F238E27FC236}">
                <a16:creationId xmlns:a16="http://schemas.microsoft.com/office/drawing/2014/main" id="{33E348D7-463F-9448-A115-EDE7686E6D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6952" y="1799625"/>
            <a:ext cx="477447" cy="477447"/>
          </a:xfrm>
          <a:prstGeom prst="rect">
            <a:avLst/>
          </a:prstGeom>
        </p:spPr>
      </p:pic>
      <p:pic>
        <p:nvPicPr>
          <p:cNvPr id="16" name="Graphic 15" descr="Arrow Right">
            <a:extLst>
              <a:ext uri="{FF2B5EF4-FFF2-40B4-BE49-F238E27FC236}">
                <a16:creationId xmlns:a16="http://schemas.microsoft.com/office/drawing/2014/main" id="{30D41E7D-FA3E-E842-AFE8-8DA3DD5F1F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2851" y="1799625"/>
            <a:ext cx="477447" cy="477447"/>
          </a:xfrm>
          <a:prstGeom prst="rect">
            <a:avLst/>
          </a:prstGeom>
        </p:spPr>
      </p:pic>
    </p:spTree>
    <p:extLst>
      <p:ext uri="{BB962C8B-B14F-4D97-AF65-F5344CB8AC3E}">
        <p14:creationId xmlns:p14="http://schemas.microsoft.com/office/powerpoint/2010/main" val="378215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3;p21">
            <a:extLst>
              <a:ext uri="{FF2B5EF4-FFF2-40B4-BE49-F238E27FC236}">
                <a16:creationId xmlns:a16="http://schemas.microsoft.com/office/drawing/2014/main" id="{FBBCAFA6-9CDE-8544-A39D-F463B241EC0F}"/>
              </a:ext>
            </a:extLst>
          </p:cNvPr>
          <p:cNvSpPr txBox="1"/>
          <p:nvPr/>
        </p:nvSpPr>
        <p:spPr>
          <a:xfrm>
            <a:off x="1" y="167358"/>
            <a:ext cx="9143999" cy="623248"/>
          </a:xfrm>
          <a:prstGeom prst="rect">
            <a:avLst/>
          </a:prstGeom>
          <a:noFill/>
          <a:ln>
            <a:noFill/>
          </a:ln>
        </p:spPr>
        <p:txBody>
          <a:bodyPr spcFirstLastPara="1" wrap="square" lIns="68569" tIns="34275" rIns="68569" bIns="34275" anchor="t" anchorCtr="0">
            <a:noAutofit/>
          </a:bodyPr>
          <a:lstStyle/>
          <a:p>
            <a:pPr algn="ctr">
              <a:buClr>
                <a:srgbClr val="14477E"/>
              </a:buClr>
              <a:buSzPts val="2400"/>
            </a:pPr>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Staying Strong</a:t>
            </a:r>
            <a:endParaRPr sz="3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4" name="Picture 3" descr="Graphical user interface, text, application, email, Teams&#10;&#10;Description automatically generated">
            <a:extLst>
              <a:ext uri="{FF2B5EF4-FFF2-40B4-BE49-F238E27FC236}">
                <a16:creationId xmlns:a16="http://schemas.microsoft.com/office/drawing/2014/main" id="{7DBF71A9-0071-8543-8A7A-2BCEB25D6286}"/>
              </a:ext>
            </a:extLst>
          </p:cNvPr>
          <p:cNvPicPr>
            <a:picLocks noChangeAspect="1"/>
          </p:cNvPicPr>
          <p:nvPr/>
        </p:nvPicPr>
        <p:blipFill>
          <a:blip r:embed="rId3"/>
          <a:stretch>
            <a:fillRect/>
          </a:stretch>
        </p:blipFill>
        <p:spPr>
          <a:xfrm>
            <a:off x="3474578" y="1358900"/>
            <a:ext cx="2328576" cy="20066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E75E1B2E-C8F4-7E41-8705-E9199BD1AD38}"/>
              </a:ext>
            </a:extLst>
          </p:cNvPr>
          <p:cNvPicPr>
            <a:picLocks noChangeAspect="1"/>
          </p:cNvPicPr>
          <p:nvPr/>
        </p:nvPicPr>
        <p:blipFill>
          <a:blip r:embed="rId4"/>
          <a:stretch>
            <a:fillRect/>
          </a:stretch>
        </p:blipFill>
        <p:spPr>
          <a:xfrm>
            <a:off x="6291605" y="1358900"/>
            <a:ext cx="2439878" cy="200660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1FC5D1F5-0D0F-F444-963F-9C7FC7E322FE}"/>
              </a:ext>
            </a:extLst>
          </p:cNvPr>
          <p:cNvPicPr>
            <a:picLocks noChangeAspect="1"/>
          </p:cNvPicPr>
          <p:nvPr/>
        </p:nvPicPr>
        <p:blipFill>
          <a:blip r:embed="rId5"/>
          <a:stretch>
            <a:fillRect/>
          </a:stretch>
        </p:blipFill>
        <p:spPr>
          <a:xfrm>
            <a:off x="302021" y="1358900"/>
            <a:ext cx="2928331" cy="2006600"/>
          </a:xfrm>
          <a:prstGeom prst="rect">
            <a:avLst/>
          </a:prstGeom>
        </p:spPr>
      </p:pic>
    </p:spTree>
    <p:extLst>
      <p:ext uri="{BB962C8B-B14F-4D97-AF65-F5344CB8AC3E}">
        <p14:creationId xmlns:p14="http://schemas.microsoft.com/office/powerpoint/2010/main" val="255116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9CECAB-B6DC-5447-9B20-983C882E230E}"/>
              </a:ext>
            </a:extLst>
          </p:cNvPr>
          <p:cNvSpPr/>
          <p:nvPr/>
        </p:nvSpPr>
        <p:spPr>
          <a:xfrm>
            <a:off x="319178" y="1038153"/>
            <a:ext cx="3087487" cy="2800767"/>
          </a:xfrm>
          <a:prstGeom prst="rect">
            <a:avLst/>
          </a:prstGeom>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This clip is the same student group later.</a:t>
            </a:r>
          </a:p>
          <a:p>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Question being discussed: </a:t>
            </a:r>
            <a:r>
              <a:rPr lang="en-US" sz="1600" b="1" dirty="0">
                <a:latin typeface="Open Sans" panose="020B0606030504020204" pitchFamily="34" charset="0"/>
                <a:ea typeface="Open Sans" panose="020B0606030504020204" pitchFamily="34" charset="0"/>
                <a:cs typeface="Open Sans" panose="020B0606030504020204" pitchFamily="34" charset="0"/>
              </a:rPr>
              <a:t>How would you explain the relationship of million, billion, and trillion to someone else?</a:t>
            </a:r>
            <a:endParaRPr lang="en-US" sz="1600" dirty="0">
              <a:latin typeface="Open Sans" panose="020B0606030504020204" pitchFamily="34" charset="0"/>
              <a:ea typeface="Open Sans" panose="020B0606030504020204" pitchFamily="34" charset="0"/>
              <a:cs typeface="Open Sans" panose="020B0606030504020204" pitchFamily="34" charset="0"/>
            </a:endParaRPr>
          </a:p>
          <a:p>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Whilst watching, make notes of anything that jumps out.</a:t>
            </a: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370;p15">
            <a:extLst>
              <a:ext uri="{FF2B5EF4-FFF2-40B4-BE49-F238E27FC236}">
                <a16:creationId xmlns:a16="http://schemas.microsoft.com/office/drawing/2014/main" id="{F7D6D655-2D1E-EC4E-9502-A5B1E97A542D}"/>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Collaboration Analysis: Part 2</a:t>
            </a:r>
            <a:endParaRPr sz="3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Online Media 4" descr="Collab 1 2 Part B copy">
            <a:hlinkClick r:id="" action="ppaction://media"/>
            <a:extLst>
              <a:ext uri="{FF2B5EF4-FFF2-40B4-BE49-F238E27FC236}">
                <a16:creationId xmlns:a16="http://schemas.microsoft.com/office/drawing/2014/main" id="{EE413893-0463-0C46-9F1C-BE6D1D63AAFA}"/>
              </a:ext>
            </a:extLst>
          </p:cNvPr>
          <p:cNvPicPr>
            <a:picLocks noRot="1" noChangeAspect="1"/>
          </p:cNvPicPr>
          <p:nvPr>
            <a:videoFile r:link="rId1"/>
          </p:nvPr>
        </p:nvPicPr>
        <p:blipFill>
          <a:blip r:embed="rId4"/>
          <a:stretch>
            <a:fillRect/>
          </a:stretch>
        </p:blipFill>
        <p:spPr>
          <a:xfrm>
            <a:off x="4135472" y="881743"/>
            <a:ext cx="4428864" cy="3319236"/>
          </a:xfrm>
          <a:prstGeom prst="rect">
            <a:avLst/>
          </a:prstGeom>
        </p:spPr>
      </p:pic>
    </p:spTree>
    <p:extLst>
      <p:ext uri="{BB962C8B-B14F-4D97-AF65-F5344CB8AC3E}">
        <p14:creationId xmlns:p14="http://schemas.microsoft.com/office/powerpoint/2010/main" val="186357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5B96D90-1CB0-3D48-ACEF-11D2C98B7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14" y="1142778"/>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70;p15">
            <a:extLst>
              <a:ext uri="{FF2B5EF4-FFF2-40B4-BE49-F238E27FC236}">
                <a16:creationId xmlns:a16="http://schemas.microsoft.com/office/drawing/2014/main" id="{7D6C70D0-B416-9F4D-899D-68DB4E15FBDE}"/>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Collaborations: Debrief and Discuss</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2F59035-FCD9-524B-B7A9-6937380A02A6}"/>
              </a:ext>
            </a:extLst>
          </p:cNvPr>
          <p:cNvSpPr/>
          <p:nvPr/>
        </p:nvSpPr>
        <p:spPr>
          <a:xfrm>
            <a:off x="3871636" y="1504837"/>
            <a:ext cx="4572000" cy="1815882"/>
          </a:xfrm>
          <a:prstGeom prst="rect">
            <a:avLst/>
          </a:prstGeom>
        </p:spPr>
        <p:txBody>
          <a:bodyPr>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What did you notice?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Post your comments in the chat!</a:t>
            </a:r>
          </a:p>
        </p:txBody>
      </p:sp>
    </p:spTree>
    <p:extLst>
      <p:ext uri="{BB962C8B-B14F-4D97-AF65-F5344CB8AC3E}">
        <p14:creationId xmlns:p14="http://schemas.microsoft.com/office/powerpoint/2010/main" val="279253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D91723-696D-244E-81B1-81FD0E6D5FFF}"/>
              </a:ext>
            </a:extLst>
          </p:cNvPr>
          <p:cNvSpPr>
            <a:spLocks noChangeArrowheads="1"/>
          </p:cNvSpPr>
          <p:nvPr/>
        </p:nvSpPr>
        <p:spPr bwMode="auto">
          <a:xfrm>
            <a:off x="0" y="946914"/>
            <a:ext cx="1448345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60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0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999F72DD-F6B2-4543-8298-CCECBEF94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568" y="2059021"/>
            <a:ext cx="1542631" cy="15426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7383F4A-3C6E-D943-A0BF-E009C832E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0" y="2010710"/>
            <a:ext cx="1621766" cy="1621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986C80-243C-914C-9ADF-E52AC8DCD0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269" b="32438"/>
          <a:stretch/>
        </p:blipFill>
        <p:spPr bwMode="auto">
          <a:xfrm>
            <a:off x="3489946" y="2130310"/>
            <a:ext cx="2151046" cy="737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5368E3A-CF9D-DD43-BC25-FBF09D25C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1797" y="2867960"/>
            <a:ext cx="2194502" cy="7921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DC1A03A-C8BB-7044-BB36-4F8A8464BA3A}"/>
              </a:ext>
            </a:extLst>
          </p:cNvPr>
          <p:cNvSpPr/>
          <p:nvPr/>
        </p:nvSpPr>
        <p:spPr>
          <a:xfrm>
            <a:off x="2484407" y="2211696"/>
            <a:ext cx="4572000" cy="954107"/>
          </a:xfrm>
          <a:prstGeom prst="rect">
            <a:avLst/>
          </a:prstGeom>
        </p:spPr>
        <p:txBody>
          <a:bodyPr>
            <a:spAutoFit/>
          </a:bodyPr>
          <a:lstStyle/>
          <a:p>
            <a:pPr lvl="0" eaLnBrk="0" fontAlgn="base" hangingPunct="0">
              <a:spcBef>
                <a:spcPct val="0"/>
              </a:spcBef>
              <a:spcAft>
                <a:spcPct val="0"/>
              </a:spcAft>
              <a:buClrTx/>
            </a:pPr>
            <a:br>
              <a:rPr lang="en-US" altLang="en-US" dirty="0">
                <a:solidFill>
                  <a:schemeClr val="tx1"/>
                </a:solidFill>
                <a:latin typeface="Arial" panose="020B0604020202020204" pitchFamily="34" charset="0"/>
              </a:rPr>
            </a:br>
            <a:endParaRPr lang="en-US" altLang="en-US" dirty="0">
              <a:solidFill>
                <a:schemeClr val="tx1"/>
              </a:solidFill>
              <a:latin typeface="Arial" panose="020B0604020202020204" pitchFamily="34" charset="0"/>
            </a:endParaRPr>
          </a:p>
          <a:p>
            <a:pPr lvl="0" eaLnBrk="0" fontAlgn="base" hangingPunct="0">
              <a:spcBef>
                <a:spcPct val="0"/>
              </a:spcBef>
              <a:spcAft>
                <a:spcPct val="0"/>
              </a:spcAft>
              <a:buClrTx/>
            </a:pPr>
            <a:br>
              <a:rPr lang="en-US" altLang="en-US" dirty="0">
                <a:solidFill>
                  <a:schemeClr val="tx1"/>
                </a:solidFill>
                <a:latin typeface="Arial" panose="020B0604020202020204" pitchFamily="34" charset="0"/>
              </a:rPr>
            </a:br>
            <a:endParaRPr lang="en-US" altLang="en-US" dirty="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3B012ADF-D2AE-664D-A9BB-7BE506C3803F}"/>
              </a:ext>
            </a:extLst>
          </p:cNvPr>
          <p:cNvSpPr/>
          <p:nvPr/>
        </p:nvSpPr>
        <p:spPr>
          <a:xfrm>
            <a:off x="588123" y="1179993"/>
            <a:ext cx="2073994" cy="830997"/>
          </a:xfrm>
          <a:prstGeom prst="rect">
            <a:avLst/>
          </a:prstGeom>
        </p:spPr>
        <p:txBody>
          <a:bodyPr wrap="square">
            <a:spAutoFit/>
          </a:bodyPr>
          <a:lstStyle/>
          <a:p>
            <a:pPr lvl="0" algn="ctr" eaLnBrk="0" fontAlgn="base" hangingPunct="0">
              <a:spcBef>
                <a:spcPct val="0"/>
              </a:spcBef>
              <a:spcAft>
                <a:spcPct val="0"/>
              </a:spcAft>
              <a:buClrTx/>
            </a:pPr>
            <a:r>
              <a:rPr lang="en-US" altLang="en-US" sz="1600" dirty="0">
                <a:latin typeface="Open Sans" panose="020B0606030504020204" pitchFamily="34" charset="0"/>
                <a:ea typeface="Open Sans" panose="020B0606030504020204" pitchFamily="34" charset="0"/>
                <a:cs typeface="Open Sans" panose="020B0606030504020204" pitchFamily="34" charset="0"/>
              </a:rPr>
              <a:t>Student-led</a:t>
            </a:r>
            <a:endParaRPr lang="en-US" altLang="en-US" sz="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lgn="ctr" eaLnBrk="0" fontAlgn="base" hangingPunct="0">
              <a:spcBef>
                <a:spcPct val="0"/>
              </a:spcBef>
              <a:spcAft>
                <a:spcPct val="0"/>
              </a:spcAft>
              <a:buClrTx/>
            </a:pPr>
            <a:r>
              <a:rPr lang="en-US" altLang="en-US" sz="1600" dirty="0">
                <a:latin typeface="Open Sans" panose="020B0606030504020204" pitchFamily="34" charset="0"/>
                <a:ea typeface="Open Sans" panose="020B0606030504020204" pitchFamily="34" charset="0"/>
                <a:cs typeface="Open Sans" panose="020B0606030504020204" pitchFamily="34" charset="0"/>
              </a:rPr>
              <a:t>Collaboration Sessions</a:t>
            </a:r>
            <a:endParaRPr lang="en-US" altLang="en-US" sz="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C2655131-353A-474E-A2EF-0CDC84697901}"/>
              </a:ext>
            </a:extLst>
          </p:cNvPr>
          <p:cNvSpPr/>
          <p:nvPr/>
        </p:nvSpPr>
        <p:spPr>
          <a:xfrm>
            <a:off x="3573120" y="1179993"/>
            <a:ext cx="1936959" cy="830997"/>
          </a:xfrm>
          <a:prstGeom prst="rect">
            <a:avLst/>
          </a:prstGeom>
        </p:spPr>
        <p:txBody>
          <a:bodyPr wrap="square">
            <a:spAutoFit/>
          </a:bodyPr>
          <a:lstStyle/>
          <a:p>
            <a:pPr lvl="0" algn="ctr" eaLnBrk="0" fontAlgn="base" hangingPunct="0">
              <a:spcBef>
                <a:spcPct val="0"/>
              </a:spcBef>
              <a:spcAft>
                <a:spcPct val="0"/>
              </a:spcAft>
              <a:buClrTx/>
            </a:pPr>
            <a:r>
              <a:rPr lang="en-US" altLang="en-US" sz="1600" dirty="0">
                <a:latin typeface="Open Sans" panose="020B0606030504020204" pitchFamily="34" charset="0"/>
              </a:rPr>
              <a:t>Seamless Zoom integration into courseware</a:t>
            </a:r>
            <a:endParaRPr lang="en-US" altLang="en-US" sz="700" dirty="0">
              <a:solidFill>
                <a:schemeClr val="tx1"/>
              </a:solidFill>
            </a:endParaRPr>
          </a:p>
        </p:txBody>
      </p:sp>
      <p:sp>
        <p:nvSpPr>
          <p:cNvPr id="6" name="Rectangle 5">
            <a:extLst>
              <a:ext uri="{FF2B5EF4-FFF2-40B4-BE49-F238E27FC236}">
                <a16:creationId xmlns:a16="http://schemas.microsoft.com/office/drawing/2014/main" id="{C381023F-A6F5-B249-AEA8-63AD86B82B8A}"/>
              </a:ext>
            </a:extLst>
          </p:cNvPr>
          <p:cNvSpPr/>
          <p:nvPr/>
        </p:nvSpPr>
        <p:spPr>
          <a:xfrm>
            <a:off x="6607170" y="1179992"/>
            <a:ext cx="1621766" cy="830997"/>
          </a:xfrm>
          <a:prstGeom prst="rect">
            <a:avLst/>
          </a:prstGeom>
        </p:spPr>
        <p:txBody>
          <a:bodyPr wrap="square">
            <a:spAutoFit/>
          </a:bodyPr>
          <a:lstStyle/>
          <a:p>
            <a:pPr lvl="0" algn="ctr" eaLnBrk="0" fontAlgn="base" hangingPunct="0">
              <a:spcBef>
                <a:spcPct val="0"/>
              </a:spcBef>
              <a:spcAft>
                <a:spcPct val="0"/>
              </a:spcAft>
              <a:buClrTx/>
            </a:pPr>
            <a:r>
              <a:rPr lang="en-US" altLang="en-US" sz="1600" dirty="0">
                <a:latin typeface="Open Sans" panose="020B0606030504020204" pitchFamily="34" charset="0"/>
                <a:ea typeface="Open Sans" panose="020B0606030504020204" pitchFamily="34" charset="0"/>
                <a:cs typeface="Open Sans" panose="020B0606030504020204" pitchFamily="34" charset="0"/>
              </a:rPr>
              <a:t>Social-emotional</a:t>
            </a:r>
            <a:endParaRPr lang="en-US" altLang="en-US" sz="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lgn="ctr" eaLnBrk="0" fontAlgn="base" hangingPunct="0">
              <a:spcBef>
                <a:spcPct val="0"/>
              </a:spcBef>
              <a:spcAft>
                <a:spcPct val="0"/>
              </a:spcAft>
              <a:buClrTx/>
            </a:pPr>
            <a:r>
              <a:rPr lang="en-US" altLang="en-US" sz="1600" dirty="0">
                <a:latin typeface="Open Sans" panose="020B0606030504020204" pitchFamily="34" charset="0"/>
                <a:ea typeface="Open Sans" panose="020B0606030504020204" pitchFamily="34" charset="0"/>
                <a:cs typeface="Open Sans" panose="020B0606030504020204" pitchFamily="34" charset="0"/>
              </a:rPr>
              <a:t>Supports</a:t>
            </a:r>
            <a:endParaRPr lang="en-US" altLang="en-US" sz="7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64;p31">
            <a:extLst>
              <a:ext uri="{FF2B5EF4-FFF2-40B4-BE49-F238E27FC236}">
                <a16:creationId xmlns:a16="http://schemas.microsoft.com/office/drawing/2014/main" id="{60185AA3-31D3-8A47-A8B5-346FB2DACDE6}"/>
              </a:ext>
            </a:extLst>
          </p:cNvPr>
          <p:cNvSpPr txBox="1"/>
          <p:nvPr/>
        </p:nvSpPr>
        <p:spPr>
          <a:xfrm>
            <a:off x="0" y="34473"/>
            <a:ext cx="9144000" cy="5601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3200" b="1" dirty="0">
                <a:solidFill>
                  <a:schemeClr val="accent1"/>
                </a:solidFill>
                <a:latin typeface="Open Sans"/>
                <a:ea typeface="Open Sans"/>
                <a:cs typeface="Open Sans"/>
                <a:sym typeface="Open Sans"/>
              </a:rPr>
              <a:t>Collaborations: Key Characteristics</a:t>
            </a:r>
            <a:endParaRPr sz="3200" b="1" dirty="0">
              <a:solidFill>
                <a:schemeClr val="accent1"/>
              </a:solidFill>
              <a:latin typeface="Open Sans"/>
              <a:ea typeface="Open Sans"/>
              <a:cs typeface="Open Sans"/>
              <a:sym typeface="Open Sans"/>
            </a:endParaRPr>
          </a:p>
        </p:txBody>
      </p:sp>
      <p:pic>
        <p:nvPicPr>
          <p:cNvPr id="8" name="Picture 7" descr="A drawing of a person&#10;&#10;Description automatically generated">
            <a:extLst>
              <a:ext uri="{FF2B5EF4-FFF2-40B4-BE49-F238E27FC236}">
                <a16:creationId xmlns:a16="http://schemas.microsoft.com/office/drawing/2014/main" id="{0FBF19F7-7CC9-774F-A2F2-9537CEE85DEA}"/>
              </a:ext>
            </a:extLst>
          </p:cNvPr>
          <p:cNvPicPr>
            <a:picLocks noChangeAspect="1"/>
          </p:cNvPicPr>
          <p:nvPr/>
        </p:nvPicPr>
        <p:blipFill rotWithShape="1">
          <a:blip r:embed="rId7"/>
          <a:srcRect l="12292" t="25727" r="12732" b="24299"/>
          <a:stretch/>
        </p:blipFill>
        <p:spPr>
          <a:xfrm>
            <a:off x="4572000" y="3632476"/>
            <a:ext cx="1027846" cy="451764"/>
          </a:xfrm>
          <a:prstGeom prst="rect">
            <a:avLst/>
          </a:prstGeom>
        </p:spPr>
      </p:pic>
    </p:spTree>
    <p:extLst>
      <p:ext uri="{BB962C8B-B14F-4D97-AF65-F5344CB8AC3E}">
        <p14:creationId xmlns:p14="http://schemas.microsoft.com/office/powerpoint/2010/main" val="336904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3"/>
          <p:cNvSpPr txBox="1"/>
          <p:nvPr/>
        </p:nvSpPr>
        <p:spPr>
          <a:xfrm>
            <a:off x="0" y="36898"/>
            <a:ext cx="9144000" cy="4323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300" b="1" dirty="0">
                <a:solidFill>
                  <a:schemeClr val="accent1"/>
                </a:solidFill>
                <a:latin typeface="Open Sans"/>
                <a:ea typeface="Open Sans"/>
                <a:cs typeface="Open Sans"/>
                <a:sym typeface="Open Sans"/>
              </a:rPr>
              <a:t>Example Flow through Typical Course Unit</a:t>
            </a:r>
            <a:endParaRPr sz="2300" b="1" dirty="0">
              <a:solidFill>
                <a:schemeClr val="accent1"/>
              </a:solidFill>
              <a:latin typeface="Open Sans"/>
              <a:ea typeface="Open Sans"/>
              <a:cs typeface="Open Sans"/>
              <a:sym typeface="Open Sans"/>
            </a:endParaRPr>
          </a:p>
        </p:txBody>
      </p:sp>
      <p:cxnSp>
        <p:nvCxnSpPr>
          <p:cNvPr id="393" name="Google Shape;393;p43"/>
          <p:cNvCxnSpPr/>
          <p:nvPr/>
        </p:nvCxnSpPr>
        <p:spPr>
          <a:xfrm>
            <a:off x="1812904" y="2773544"/>
            <a:ext cx="421500" cy="258000"/>
          </a:xfrm>
          <a:prstGeom prst="straightConnector1">
            <a:avLst/>
          </a:prstGeom>
          <a:noFill/>
          <a:ln w="38100" cap="flat" cmpd="sng">
            <a:solidFill>
              <a:schemeClr val="dk2"/>
            </a:solidFill>
            <a:prstDash val="solid"/>
            <a:round/>
            <a:headEnd type="none" w="med" len="med"/>
            <a:tailEnd type="triangle" w="med" len="med"/>
          </a:ln>
        </p:spPr>
      </p:cxnSp>
      <p:cxnSp>
        <p:nvCxnSpPr>
          <p:cNvPr id="394" name="Google Shape;394;p43"/>
          <p:cNvCxnSpPr/>
          <p:nvPr/>
        </p:nvCxnSpPr>
        <p:spPr>
          <a:xfrm rot="10800000" flipH="1">
            <a:off x="3371324" y="2945503"/>
            <a:ext cx="490200" cy="265800"/>
          </a:xfrm>
          <a:prstGeom prst="straightConnector1">
            <a:avLst/>
          </a:prstGeom>
          <a:noFill/>
          <a:ln w="38100" cap="flat" cmpd="sng">
            <a:solidFill>
              <a:schemeClr val="dk2"/>
            </a:solidFill>
            <a:prstDash val="solid"/>
            <a:round/>
            <a:headEnd type="none" w="med" len="med"/>
            <a:tailEnd type="triangle" w="med" len="med"/>
          </a:ln>
        </p:spPr>
      </p:cxnSp>
      <p:cxnSp>
        <p:nvCxnSpPr>
          <p:cNvPr id="395" name="Google Shape;395;p43"/>
          <p:cNvCxnSpPr/>
          <p:nvPr/>
        </p:nvCxnSpPr>
        <p:spPr>
          <a:xfrm>
            <a:off x="6830464" y="1771442"/>
            <a:ext cx="421500" cy="258000"/>
          </a:xfrm>
          <a:prstGeom prst="straightConnector1">
            <a:avLst/>
          </a:prstGeom>
          <a:noFill/>
          <a:ln w="38100" cap="flat" cmpd="sng">
            <a:solidFill>
              <a:schemeClr val="dk2"/>
            </a:solidFill>
            <a:prstDash val="solid"/>
            <a:round/>
            <a:headEnd type="none" w="med" len="med"/>
            <a:tailEnd type="triangle" w="med" len="med"/>
          </a:ln>
        </p:spPr>
      </p:cxnSp>
      <p:cxnSp>
        <p:nvCxnSpPr>
          <p:cNvPr id="396" name="Google Shape;396;p43"/>
          <p:cNvCxnSpPr/>
          <p:nvPr/>
        </p:nvCxnSpPr>
        <p:spPr>
          <a:xfrm rot="10800000" flipH="1">
            <a:off x="5285839" y="1767672"/>
            <a:ext cx="490200" cy="265800"/>
          </a:xfrm>
          <a:prstGeom prst="straightConnector1">
            <a:avLst/>
          </a:prstGeom>
          <a:noFill/>
          <a:ln w="38100" cap="flat" cmpd="sng">
            <a:solidFill>
              <a:srgbClr val="44546A"/>
            </a:solidFill>
            <a:prstDash val="solid"/>
            <a:round/>
            <a:headEnd type="none" w="med" len="med"/>
            <a:tailEnd type="triangle" w="med" len="med"/>
          </a:ln>
        </p:spPr>
      </p:cxnSp>
      <p:sp>
        <p:nvSpPr>
          <p:cNvPr id="397" name="Google Shape;397;p43"/>
          <p:cNvSpPr txBox="1"/>
          <p:nvPr/>
        </p:nvSpPr>
        <p:spPr>
          <a:xfrm>
            <a:off x="664532" y="2907401"/>
            <a:ext cx="1145400" cy="3420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Assignment</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(individual)</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98" name="Google Shape;398;p43"/>
          <p:cNvSpPr txBox="1"/>
          <p:nvPr/>
        </p:nvSpPr>
        <p:spPr>
          <a:xfrm>
            <a:off x="1985256" y="3730701"/>
            <a:ext cx="1500300" cy="3420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Socio-emotional support survey/activity</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99" name="Google Shape;399;p43"/>
          <p:cNvSpPr txBox="1"/>
          <p:nvPr/>
        </p:nvSpPr>
        <p:spPr>
          <a:xfrm>
            <a:off x="3944285" y="3131078"/>
            <a:ext cx="1205411" cy="412221"/>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Collaboration</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Session</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00" name="Google Shape;400;p43"/>
          <p:cNvSpPr txBox="1"/>
          <p:nvPr/>
        </p:nvSpPr>
        <p:spPr>
          <a:xfrm>
            <a:off x="5767717" y="1873357"/>
            <a:ext cx="920400" cy="3420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Instructor</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Feedback</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401" name="Google Shape;401;p43"/>
          <p:cNvSpPr txBox="1"/>
          <p:nvPr/>
        </p:nvSpPr>
        <p:spPr>
          <a:xfrm>
            <a:off x="7276683" y="2653851"/>
            <a:ext cx="1058100" cy="3420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200" b="1" dirty="0">
                <a:latin typeface="Open Sans" panose="020B0606030504020204" pitchFamily="34" charset="0"/>
                <a:ea typeface="Open Sans" panose="020B0606030504020204" pitchFamily="34" charset="0"/>
                <a:cs typeface="Open Sans" panose="020B0606030504020204" pitchFamily="34" charset="0"/>
                <a:sym typeface="Calibri"/>
              </a:rPr>
              <a:t>Assignment (individual)</a:t>
            </a:r>
            <a:endParaRPr sz="1200" b="1" dirty="0">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3" name="Picture 2" descr="A picture containing clock&#10;&#10;Description automatically generated">
            <a:extLst>
              <a:ext uri="{FF2B5EF4-FFF2-40B4-BE49-F238E27FC236}">
                <a16:creationId xmlns:a16="http://schemas.microsoft.com/office/drawing/2014/main" id="{B3994484-795D-462E-9F79-A5C7DB2E8C20}"/>
              </a:ext>
            </a:extLst>
          </p:cNvPr>
          <p:cNvPicPr>
            <a:picLocks noChangeAspect="1"/>
          </p:cNvPicPr>
          <p:nvPr/>
        </p:nvPicPr>
        <p:blipFill>
          <a:blip r:embed="rId3"/>
          <a:stretch>
            <a:fillRect/>
          </a:stretch>
        </p:blipFill>
        <p:spPr>
          <a:xfrm>
            <a:off x="614548" y="1767671"/>
            <a:ext cx="1145400" cy="1145400"/>
          </a:xfrm>
          <a:prstGeom prst="rect">
            <a:avLst/>
          </a:prstGeom>
        </p:spPr>
      </p:pic>
      <p:pic>
        <p:nvPicPr>
          <p:cNvPr id="5" name="Picture 4" descr="A close up of a card&#10;&#10;Description automatically generated">
            <a:extLst>
              <a:ext uri="{FF2B5EF4-FFF2-40B4-BE49-F238E27FC236}">
                <a16:creationId xmlns:a16="http://schemas.microsoft.com/office/drawing/2014/main" id="{D6A12533-D5AF-4BB8-896D-EB4DF0E33A47}"/>
              </a:ext>
            </a:extLst>
          </p:cNvPr>
          <p:cNvPicPr>
            <a:picLocks noChangeAspect="1"/>
          </p:cNvPicPr>
          <p:nvPr/>
        </p:nvPicPr>
        <p:blipFill>
          <a:blip r:embed="rId4"/>
          <a:stretch>
            <a:fillRect/>
          </a:stretch>
        </p:blipFill>
        <p:spPr>
          <a:xfrm>
            <a:off x="5521671" y="591648"/>
            <a:ext cx="1308794" cy="1308794"/>
          </a:xfrm>
          <a:prstGeom prst="rect">
            <a:avLst/>
          </a:prstGeom>
        </p:spPr>
      </p:pic>
      <p:pic>
        <p:nvPicPr>
          <p:cNvPr id="7" name="Picture 6" descr="A close up of a card&#10;&#10;Description automatically generated">
            <a:extLst>
              <a:ext uri="{FF2B5EF4-FFF2-40B4-BE49-F238E27FC236}">
                <a16:creationId xmlns:a16="http://schemas.microsoft.com/office/drawing/2014/main" id="{B720CA38-585A-409D-BFB3-42FE0180F92A}"/>
              </a:ext>
            </a:extLst>
          </p:cNvPr>
          <p:cNvPicPr>
            <a:picLocks noChangeAspect="1"/>
          </p:cNvPicPr>
          <p:nvPr/>
        </p:nvPicPr>
        <p:blipFill>
          <a:blip r:embed="rId5"/>
          <a:stretch>
            <a:fillRect/>
          </a:stretch>
        </p:blipFill>
        <p:spPr>
          <a:xfrm>
            <a:off x="3595500" y="1478778"/>
            <a:ext cx="1723185" cy="1723185"/>
          </a:xfrm>
          <a:prstGeom prst="rect">
            <a:avLst/>
          </a:prstGeom>
        </p:spPr>
      </p:pic>
      <p:pic>
        <p:nvPicPr>
          <p:cNvPr id="9" name="Picture 8" descr="A close up of a logo&#10;&#10;Description automatically generated">
            <a:extLst>
              <a:ext uri="{FF2B5EF4-FFF2-40B4-BE49-F238E27FC236}">
                <a16:creationId xmlns:a16="http://schemas.microsoft.com/office/drawing/2014/main" id="{235039D5-5AB5-44EC-8EBB-CFB1A3335F38}"/>
              </a:ext>
            </a:extLst>
          </p:cNvPr>
          <p:cNvPicPr>
            <a:picLocks noChangeAspect="1"/>
          </p:cNvPicPr>
          <p:nvPr/>
        </p:nvPicPr>
        <p:blipFill>
          <a:blip r:embed="rId6"/>
          <a:stretch>
            <a:fillRect/>
          </a:stretch>
        </p:blipFill>
        <p:spPr>
          <a:xfrm>
            <a:off x="2108734" y="2571750"/>
            <a:ext cx="1260425" cy="1260425"/>
          </a:xfrm>
          <a:prstGeom prst="rect">
            <a:avLst/>
          </a:prstGeom>
        </p:spPr>
      </p:pic>
      <p:pic>
        <p:nvPicPr>
          <p:cNvPr id="30" name="Picture 29" descr="A picture containing clock&#10;&#10;Description automatically generated">
            <a:extLst>
              <a:ext uri="{FF2B5EF4-FFF2-40B4-BE49-F238E27FC236}">
                <a16:creationId xmlns:a16="http://schemas.microsoft.com/office/drawing/2014/main" id="{FBBFC598-9650-40B9-A3EB-7B68400D9BCE}"/>
              </a:ext>
            </a:extLst>
          </p:cNvPr>
          <p:cNvPicPr>
            <a:picLocks noChangeAspect="1"/>
          </p:cNvPicPr>
          <p:nvPr/>
        </p:nvPicPr>
        <p:blipFill>
          <a:blip r:embed="rId3"/>
          <a:stretch>
            <a:fillRect/>
          </a:stretch>
        </p:blipFill>
        <p:spPr>
          <a:xfrm>
            <a:off x="7233033" y="1588878"/>
            <a:ext cx="1145400" cy="114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500"/>
                                        <p:tgtEl>
                                          <p:spTgt spid="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93"/>
                                        </p:tgtEl>
                                        <p:attrNameLst>
                                          <p:attrName>style.visibility</p:attrName>
                                        </p:attrNameLst>
                                      </p:cBhvr>
                                      <p:to>
                                        <p:strVal val="visible"/>
                                      </p:to>
                                    </p:set>
                                    <p:animEffect transition="in" filter="fade">
                                      <p:cBhvr>
                                        <p:cTn id="18" dur="500"/>
                                        <p:tgtEl>
                                          <p:spTgt spid="3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8"/>
                                        </p:tgtEl>
                                        <p:attrNameLst>
                                          <p:attrName>style.visibility</p:attrName>
                                        </p:attrNameLst>
                                      </p:cBhvr>
                                      <p:to>
                                        <p:strVal val="visible"/>
                                      </p:to>
                                    </p:set>
                                    <p:animEffect transition="in" filter="fade">
                                      <p:cBhvr>
                                        <p:cTn id="21" dur="500"/>
                                        <p:tgtEl>
                                          <p:spTgt spid="3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94"/>
                                        </p:tgtEl>
                                        <p:attrNameLst>
                                          <p:attrName>style.visibility</p:attrName>
                                        </p:attrNameLst>
                                      </p:cBhvr>
                                      <p:to>
                                        <p:strVal val="visible"/>
                                      </p:to>
                                    </p:set>
                                    <p:animEffect transition="in" filter="fade">
                                      <p:cBhvr>
                                        <p:cTn id="29" dur="500"/>
                                        <p:tgtEl>
                                          <p:spTgt spid="39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9"/>
                                        </p:tgtEl>
                                        <p:attrNameLst>
                                          <p:attrName>style.visibility</p:attrName>
                                        </p:attrNameLst>
                                      </p:cBhvr>
                                      <p:to>
                                        <p:strVal val="visible"/>
                                      </p:to>
                                    </p:set>
                                    <p:animEffect transition="in" filter="fade">
                                      <p:cBhvr>
                                        <p:cTn id="32" dur="500"/>
                                        <p:tgtEl>
                                          <p:spTgt spid="3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0"/>
                                        </p:tgtEl>
                                        <p:attrNameLst>
                                          <p:attrName>style.visibility</p:attrName>
                                        </p:attrNameLst>
                                      </p:cBhvr>
                                      <p:to>
                                        <p:strVal val="visible"/>
                                      </p:to>
                                    </p:set>
                                    <p:animEffect transition="in" filter="fade">
                                      <p:cBhvr>
                                        <p:cTn id="37" dur="500"/>
                                        <p:tgtEl>
                                          <p:spTgt spid="400"/>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nodeType="withEffect">
                                  <p:stCondLst>
                                    <p:cond delay="0"/>
                                  </p:stCondLst>
                                  <p:childTnLst>
                                    <p:set>
                                      <p:cBhvr>
                                        <p:cTn id="42" dur="1" fill="hold">
                                          <p:stCondLst>
                                            <p:cond delay="0"/>
                                          </p:stCondLst>
                                        </p:cTn>
                                        <p:tgtEl>
                                          <p:spTgt spid="396"/>
                                        </p:tgtEl>
                                        <p:attrNameLst>
                                          <p:attrName>style.visibility</p:attrName>
                                        </p:attrNameLst>
                                      </p:cBhvr>
                                      <p:to>
                                        <p:strVal val="visible"/>
                                      </p:to>
                                    </p:set>
                                    <p:animEffect transition="in" filter="fade">
                                      <p:cBhvr>
                                        <p:cTn id="43" dur="500"/>
                                        <p:tgtEl>
                                          <p:spTgt spid="3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5"/>
                                        </p:tgtEl>
                                        <p:attrNameLst>
                                          <p:attrName>style.visibility</p:attrName>
                                        </p:attrNameLst>
                                      </p:cBhvr>
                                      <p:to>
                                        <p:strVal val="visible"/>
                                      </p:to>
                                    </p:set>
                                    <p:animEffect transition="in" filter="fade">
                                      <p:cBhvr>
                                        <p:cTn id="48" dur="500"/>
                                        <p:tgtEl>
                                          <p:spTgt spid="395"/>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01"/>
                                        </p:tgtEl>
                                        <p:attrNameLst>
                                          <p:attrName>style.visibility</p:attrName>
                                        </p:attrNameLst>
                                      </p:cBhvr>
                                      <p:to>
                                        <p:strVal val="visible"/>
                                      </p:to>
                                    </p:set>
                                    <p:animEffect transition="in" filter="fade">
                                      <p:cBhvr>
                                        <p:cTn id="54"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398" grpId="0"/>
      <p:bldP spid="399" grpId="0"/>
      <p:bldP spid="400" grpId="0"/>
      <p:bldP spid="40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0939B-84D7-8F40-AD5D-011452B6544A}"/>
              </a:ext>
            </a:extLst>
          </p:cNvPr>
          <p:cNvSpPr txBox="1"/>
          <p:nvPr/>
        </p:nvSpPr>
        <p:spPr>
          <a:xfrm>
            <a:off x="1136822" y="1050324"/>
            <a:ext cx="7508787" cy="3416320"/>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 contest!</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Design considerations</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Our virtual model</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Video analysis and share-outs/debrief/discussion</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Course structure</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Testimonials</a:t>
            </a:r>
          </a:p>
          <a:p>
            <a:pPr marL="285750" indent="-28575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Q&amp;A</a:t>
            </a:r>
          </a:p>
          <a:p>
            <a:pPr marL="285750" indent="-28575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370;p15">
            <a:extLst>
              <a:ext uri="{FF2B5EF4-FFF2-40B4-BE49-F238E27FC236}">
                <a16:creationId xmlns:a16="http://schemas.microsoft.com/office/drawing/2014/main" id="{C398F036-6936-BF43-AC70-1D6B60FBE79C}"/>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Session Overview</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7306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0"/>
          <p:cNvSpPr txBox="1"/>
          <p:nvPr/>
        </p:nvSpPr>
        <p:spPr>
          <a:xfrm>
            <a:off x="0" y="213900"/>
            <a:ext cx="9144000" cy="5601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2300" b="1" dirty="0">
                <a:solidFill>
                  <a:schemeClr val="accent1"/>
                </a:solidFill>
                <a:latin typeface="Open Sans"/>
                <a:ea typeface="Open Sans"/>
                <a:cs typeface="Open Sans"/>
                <a:sym typeface="Open Sans"/>
              </a:rPr>
              <a:t>Student Feedback</a:t>
            </a:r>
            <a:endParaRPr sz="2300" b="1" dirty="0">
              <a:solidFill>
                <a:schemeClr val="accent1"/>
              </a:solidFill>
              <a:latin typeface="Open Sans"/>
              <a:ea typeface="Open Sans"/>
              <a:cs typeface="Open Sans"/>
              <a:sym typeface="Open Sans"/>
            </a:endParaRPr>
          </a:p>
        </p:txBody>
      </p:sp>
      <p:pic>
        <p:nvPicPr>
          <p:cNvPr id="4" name="SP clip.mp4" descr="SP clip.mp4">
            <a:hlinkClick r:id="" action="ppaction://media"/>
            <a:extLst>
              <a:ext uri="{FF2B5EF4-FFF2-40B4-BE49-F238E27FC236}">
                <a16:creationId xmlns:a16="http://schemas.microsoft.com/office/drawing/2014/main" id="{4A12B0D1-6065-E14C-B5EF-29775801C9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2740" y="1593416"/>
            <a:ext cx="3478519" cy="1956667"/>
          </a:xfrm>
          <a:prstGeom prst="rect">
            <a:avLst/>
          </a:prstGeom>
        </p:spPr>
      </p:pic>
      <p:sp>
        <p:nvSpPr>
          <p:cNvPr id="7" name="Google Shape;502;p59">
            <a:extLst>
              <a:ext uri="{FF2B5EF4-FFF2-40B4-BE49-F238E27FC236}">
                <a16:creationId xmlns:a16="http://schemas.microsoft.com/office/drawing/2014/main" id="{FF6EACFF-FE64-A349-A59B-BB2F109A8222}"/>
              </a:ext>
            </a:extLst>
          </p:cNvPr>
          <p:cNvSpPr/>
          <p:nvPr/>
        </p:nvSpPr>
        <p:spPr>
          <a:xfrm>
            <a:off x="734092" y="1188930"/>
            <a:ext cx="1790995" cy="1956666"/>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Google Shape;505;p59">
            <a:extLst>
              <a:ext uri="{FF2B5EF4-FFF2-40B4-BE49-F238E27FC236}">
                <a16:creationId xmlns:a16="http://schemas.microsoft.com/office/drawing/2014/main" id="{E391D03C-73C3-2045-9EC0-67D049461150}"/>
              </a:ext>
            </a:extLst>
          </p:cNvPr>
          <p:cNvPicPr preferRelativeResize="0"/>
          <p:nvPr/>
        </p:nvPicPr>
        <p:blipFill>
          <a:blip r:embed="rId6">
            <a:alphaModFix/>
          </a:blip>
          <a:stretch>
            <a:fillRect/>
          </a:stretch>
        </p:blipFill>
        <p:spPr>
          <a:xfrm>
            <a:off x="610600" y="1087107"/>
            <a:ext cx="1790926" cy="1987472"/>
          </a:xfrm>
          <a:prstGeom prst="rect">
            <a:avLst/>
          </a:prstGeom>
          <a:noFill/>
          <a:ln>
            <a:noFill/>
          </a:ln>
        </p:spPr>
      </p:pic>
      <p:sp>
        <p:nvSpPr>
          <p:cNvPr id="9" name="Google Shape;506;p59">
            <a:extLst>
              <a:ext uri="{FF2B5EF4-FFF2-40B4-BE49-F238E27FC236}">
                <a16:creationId xmlns:a16="http://schemas.microsoft.com/office/drawing/2014/main" id="{94466F25-C2B6-EE45-829D-7AAB029B1494}"/>
              </a:ext>
            </a:extLst>
          </p:cNvPr>
          <p:cNvSpPr txBox="1"/>
          <p:nvPr/>
        </p:nvSpPr>
        <p:spPr>
          <a:xfrm>
            <a:off x="113042" y="3070888"/>
            <a:ext cx="2121923" cy="41756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dirty="0">
                <a:solidFill>
                  <a:srgbClr val="FFFFFF"/>
                </a:solidFill>
                <a:latin typeface="Open Sans"/>
                <a:ea typeface="Open Sans"/>
                <a:cs typeface="Open Sans"/>
                <a:sym typeface="Open Sans"/>
              </a:rPr>
              <a:t>Stephanie </a:t>
            </a:r>
            <a:endParaRPr sz="1800" b="1" dirty="0">
              <a:solidFill>
                <a:srgbClr val="FFFFFF"/>
              </a:solidFill>
              <a:latin typeface="Open Sans"/>
              <a:ea typeface="Open Sans"/>
              <a:cs typeface="Open Sans"/>
              <a:sym typeface="Open Sans"/>
            </a:endParaRPr>
          </a:p>
          <a:p>
            <a:pPr marL="0" lvl="0" indent="0" algn="r" rtl="0">
              <a:spcBef>
                <a:spcPts val="0"/>
              </a:spcBef>
              <a:spcAft>
                <a:spcPts val="0"/>
              </a:spcAft>
              <a:buNone/>
            </a:pPr>
            <a:r>
              <a:rPr lang="en" sz="1800" b="1" dirty="0">
                <a:solidFill>
                  <a:srgbClr val="FFFFFF"/>
                </a:solidFill>
                <a:latin typeface="Open Sans"/>
                <a:ea typeface="Open Sans"/>
                <a:cs typeface="Open Sans"/>
                <a:sym typeface="Open Sans"/>
              </a:rPr>
              <a:t>Paszkiewicz</a:t>
            </a:r>
            <a:endParaRPr sz="1800" b="1" dirty="0">
              <a:solidFill>
                <a:srgbClr val="FFFFFF"/>
              </a:solidFill>
              <a:latin typeface="Open Sans"/>
              <a:ea typeface="Open Sans"/>
              <a:cs typeface="Open Sans"/>
              <a:sym typeface="Open Sans"/>
            </a:endParaRPr>
          </a:p>
        </p:txBody>
      </p:sp>
      <p:pic>
        <p:nvPicPr>
          <p:cNvPr id="10" name="Google Shape;507;p59">
            <a:extLst>
              <a:ext uri="{FF2B5EF4-FFF2-40B4-BE49-F238E27FC236}">
                <a16:creationId xmlns:a16="http://schemas.microsoft.com/office/drawing/2014/main" id="{D746C9AE-03E2-F041-A096-FC64B1C85ED6}"/>
              </a:ext>
            </a:extLst>
          </p:cNvPr>
          <p:cNvPicPr preferRelativeResize="0"/>
          <p:nvPr/>
        </p:nvPicPr>
        <p:blipFill>
          <a:blip r:embed="rId7">
            <a:alphaModFix/>
          </a:blip>
          <a:stretch>
            <a:fillRect/>
          </a:stretch>
        </p:blipFill>
        <p:spPr>
          <a:xfrm>
            <a:off x="213893" y="3042339"/>
            <a:ext cx="907898" cy="942211"/>
          </a:xfrm>
          <a:prstGeom prst="rect">
            <a:avLst/>
          </a:prstGeom>
          <a:noFill/>
          <a:ln>
            <a:noFill/>
          </a:ln>
        </p:spPr>
      </p:pic>
      <p:sp>
        <p:nvSpPr>
          <p:cNvPr id="11" name="Google Shape;504;p59">
            <a:extLst>
              <a:ext uri="{FF2B5EF4-FFF2-40B4-BE49-F238E27FC236}">
                <a16:creationId xmlns:a16="http://schemas.microsoft.com/office/drawing/2014/main" id="{23D9764A-C56D-9F4F-B37F-9B0A54301EB7}"/>
              </a:ext>
            </a:extLst>
          </p:cNvPr>
          <p:cNvSpPr txBox="1"/>
          <p:nvPr/>
        </p:nvSpPr>
        <p:spPr>
          <a:xfrm>
            <a:off x="6637537" y="1087107"/>
            <a:ext cx="2292570" cy="363265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dirty="0">
                <a:solidFill>
                  <a:srgbClr val="666666"/>
                </a:solidFill>
                <a:latin typeface="Merriweather"/>
                <a:ea typeface="Merriweather"/>
                <a:cs typeface="Merriweather"/>
                <a:sym typeface="Merriweather"/>
              </a:rPr>
              <a:t>“I went completely online with my major and did not feel that I had any connection with the other peers once the class was over. With Quantway College Virtual, I was able to establish an actual relationship with peers and actually felt that I was in a class with others.”</a:t>
            </a:r>
            <a:endParaRPr sz="1200" dirty="0">
              <a:solidFill>
                <a:srgbClr val="666666"/>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9"/>
          <p:cNvSpPr txBox="1"/>
          <p:nvPr/>
        </p:nvSpPr>
        <p:spPr>
          <a:xfrm>
            <a:off x="0" y="0"/>
            <a:ext cx="9144000" cy="74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chemeClr val="accent1"/>
                </a:solidFill>
                <a:latin typeface="Open Sans"/>
                <a:ea typeface="Open Sans"/>
                <a:cs typeface="Open Sans"/>
                <a:sym typeface="Open Sans"/>
              </a:rPr>
              <a:t>Faculty Feedback</a:t>
            </a:r>
            <a:endParaRPr sz="2800" b="1" dirty="0">
              <a:solidFill>
                <a:schemeClr val="accent1"/>
              </a:solidFill>
              <a:latin typeface="Open Sans"/>
              <a:ea typeface="Open Sans"/>
              <a:cs typeface="Open Sans"/>
              <a:sym typeface="Open Sans"/>
            </a:endParaRPr>
          </a:p>
        </p:txBody>
      </p:sp>
      <p:pic>
        <p:nvPicPr>
          <p:cNvPr id="3" name="Kelly Kohlmetz_Clip 1_4_24_20_Instructor.mp4" descr="Kelly Kohlmetz_Clip 1_4_24_20_Instructor.mp4">
            <a:hlinkClick r:id="" action="ppaction://media"/>
            <a:extLst>
              <a:ext uri="{FF2B5EF4-FFF2-40B4-BE49-F238E27FC236}">
                <a16:creationId xmlns:a16="http://schemas.microsoft.com/office/drawing/2014/main" id="{84160CAF-4C90-2446-9437-95813C0BAC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0358" y="1714832"/>
            <a:ext cx="3463283" cy="1948097"/>
          </a:xfrm>
          <a:prstGeom prst="rect">
            <a:avLst/>
          </a:prstGeom>
        </p:spPr>
      </p:pic>
      <p:sp>
        <p:nvSpPr>
          <p:cNvPr id="6" name="Google Shape;555;p68">
            <a:extLst>
              <a:ext uri="{FF2B5EF4-FFF2-40B4-BE49-F238E27FC236}">
                <a16:creationId xmlns:a16="http://schemas.microsoft.com/office/drawing/2014/main" id="{F6B3C360-0D0D-474D-8159-11CC5A464C9B}"/>
              </a:ext>
            </a:extLst>
          </p:cNvPr>
          <p:cNvSpPr/>
          <p:nvPr/>
        </p:nvSpPr>
        <p:spPr>
          <a:xfrm>
            <a:off x="751640" y="1124099"/>
            <a:ext cx="1855025" cy="175332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Google Shape;556;p68">
            <a:extLst>
              <a:ext uri="{FF2B5EF4-FFF2-40B4-BE49-F238E27FC236}">
                <a16:creationId xmlns:a16="http://schemas.microsoft.com/office/drawing/2014/main" id="{87820F5B-D4AF-2645-839E-12C2ACD4D1E2}"/>
              </a:ext>
            </a:extLst>
          </p:cNvPr>
          <p:cNvPicPr preferRelativeResize="0"/>
          <p:nvPr/>
        </p:nvPicPr>
        <p:blipFill>
          <a:blip r:embed="rId6">
            <a:alphaModFix/>
          </a:blip>
          <a:stretch>
            <a:fillRect/>
          </a:stretch>
        </p:blipFill>
        <p:spPr>
          <a:xfrm>
            <a:off x="628116" y="1208015"/>
            <a:ext cx="1855025" cy="1604050"/>
          </a:xfrm>
          <a:prstGeom prst="rect">
            <a:avLst/>
          </a:prstGeom>
          <a:noFill/>
          <a:ln>
            <a:noFill/>
          </a:ln>
        </p:spPr>
      </p:pic>
      <p:pic>
        <p:nvPicPr>
          <p:cNvPr id="8" name="Google Shape;560;p68">
            <a:extLst>
              <a:ext uri="{FF2B5EF4-FFF2-40B4-BE49-F238E27FC236}">
                <a16:creationId xmlns:a16="http://schemas.microsoft.com/office/drawing/2014/main" id="{9A0C8A91-27C6-A24A-91AA-C376827C3E37}"/>
              </a:ext>
            </a:extLst>
          </p:cNvPr>
          <p:cNvPicPr preferRelativeResize="0"/>
          <p:nvPr/>
        </p:nvPicPr>
        <p:blipFill>
          <a:blip r:embed="rId7">
            <a:alphaModFix/>
          </a:blip>
          <a:stretch>
            <a:fillRect/>
          </a:stretch>
        </p:blipFill>
        <p:spPr>
          <a:xfrm>
            <a:off x="200496" y="2789863"/>
            <a:ext cx="923630" cy="918071"/>
          </a:xfrm>
          <a:prstGeom prst="rect">
            <a:avLst/>
          </a:prstGeom>
          <a:noFill/>
          <a:ln>
            <a:noFill/>
          </a:ln>
        </p:spPr>
      </p:pic>
      <p:sp>
        <p:nvSpPr>
          <p:cNvPr id="9" name="Google Shape;558;p68">
            <a:extLst>
              <a:ext uri="{FF2B5EF4-FFF2-40B4-BE49-F238E27FC236}">
                <a16:creationId xmlns:a16="http://schemas.microsoft.com/office/drawing/2014/main" id="{5E8C199B-652A-DC4B-B9AE-4437685CACF3}"/>
              </a:ext>
            </a:extLst>
          </p:cNvPr>
          <p:cNvSpPr txBox="1"/>
          <p:nvPr/>
        </p:nvSpPr>
        <p:spPr>
          <a:xfrm>
            <a:off x="6537334" y="939983"/>
            <a:ext cx="2597507" cy="3497794"/>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200" dirty="0">
                <a:solidFill>
                  <a:srgbClr val="666666"/>
                </a:solidFill>
                <a:latin typeface="Merriweather"/>
                <a:ea typeface="Merriweather"/>
                <a:cs typeface="Merriweather"/>
                <a:sym typeface="Merriweather"/>
              </a:rPr>
              <a:t>“One of the things I really love about the Quantway Virtual class is that the Zoom rooms are built into the course. It's not separate and the lessons are actually within the system. So the students actually work through the lessons, as they would do in class answering the questions, inputting their questions into the system, talking about their answers.”</a:t>
            </a:r>
            <a:endParaRPr sz="1200" dirty="0">
              <a:solidFill>
                <a:srgbClr val="666666"/>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0"/>
          <p:cNvSpPr txBox="1"/>
          <p:nvPr/>
        </p:nvSpPr>
        <p:spPr>
          <a:xfrm>
            <a:off x="43418" y="1681074"/>
            <a:ext cx="9144000" cy="1769501"/>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None/>
            </a:pPr>
            <a:r>
              <a:rPr lang="en" sz="1800" dirty="0">
                <a:solidFill>
                  <a:schemeClr val="dk1"/>
                </a:solidFill>
                <a:latin typeface="Calibri"/>
                <a:ea typeface="Calibri"/>
                <a:cs typeface="Calibri"/>
                <a:sym typeface="Calibri"/>
              </a:rPr>
              <a:t> Learn more at: </a:t>
            </a:r>
            <a:r>
              <a:rPr lang="en" sz="1800" u="sng" dirty="0">
                <a:solidFill>
                  <a:schemeClr val="hlink"/>
                </a:solidFill>
                <a:latin typeface="Calibri"/>
                <a:ea typeface="Calibri"/>
                <a:cs typeface="Calibri"/>
                <a:sym typeface="Calibri"/>
                <a:hlinkClick r:id="rId3"/>
              </a:rPr>
              <a:t>www.carnegiemathpathways.org</a:t>
            </a:r>
            <a:endParaRPr sz="1800"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endParaRPr lang="en" sz="1800"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None/>
            </a:pPr>
            <a:r>
              <a:rPr lang="en" sz="1800" dirty="0">
                <a:solidFill>
                  <a:schemeClr val="dk1"/>
                </a:solidFill>
                <a:latin typeface="Calibri"/>
                <a:ea typeface="Calibri"/>
                <a:cs typeface="Calibri"/>
                <a:sym typeface="Calibri"/>
              </a:rPr>
              <a:t>Lewis Hosie: </a:t>
            </a:r>
            <a:r>
              <a:rPr lang="en" sz="1800" dirty="0">
                <a:solidFill>
                  <a:schemeClr val="dk1"/>
                </a:solidFill>
                <a:latin typeface="Calibri"/>
                <a:ea typeface="Calibri"/>
                <a:cs typeface="Calibri"/>
                <a:sym typeface="Calibri"/>
                <a:hlinkClick r:id="rId4"/>
              </a:rPr>
              <a:t>lhosie@carnegiemathpathways.org</a:t>
            </a:r>
            <a:endParaRPr lang="en" sz="1800" dirty="0">
              <a:solidFill>
                <a:schemeClr val="dk1"/>
              </a:solidFill>
              <a:latin typeface="Calibri"/>
              <a:ea typeface="Calibri"/>
              <a:cs typeface="Calibri"/>
              <a:sym typeface="Calibri"/>
            </a:endParaRPr>
          </a:p>
          <a:p>
            <a:pPr lvl="0" algn="ctr">
              <a:lnSpc>
                <a:spcPct val="150000"/>
              </a:lnSpc>
            </a:pPr>
            <a:r>
              <a:rPr lang="en" sz="1800" dirty="0">
                <a:solidFill>
                  <a:schemeClr val="dk1"/>
                </a:solidFill>
                <a:latin typeface="Calibri"/>
                <a:ea typeface="Calibri"/>
                <a:cs typeface="Calibri"/>
                <a:sym typeface="Calibri"/>
              </a:rPr>
              <a:t>Mel Taylor: </a:t>
            </a:r>
            <a:r>
              <a:rPr lang="en-US" sz="1800" dirty="0">
                <a:solidFill>
                  <a:schemeClr val="dk1"/>
                </a:solidFill>
                <a:latin typeface="Calibri"/>
                <a:ea typeface="Calibri"/>
                <a:cs typeface="Calibri"/>
                <a:sym typeface="Calibri"/>
                <a:hlinkClick r:id="rId5"/>
              </a:rPr>
              <a:t>Mel.Taylor@ridgewater.edu</a:t>
            </a:r>
            <a:endParaRPr lang="en-US" sz="1800" dirty="0">
              <a:solidFill>
                <a:schemeClr val="dk1"/>
              </a:solidFill>
              <a:latin typeface="Calibri"/>
              <a:ea typeface="Calibri"/>
              <a:cs typeface="Calibri"/>
              <a:sym typeface="Calibri"/>
            </a:endParaRPr>
          </a:p>
          <a:p>
            <a:pPr lvl="0" algn="ctr">
              <a:lnSpc>
                <a:spcPct val="150000"/>
              </a:lnSpc>
            </a:pPr>
            <a:endParaRPr lang="en-US" sz="1800" dirty="0">
              <a:solidFill>
                <a:schemeClr val="dk1"/>
              </a:solidFill>
              <a:latin typeface="Calibri"/>
              <a:ea typeface="Calibri"/>
              <a:cs typeface="Calibri"/>
              <a:sym typeface="Calibri"/>
            </a:endParaRPr>
          </a:p>
          <a:p>
            <a:pPr lvl="0" algn="ctr">
              <a:lnSpc>
                <a:spcPct val="150000"/>
              </a:lnSpc>
            </a:pPr>
            <a:endParaRPr lang="en" sz="1800" dirty="0">
              <a:solidFill>
                <a:schemeClr val="dk1"/>
              </a:solidFill>
              <a:latin typeface="Calibri"/>
              <a:ea typeface="Calibri"/>
              <a:cs typeface="Calibri"/>
              <a:sym typeface="Calibri"/>
            </a:endParaRPr>
          </a:p>
        </p:txBody>
      </p:sp>
      <p:sp>
        <p:nvSpPr>
          <p:cNvPr id="572" name="Google Shape;572;p70"/>
          <p:cNvSpPr txBox="1"/>
          <p:nvPr/>
        </p:nvSpPr>
        <p:spPr>
          <a:xfrm>
            <a:off x="473768" y="3937001"/>
            <a:ext cx="8283300" cy="715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100" dirty="0">
                <a:solidFill>
                  <a:srgbClr val="2F5496"/>
                </a:solidFill>
                <a:latin typeface="Calibri"/>
                <a:ea typeface="Calibri"/>
                <a:cs typeface="Calibri"/>
                <a:sym typeface="Calibri"/>
              </a:rPr>
              <a:t>This program of work is supported by the Bill &amp; Melinda Gates Foundation, Ascendium Education Group, the ECMC Foundation, and the National Science Foundation's grant DUE-1322844 in cooperation with the Carnegie Foundation for the Advancement of Teaching and WestEd</a:t>
            </a:r>
            <a:endParaRPr sz="1100" dirty="0">
              <a:solidFill>
                <a:srgbClr val="2F5496"/>
              </a:solidFill>
              <a:latin typeface="Calibri"/>
              <a:ea typeface="Calibri"/>
              <a:cs typeface="Calibri"/>
              <a:sym typeface="Calibri"/>
            </a:endParaRPr>
          </a:p>
        </p:txBody>
      </p:sp>
      <p:sp>
        <p:nvSpPr>
          <p:cNvPr id="573" name="Google Shape;573;p70"/>
          <p:cNvSpPr txBox="1"/>
          <p:nvPr/>
        </p:nvSpPr>
        <p:spPr>
          <a:xfrm>
            <a:off x="-43725" y="1565299"/>
            <a:ext cx="9187800" cy="655387"/>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endParaRPr sz="3600" b="1" dirty="0">
              <a:solidFill>
                <a:srgbClr val="31538F"/>
              </a:solidFill>
              <a:latin typeface="Open Sans"/>
              <a:ea typeface="Open Sans"/>
              <a:cs typeface="Open Sans"/>
              <a:sym typeface="Open Sans"/>
            </a:endParaRPr>
          </a:p>
        </p:txBody>
      </p:sp>
      <p:pic>
        <p:nvPicPr>
          <p:cNvPr id="574" name="Google Shape;574;p70"/>
          <p:cNvPicPr preferRelativeResize="0"/>
          <p:nvPr/>
        </p:nvPicPr>
        <p:blipFill>
          <a:blip r:embed="rId6">
            <a:alphaModFix/>
          </a:blip>
          <a:stretch>
            <a:fillRect/>
          </a:stretch>
        </p:blipFill>
        <p:spPr>
          <a:xfrm>
            <a:off x="2931499" y="125725"/>
            <a:ext cx="3237349" cy="1294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863997-82E6-084E-9704-CE6E81008088}"/>
              </a:ext>
            </a:extLst>
          </p:cNvPr>
          <p:cNvSpPr/>
          <p:nvPr/>
        </p:nvSpPr>
        <p:spPr>
          <a:xfrm>
            <a:off x="3855308" y="1056277"/>
            <a:ext cx="4572000" cy="2677656"/>
          </a:xfrm>
          <a:prstGeom prst="rect">
            <a:avLst/>
          </a:prstGeom>
        </p:spPr>
        <p:txBody>
          <a:bodyPr>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List as many things as you can that all the members of your group have in common!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You have </a:t>
            </a:r>
            <a:r>
              <a:rPr lang="en-US" sz="2800" b="1" dirty="0">
                <a:latin typeface="Open Sans" panose="020B0606030504020204" pitchFamily="34" charset="0"/>
                <a:ea typeface="Open Sans" panose="020B0606030504020204" pitchFamily="34" charset="0"/>
                <a:cs typeface="Open Sans" panose="020B0606030504020204" pitchFamily="34" charset="0"/>
              </a:rPr>
              <a:t>4 minutes</a:t>
            </a:r>
            <a:r>
              <a:rPr lang="en-US" sz="2800" dirty="0">
                <a:latin typeface="Open Sans" panose="020B0606030504020204" pitchFamily="34" charset="0"/>
                <a:ea typeface="Open Sans" panose="020B0606030504020204" pitchFamily="34" charset="0"/>
                <a:cs typeface="Open Sans" panose="020B0606030504020204" pitchFamily="34" charset="0"/>
              </a:rPr>
              <a:t>!</a:t>
            </a:r>
          </a:p>
        </p:txBody>
      </p:sp>
      <p:sp>
        <p:nvSpPr>
          <p:cNvPr id="3" name="Google Shape;370;p15">
            <a:extLst>
              <a:ext uri="{FF2B5EF4-FFF2-40B4-BE49-F238E27FC236}">
                <a16:creationId xmlns:a16="http://schemas.microsoft.com/office/drawing/2014/main" id="{37511410-EBF5-A549-A8F4-4C7047C501C8}"/>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Introductory Contest!</a:t>
            </a:r>
            <a:endParaRPr sz="3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Work Group Icon 126707">
            <a:extLst>
              <a:ext uri="{FF2B5EF4-FFF2-40B4-BE49-F238E27FC236}">
                <a16:creationId xmlns:a16="http://schemas.microsoft.com/office/drawing/2014/main" id="{D3C2C9AA-2670-9E42-9A55-73B3B3BF7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92" y="1056277"/>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0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Megaphone">
            <a:extLst>
              <a:ext uri="{FF2B5EF4-FFF2-40B4-BE49-F238E27FC236}">
                <a16:creationId xmlns:a16="http://schemas.microsoft.com/office/drawing/2014/main" id="{602B9ECE-8970-BD42-A533-793F29F01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38" y="971109"/>
            <a:ext cx="2842054" cy="2842054"/>
          </a:xfrm>
          <a:prstGeom prst="rect">
            <a:avLst/>
          </a:prstGeom>
        </p:spPr>
      </p:pic>
      <p:sp>
        <p:nvSpPr>
          <p:cNvPr id="3" name="Google Shape;370;p15">
            <a:extLst>
              <a:ext uri="{FF2B5EF4-FFF2-40B4-BE49-F238E27FC236}">
                <a16:creationId xmlns:a16="http://schemas.microsoft.com/office/drawing/2014/main" id="{C5B00E61-1BD0-DE4A-B0DA-51F9E5D38E3D}"/>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Introductory Contest Results!</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64C26B61-148C-E54D-A556-2712FB309822}"/>
              </a:ext>
            </a:extLst>
          </p:cNvPr>
          <p:cNvSpPr/>
          <p:nvPr/>
        </p:nvSpPr>
        <p:spPr>
          <a:xfrm>
            <a:off x="3855308" y="1238722"/>
            <a:ext cx="4572000" cy="2246769"/>
          </a:xfrm>
          <a:prstGeom prst="rect">
            <a:avLst/>
          </a:prstGeom>
        </p:spPr>
        <p:txBody>
          <a:bodyPr>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How many commonalities did you find?</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Any interesting and/or unusual findings?</a:t>
            </a:r>
          </a:p>
        </p:txBody>
      </p:sp>
    </p:spTree>
    <p:extLst>
      <p:ext uri="{BB962C8B-B14F-4D97-AF65-F5344CB8AC3E}">
        <p14:creationId xmlns:p14="http://schemas.microsoft.com/office/powerpoint/2010/main" val="251820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g7e889e860b_0_559"/>
          <p:cNvSpPr txBox="1"/>
          <p:nvPr/>
        </p:nvSpPr>
        <p:spPr>
          <a:xfrm>
            <a:off x="1" y="93566"/>
            <a:ext cx="9144000" cy="969525"/>
          </a:xfrm>
          <a:prstGeom prst="rect">
            <a:avLst/>
          </a:prstGeom>
          <a:noFill/>
          <a:ln>
            <a:noFill/>
          </a:ln>
        </p:spPr>
        <p:txBody>
          <a:bodyPr spcFirstLastPara="1" wrap="square" lIns="68569" tIns="34275" rIns="68569" bIns="34275" anchor="t" anchorCtr="0">
            <a:noAutofit/>
          </a:bodyPr>
          <a:lstStyle/>
          <a:p>
            <a:pPr algn="ctr" defTabSz="685800">
              <a:buSzPts val="3200"/>
            </a:pPr>
            <a:r>
              <a:rPr lang="en-US" sz="3200" b="1" dirty="0">
                <a:solidFill>
                  <a:srgbClr val="14487E"/>
                </a:solidFill>
                <a:latin typeface="Open Sans"/>
                <a:ea typeface="Open Sans"/>
                <a:cs typeface="Open Sans"/>
                <a:sym typeface="Open Sans"/>
              </a:rPr>
              <a:t>Intentional Design</a:t>
            </a:r>
            <a:endParaRPr sz="3200" dirty="0">
              <a:latin typeface="Open Sans"/>
              <a:ea typeface="Open Sans"/>
              <a:cs typeface="Open Sans"/>
              <a:sym typeface="Open Sans"/>
            </a:endParaRPr>
          </a:p>
          <a:p>
            <a:pPr algn="ctr" defTabSz="685800">
              <a:buSzPts val="1000"/>
            </a:pPr>
            <a:endParaRPr sz="750" dirty="0">
              <a:solidFill>
                <a:srgbClr val="14487E"/>
              </a:solidFill>
              <a:latin typeface="Open Sans"/>
              <a:ea typeface="Open Sans"/>
              <a:cs typeface="Open Sans"/>
              <a:sym typeface="Open Sans"/>
            </a:endParaRPr>
          </a:p>
          <a:p>
            <a:pPr algn="ctr" defTabSz="685800">
              <a:buSzPts val="1800"/>
            </a:pPr>
            <a:r>
              <a:rPr lang="en-US" sz="1350" dirty="0">
                <a:solidFill>
                  <a:srgbClr val="2C2C2C"/>
                </a:solidFill>
                <a:latin typeface="Open Sans"/>
                <a:ea typeface="Open Sans"/>
                <a:cs typeface="Open Sans"/>
                <a:sym typeface="Open Sans"/>
              </a:rPr>
              <a:t>Our network of faculty have developed a suite of courses following a set of critical design principles:</a:t>
            </a:r>
            <a:endParaRPr sz="1350" dirty="0">
              <a:solidFill>
                <a:srgbClr val="14487E"/>
              </a:solidFill>
              <a:latin typeface="Open Sans"/>
              <a:ea typeface="Open Sans"/>
              <a:cs typeface="Open Sans"/>
              <a:sym typeface="Open Sans"/>
            </a:endParaRPr>
          </a:p>
        </p:txBody>
      </p:sp>
      <p:sp>
        <p:nvSpPr>
          <p:cNvPr id="292" name="Google Shape;292;g7e889e860b_0_559"/>
          <p:cNvSpPr txBox="1"/>
          <p:nvPr/>
        </p:nvSpPr>
        <p:spPr>
          <a:xfrm>
            <a:off x="238271" y="1279166"/>
            <a:ext cx="2196225" cy="43852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200" b="1" dirty="0">
                <a:solidFill>
                  <a:srgbClr val="14487E"/>
                </a:solidFill>
                <a:latin typeface="Open Sans"/>
                <a:ea typeface="Open Sans"/>
                <a:cs typeface="Open Sans"/>
                <a:sym typeface="Open Sans"/>
              </a:rPr>
              <a:t>Accelerated </a:t>
            </a:r>
            <a:endParaRPr sz="1050" dirty="0"/>
          </a:p>
          <a:p>
            <a:pPr algn="ctr" defTabSz="685800">
              <a:buSzPts val="1800"/>
            </a:pPr>
            <a:r>
              <a:rPr lang="en-US" sz="1200" b="1" dirty="0">
                <a:solidFill>
                  <a:srgbClr val="14487E"/>
                </a:solidFill>
                <a:latin typeface="Open Sans"/>
                <a:ea typeface="Open Sans"/>
                <a:cs typeface="Open Sans"/>
                <a:sym typeface="Open Sans"/>
              </a:rPr>
              <a:t>Pathways</a:t>
            </a:r>
            <a:endParaRPr sz="1200" b="1" dirty="0">
              <a:solidFill>
                <a:srgbClr val="14487E"/>
              </a:solidFill>
              <a:latin typeface="Open Sans"/>
              <a:ea typeface="Open Sans"/>
              <a:cs typeface="Open Sans"/>
              <a:sym typeface="Open Sans"/>
            </a:endParaRPr>
          </a:p>
        </p:txBody>
      </p:sp>
      <p:sp>
        <p:nvSpPr>
          <p:cNvPr id="293" name="Google Shape;293;g7e889e860b_0_559"/>
          <p:cNvSpPr txBox="1"/>
          <p:nvPr/>
        </p:nvSpPr>
        <p:spPr>
          <a:xfrm>
            <a:off x="359935" y="3539000"/>
            <a:ext cx="1952775" cy="96952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125" dirty="0">
                <a:solidFill>
                  <a:srgbClr val="757070"/>
                </a:solidFill>
                <a:latin typeface="Open Sans"/>
                <a:ea typeface="Open Sans"/>
                <a:cs typeface="Open Sans"/>
                <a:sym typeface="Open Sans"/>
              </a:rPr>
              <a:t>Help more students achieve college math credit in less time and advance toward their goals</a:t>
            </a:r>
            <a:endParaRPr sz="1125" dirty="0">
              <a:latin typeface="Open Sans"/>
              <a:ea typeface="Open Sans"/>
              <a:cs typeface="Open Sans"/>
              <a:sym typeface="Open Sans"/>
            </a:endParaRPr>
          </a:p>
          <a:p>
            <a:pPr algn="ctr" defTabSz="685800">
              <a:buSzPts val="1800"/>
            </a:pPr>
            <a:endParaRPr sz="1350" dirty="0">
              <a:solidFill>
                <a:srgbClr val="757070"/>
              </a:solidFill>
              <a:latin typeface="Open Sans"/>
              <a:ea typeface="Open Sans"/>
              <a:cs typeface="Open Sans"/>
              <a:sym typeface="Open Sans"/>
            </a:endParaRPr>
          </a:p>
        </p:txBody>
      </p:sp>
      <p:sp>
        <p:nvSpPr>
          <p:cNvPr id="294" name="Google Shape;294;g7e889e860b_0_559"/>
          <p:cNvSpPr txBox="1"/>
          <p:nvPr/>
        </p:nvSpPr>
        <p:spPr>
          <a:xfrm>
            <a:off x="2655062" y="1279163"/>
            <a:ext cx="1992375" cy="623250"/>
          </a:xfrm>
          <a:prstGeom prst="rect">
            <a:avLst/>
          </a:prstGeom>
          <a:noFill/>
          <a:ln>
            <a:noFill/>
          </a:ln>
        </p:spPr>
        <p:txBody>
          <a:bodyPr spcFirstLastPara="1" wrap="square" lIns="68569" tIns="34275" rIns="68569" bIns="34275" anchor="t" anchorCtr="0">
            <a:noAutofit/>
          </a:bodyPr>
          <a:lstStyle/>
          <a:p>
            <a:pPr algn="ctr" defTabSz="685800">
              <a:buSzPts val="1800"/>
            </a:pPr>
            <a:r>
              <a:rPr lang="en-US" sz="1200" b="1" dirty="0">
                <a:solidFill>
                  <a:srgbClr val="14487E"/>
                </a:solidFill>
                <a:latin typeface="Open Sans"/>
                <a:ea typeface="Open Sans"/>
                <a:cs typeface="Open Sans"/>
                <a:sym typeface="Open Sans"/>
              </a:rPr>
              <a:t>Relevant curricula and researched-based pedagogy</a:t>
            </a:r>
            <a:endParaRPr sz="1200" b="1" dirty="0">
              <a:solidFill>
                <a:srgbClr val="14487E"/>
              </a:solidFill>
              <a:latin typeface="Open Sans"/>
              <a:ea typeface="Open Sans"/>
              <a:cs typeface="Open Sans"/>
              <a:sym typeface="Open Sans"/>
            </a:endParaRPr>
          </a:p>
        </p:txBody>
      </p:sp>
      <p:sp>
        <p:nvSpPr>
          <p:cNvPr id="295" name="Google Shape;295;g7e889e860b_0_559"/>
          <p:cNvSpPr txBox="1"/>
          <p:nvPr/>
        </p:nvSpPr>
        <p:spPr>
          <a:xfrm>
            <a:off x="2715029" y="3543483"/>
            <a:ext cx="1858050" cy="79627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125" dirty="0">
                <a:solidFill>
                  <a:srgbClr val="757070"/>
                </a:solidFill>
                <a:latin typeface="Open Sans"/>
                <a:ea typeface="Open Sans"/>
                <a:cs typeface="Open Sans"/>
                <a:sym typeface="Open Sans"/>
              </a:rPr>
              <a:t>Ensure high quality learning opportunities for all students</a:t>
            </a:r>
            <a:endParaRPr sz="1125" dirty="0">
              <a:latin typeface="Open Sans"/>
              <a:ea typeface="Open Sans"/>
              <a:cs typeface="Open Sans"/>
              <a:sym typeface="Open Sans"/>
            </a:endParaRPr>
          </a:p>
          <a:p>
            <a:pPr algn="ctr" defTabSz="685800">
              <a:buSzPts val="1800"/>
            </a:pPr>
            <a:endParaRPr sz="1350" dirty="0">
              <a:solidFill>
                <a:srgbClr val="757070"/>
              </a:solidFill>
              <a:latin typeface="Open Sans"/>
              <a:ea typeface="Open Sans"/>
              <a:cs typeface="Open Sans"/>
              <a:sym typeface="Open Sans"/>
            </a:endParaRPr>
          </a:p>
        </p:txBody>
      </p:sp>
      <p:sp>
        <p:nvSpPr>
          <p:cNvPr id="296" name="Google Shape;296;g7e889e860b_0_559"/>
          <p:cNvSpPr txBox="1"/>
          <p:nvPr/>
        </p:nvSpPr>
        <p:spPr>
          <a:xfrm>
            <a:off x="6893522" y="1278920"/>
            <a:ext cx="1670400" cy="43852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200" b="1" dirty="0">
                <a:solidFill>
                  <a:srgbClr val="14487E"/>
                </a:solidFill>
                <a:latin typeface="Open Sans"/>
                <a:ea typeface="Open Sans"/>
                <a:cs typeface="Open Sans"/>
                <a:sym typeface="Open Sans"/>
              </a:rPr>
              <a:t>Embedded Social Emotional Supports</a:t>
            </a:r>
            <a:endParaRPr sz="1200" b="1" dirty="0">
              <a:solidFill>
                <a:srgbClr val="14487E"/>
              </a:solidFill>
              <a:latin typeface="Open Sans"/>
              <a:ea typeface="Open Sans"/>
              <a:cs typeface="Open Sans"/>
              <a:sym typeface="Open Sans"/>
            </a:endParaRPr>
          </a:p>
        </p:txBody>
      </p:sp>
      <p:sp>
        <p:nvSpPr>
          <p:cNvPr id="297" name="Google Shape;297;g7e889e860b_0_559"/>
          <p:cNvSpPr txBox="1"/>
          <p:nvPr/>
        </p:nvSpPr>
        <p:spPr>
          <a:xfrm>
            <a:off x="6758602" y="3531516"/>
            <a:ext cx="2025450" cy="76162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125" dirty="0">
                <a:solidFill>
                  <a:srgbClr val="757070"/>
                </a:solidFill>
                <a:latin typeface="Open Sans"/>
                <a:ea typeface="Open Sans"/>
                <a:cs typeface="Open Sans"/>
                <a:sym typeface="Open Sans"/>
              </a:rPr>
              <a:t>Foster growth mindset, confidence, and belonging to support the whole learner</a:t>
            </a:r>
            <a:endParaRPr sz="1125" dirty="0">
              <a:latin typeface="Open Sans"/>
              <a:ea typeface="Open Sans"/>
              <a:cs typeface="Open Sans"/>
              <a:sym typeface="Open Sans"/>
            </a:endParaRPr>
          </a:p>
        </p:txBody>
      </p:sp>
      <p:sp>
        <p:nvSpPr>
          <p:cNvPr id="298" name="Google Shape;298;g7e889e860b_0_559"/>
          <p:cNvSpPr txBox="1"/>
          <p:nvPr/>
        </p:nvSpPr>
        <p:spPr>
          <a:xfrm>
            <a:off x="4855358" y="1279166"/>
            <a:ext cx="1647225" cy="623250"/>
          </a:xfrm>
          <a:prstGeom prst="rect">
            <a:avLst/>
          </a:prstGeom>
          <a:noFill/>
          <a:ln>
            <a:noFill/>
          </a:ln>
        </p:spPr>
        <p:txBody>
          <a:bodyPr spcFirstLastPara="1" wrap="square" lIns="68569" tIns="34275" rIns="68569" bIns="34275" anchor="t" anchorCtr="0">
            <a:noAutofit/>
          </a:bodyPr>
          <a:lstStyle/>
          <a:p>
            <a:pPr algn="ctr" defTabSz="685800">
              <a:buSzPts val="1800"/>
            </a:pPr>
            <a:r>
              <a:rPr lang="en-US" sz="1200" b="1" dirty="0">
                <a:solidFill>
                  <a:srgbClr val="14487E"/>
                </a:solidFill>
                <a:latin typeface="Open Sans"/>
                <a:ea typeface="Open Sans"/>
                <a:cs typeface="Open Sans"/>
                <a:sym typeface="Open Sans"/>
              </a:rPr>
              <a:t>Appropriate supports built into the courses</a:t>
            </a:r>
            <a:endParaRPr sz="1200" b="1" dirty="0">
              <a:solidFill>
                <a:srgbClr val="14487E"/>
              </a:solidFill>
              <a:latin typeface="Open Sans"/>
              <a:ea typeface="Open Sans"/>
              <a:cs typeface="Open Sans"/>
              <a:sym typeface="Open Sans"/>
            </a:endParaRPr>
          </a:p>
        </p:txBody>
      </p:sp>
      <p:sp>
        <p:nvSpPr>
          <p:cNvPr id="299" name="Google Shape;299;g7e889e860b_0_559"/>
          <p:cNvSpPr txBox="1"/>
          <p:nvPr/>
        </p:nvSpPr>
        <p:spPr>
          <a:xfrm>
            <a:off x="4910070" y="3531516"/>
            <a:ext cx="1592550" cy="934875"/>
          </a:xfrm>
          <a:prstGeom prst="rect">
            <a:avLst/>
          </a:prstGeom>
          <a:noFill/>
          <a:ln>
            <a:noFill/>
          </a:ln>
        </p:spPr>
        <p:txBody>
          <a:bodyPr spcFirstLastPara="1" wrap="square" lIns="68569" tIns="34275" rIns="68569" bIns="34275" anchor="t" anchorCtr="0">
            <a:noAutofit/>
          </a:bodyPr>
          <a:lstStyle/>
          <a:p>
            <a:pPr algn="ctr" defTabSz="685800">
              <a:buSzPts val="1800"/>
            </a:pPr>
            <a:r>
              <a:rPr lang="en-US" sz="1125" dirty="0">
                <a:solidFill>
                  <a:srgbClr val="757070"/>
                </a:solidFill>
                <a:latin typeface="Open Sans"/>
                <a:ea typeface="Open Sans"/>
                <a:cs typeface="Open Sans"/>
                <a:sym typeface="Open Sans"/>
              </a:rPr>
              <a:t>Deliver targeted and effective scaffolding for students who need additional support</a:t>
            </a:r>
            <a:endParaRPr sz="1125" dirty="0">
              <a:latin typeface="Open Sans"/>
              <a:ea typeface="Open Sans"/>
              <a:cs typeface="Open Sans"/>
              <a:sym typeface="Open Sans"/>
            </a:endParaRPr>
          </a:p>
        </p:txBody>
      </p:sp>
      <p:pic>
        <p:nvPicPr>
          <p:cNvPr id="305" name="Google Shape;305;g7e889e860b_0_559" descr="Brain"/>
          <p:cNvPicPr preferRelativeResize="0"/>
          <p:nvPr/>
        </p:nvPicPr>
        <p:blipFill rotWithShape="1">
          <a:blip r:embed="rId3">
            <a:alphaModFix/>
          </a:blip>
          <a:srcRect/>
          <a:stretch/>
        </p:blipFill>
        <p:spPr>
          <a:xfrm>
            <a:off x="7214127" y="2174871"/>
            <a:ext cx="1016991" cy="1016991"/>
          </a:xfrm>
          <a:prstGeom prst="rect">
            <a:avLst/>
          </a:prstGeom>
          <a:noFill/>
          <a:ln>
            <a:noFill/>
          </a:ln>
        </p:spPr>
      </p:pic>
      <p:pic>
        <p:nvPicPr>
          <p:cNvPr id="7" name="Picture 6" descr="A picture containing table, brick&#10;&#10;Description automatically generated">
            <a:extLst>
              <a:ext uri="{FF2B5EF4-FFF2-40B4-BE49-F238E27FC236}">
                <a16:creationId xmlns:a16="http://schemas.microsoft.com/office/drawing/2014/main" id="{A7FBD914-6763-4C09-B007-7C200FC2C188}"/>
              </a:ext>
            </a:extLst>
          </p:cNvPr>
          <p:cNvPicPr>
            <a:picLocks noChangeAspect="1"/>
          </p:cNvPicPr>
          <p:nvPr/>
        </p:nvPicPr>
        <p:blipFill>
          <a:blip r:embed="rId4"/>
          <a:stretch>
            <a:fillRect/>
          </a:stretch>
        </p:blipFill>
        <p:spPr>
          <a:xfrm>
            <a:off x="452497" y="1844556"/>
            <a:ext cx="1670400" cy="1670400"/>
          </a:xfrm>
          <a:prstGeom prst="rect">
            <a:avLst/>
          </a:prstGeom>
        </p:spPr>
      </p:pic>
      <p:pic>
        <p:nvPicPr>
          <p:cNvPr id="9" name="Picture 8" descr="A close up of a card&#10;&#10;Description automatically generated">
            <a:extLst>
              <a:ext uri="{FF2B5EF4-FFF2-40B4-BE49-F238E27FC236}">
                <a16:creationId xmlns:a16="http://schemas.microsoft.com/office/drawing/2014/main" id="{6329D9F7-A994-43CD-9752-A0E575A60E06}"/>
              </a:ext>
            </a:extLst>
          </p:cNvPr>
          <p:cNvPicPr>
            <a:picLocks noChangeAspect="1"/>
          </p:cNvPicPr>
          <p:nvPr/>
        </p:nvPicPr>
        <p:blipFill>
          <a:blip r:embed="rId5"/>
          <a:stretch>
            <a:fillRect/>
          </a:stretch>
        </p:blipFill>
        <p:spPr>
          <a:xfrm>
            <a:off x="2655417" y="1846420"/>
            <a:ext cx="1670400" cy="1670400"/>
          </a:xfrm>
          <a:prstGeom prst="rect">
            <a:avLst/>
          </a:prstGeom>
        </p:spPr>
      </p:pic>
      <p:pic>
        <p:nvPicPr>
          <p:cNvPr id="11" name="Picture 10" descr="A picture containing building, drawing, window&#10;&#10;Description automatically generated">
            <a:extLst>
              <a:ext uri="{FF2B5EF4-FFF2-40B4-BE49-F238E27FC236}">
                <a16:creationId xmlns:a16="http://schemas.microsoft.com/office/drawing/2014/main" id="{CF4B01C4-2986-4B56-A8AA-CC03B53DDDE5}"/>
              </a:ext>
            </a:extLst>
          </p:cNvPr>
          <p:cNvPicPr>
            <a:picLocks noChangeAspect="1"/>
          </p:cNvPicPr>
          <p:nvPr/>
        </p:nvPicPr>
        <p:blipFill>
          <a:blip r:embed="rId6"/>
          <a:stretch>
            <a:fillRect/>
          </a:stretch>
        </p:blipFill>
        <p:spPr>
          <a:xfrm>
            <a:off x="4801109" y="1861116"/>
            <a:ext cx="1670400" cy="1670400"/>
          </a:xfrm>
          <a:prstGeom prst="rect">
            <a:avLst/>
          </a:prstGeom>
        </p:spPr>
      </p:pic>
      <p:pic>
        <p:nvPicPr>
          <p:cNvPr id="13" name="Picture 12" descr="A close up of a logo&#10;&#10;Description automatically generated">
            <a:extLst>
              <a:ext uri="{FF2B5EF4-FFF2-40B4-BE49-F238E27FC236}">
                <a16:creationId xmlns:a16="http://schemas.microsoft.com/office/drawing/2014/main" id="{B04D9497-8AF2-43A0-9A65-70CD039E0BDB}"/>
              </a:ext>
            </a:extLst>
          </p:cNvPr>
          <p:cNvPicPr>
            <a:picLocks noChangeAspect="1"/>
          </p:cNvPicPr>
          <p:nvPr/>
        </p:nvPicPr>
        <p:blipFill>
          <a:blip r:embed="rId7"/>
          <a:stretch>
            <a:fillRect/>
          </a:stretch>
        </p:blipFill>
        <p:spPr>
          <a:xfrm>
            <a:off x="6836186" y="1844556"/>
            <a:ext cx="1670400" cy="1670400"/>
          </a:xfrm>
          <a:prstGeom prst="rect">
            <a:avLst/>
          </a:prstGeom>
        </p:spPr>
      </p:pic>
    </p:spTree>
    <p:extLst>
      <p:ext uri="{BB962C8B-B14F-4D97-AF65-F5344CB8AC3E}">
        <p14:creationId xmlns:p14="http://schemas.microsoft.com/office/powerpoint/2010/main" val="345411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P spid="293" grpId="0"/>
      <p:bldP spid="294" grpId="0"/>
      <p:bldP spid="295" grpId="0"/>
      <p:bldP spid="296" grpId="0"/>
      <p:bldP spid="297" grpId="0"/>
      <p:bldP spid="298" grpId="0"/>
      <p:bldP spid="2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8" name="Google Shape;370;p15">
            <a:extLst>
              <a:ext uri="{FF2B5EF4-FFF2-40B4-BE49-F238E27FC236}">
                <a16:creationId xmlns:a16="http://schemas.microsoft.com/office/drawing/2014/main" id="{3FAEEA77-D868-4EA2-8168-E1B8FFEBFB7D}"/>
              </a:ext>
            </a:extLst>
          </p:cNvPr>
          <p:cNvSpPr txBox="1"/>
          <p:nvPr/>
        </p:nvSpPr>
        <p:spPr>
          <a:xfrm>
            <a:off x="0" y="88632"/>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Student-Focused Collaborative Pedagogy</a:t>
            </a:r>
            <a:endParaRPr sz="3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315800D7-CD92-8C4E-AD07-27C0D3B47DBE}"/>
              </a:ext>
            </a:extLst>
          </p:cNvPr>
          <p:cNvGrpSpPr/>
          <p:nvPr/>
        </p:nvGrpSpPr>
        <p:grpSpPr>
          <a:xfrm>
            <a:off x="821395" y="1032266"/>
            <a:ext cx="2247882" cy="2247882"/>
            <a:chOff x="821395" y="1032266"/>
            <a:chExt cx="2247882" cy="2247882"/>
          </a:xfrm>
        </p:grpSpPr>
        <p:pic>
          <p:nvPicPr>
            <p:cNvPr id="18" name="Picture 17" descr="A picture containing clock&#10;&#10;Description automatically generated">
              <a:extLst>
                <a:ext uri="{FF2B5EF4-FFF2-40B4-BE49-F238E27FC236}">
                  <a16:creationId xmlns:a16="http://schemas.microsoft.com/office/drawing/2014/main" id="{96B7A5C5-5ED5-E142-868D-DD7D21D890A8}"/>
                </a:ext>
              </a:extLst>
            </p:cNvPr>
            <p:cNvPicPr>
              <a:picLocks noChangeAspect="1"/>
            </p:cNvPicPr>
            <p:nvPr/>
          </p:nvPicPr>
          <p:blipFill>
            <a:blip r:embed="rId3"/>
            <a:stretch>
              <a:fillRect/>
            </a:stretch>
          </p:blipFill>
          <p:spPr>
            <a:xfrm>
              <a:off x="821395" y="1032266"/>
              <a:ext cx="2247882" cy="2247882"/>
            </a:xfrm>
            <a:prstGeom prst="rect">
              <a:avLst/>
            </a:prstGeom>
          </p:spPr>
        </p:pic>
        <p:pic>
          <p:nvPicPr>
            <p:cNvPr id="8194" name="Picture 2" descr="group Icon 3394123">
              <a:extLst>
                <a:ext uri="{FF2B5EF4-FFF2-40B4-BE49-F238E27FC236}">
                  <a16:creationId xmlns:a16="http://schemas.microsoft.com/office/drawing/2014/main" id="{C8D83AEA-F49A-BD40-81C4-5FA30B49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211" y="1563607"/>
              <a:ext cx="1339346" cy="1214950"/>
            </a:xfrm>
            <a:prstGeom prst="rect">
              <a:avLst/>
            </a:prstGeom>
            <a:solidFill>
              <a:srgbClr val="E8EAF8"/>
            </a:solidFill>
          </p:spPr>
        </p:pic>
      </p:grpSp>
      <p:grpSp>
        <p:nvGrpSpPr>
          <p:cNvPr id="3" name="Group 2">
            <a:extLst>
              <a:ext uri="{FF2B5EF4-FFF2-40B4-BE49-F238E27FC236}">
                <a16:creationId xmlns:a16="http://schemas.microsoft.com/office/drawing/2014/main" id="{26E37A2D-3743-064D-AEE6-CFCF553C5EC7}"/>
              </a:ext>
            </a:extLst>
          </p:cNvPr>
          <p:cNvGrpSpPr/>
          <p:nvPr/>
        </p:nvGrpSpPr>
        <p:grpSpPr>
          <a:xfrm>
            <a:off x="3364350" y="1022037"/>
            <a:ext cx="2247882" cy="2247882"/>
            <a:chOff x="3364350" y="1022037"/>
            <a:chExt cx="2247882" cy="2247882"/>
          </a:xfrm>
        </p:grpSpPr>
        <p:pic>
          <p:nvPicPr>
            <p:cNvPr id="19" name="Picture 18" descr="A picture containing clock&#10;&#10;Description automatically generated">
              <a:extLst>
                <a:ext uri="{FF2B5EF4-FFF2-40B4-BE49-F238E27FC236}">
                  <a16:creationId xmlns:a16="http://schemas.microsoft.com/office/drawing/2014/main" id="{451CDC2F-05F7-9842-8032-31497DEC3C4E}"/>
                </a:ext>
              </a:extLst>
            </p:cNvPr>
            <p:cNvPicPr>
              <a:picLocks noChangeAspect="1"/>
            </p:cNvPicPr>
            <p:nvPr/>
          </p:nvPicPr>
          <p:blipFill>
            <a:blip r:embed="rId3"/>
            <a:stretch>
              <a:fillRect/>
            </a:stretch>
          </p:blipFill>
          <p:spPr>
            <a:xfrm>
              <a:off x="3364350" y="1022037"/>
              <a:ext cx="2247882" cy="2247882"/>
            </a:xfrm>
            <a:prstGeom prst="rect">
              <a:avLst/>
            </a:prstGeom>
          </p:spPr>
        </p:pic>
        <p:pic>
          <p:nvPicPr>
            <p:cNvPr id="8196" name="Picture 4" descr="content Icon 3410275">
              <a:extLst>
                <a:ext uri="{FF2B5EF4-FFF2-40B4-BE49-F238E27FC236}">
                  <a16:creationId xmlns:a16="http://schemas.microsoft.com/office/drawing/2014/main" id="{6CFB17CE-17A8-CF4C-84CB-B4C6153338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029" y="1563607"/>
              <a:ext cx="1386771" cy="1214950"/>
            </a:xfrm>
            <a:prstGeom prst="rect">
              <a:avLst/>
            </a:prstGeom>
            <a:solidFill>
              <a:srgbClr val="E8EAF8"/>
            </a:solidFill>
          </p:spPr>
        </p:pic>
      </p:grpSp>
      <p:sp>
        <p:nvSpPr>
          <p:cNvPr id="20" name="Google Shape;465;p21">
            <a:extLst>
              <a:ext uri="{FF2B5EF4-FFF2-40B4-BE49-F238E27FC236}">
                <a16:creationId xmlns:a16="http://schemas.microsoft.com/office/drawing/2014/main" id="{E24EB704-70BA-1C47-9082-3FA54021AB11}"/>
              </a:ext>
            </a:extLst>
          </p:cNvPr>
          <p:cNvSpPr txBox="1"/>
          <p:nvPr/>
        </p:nvSpPr>
        <p:spPr>
          <a:xfrm>
            <a:off x="3734721" y="3269918"/>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Learning content designed for collaborative engagement</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1" name="Google Shape;465;p21">
            <a:extLst>
              <a:ext uri="{FF2B5EF4-FFF2-40B4-BE49-F238E27FC236}">
                <a16:creationId xmlns:a16="http://schemas.microsoft.com/office/drawing/2014/main" id="{D06D9B4C-1FE6-564A-8C81-6B4012DFF883}"/>
              </a:ext>
            </a:extLst>
          </p:cNvPr>
          <p:cNvSpPr txBox="1"/>
          <p:nvPr/>
        </p:nvSpPr>
        <p:spPr>
          <a:xfrm>
            <a:off x="1191767" y="3269919"/>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Online collaborative learning structures</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4" name="Group 3">
            <a:extLst>
              <a:ext uri="{FF2B5EF4-FFF2-40B4-BE49-F238E27FC236}">
                <a16:creationId xmlns:a16="http://schemas.microsoft.com/office/drawing/2014/main" id="{14349FF0-EE13-E740-B609-D7BDE3BFB2DA}"/>
              </a:ext>
            </a:extLst>
          </p:cNvPr>
          <p:cNvGrpSpPr/>
          <p:nvPr/>
        </p:nvGrpSpPr>
        <p:grpSpPr>
          <a:xfrm>
            <a:off x="5907305" y="1032266"/>
            <a:ext cx="2247882" cy="2247882"/>
            <a:chOff x="5907305" y="1032266"/>
            <a:chExt cx="2247882" cy="2247882"/>
          </a:xfrm>
        </p:grpSpPr>
        <p:pic>
          <p:nvPicPr>
            <p:cNvPr id="22" name="Picture 21" descr="A picture containing clock&#10;&#10;Description automatically generated">
              <a:extLst>
                <a:ext uri="{FF2B5EF4-FFF2-40B4-BE49-F238E27FC236}">
                  <a16:creationId xmlns:a16="http://schemas.microsoft.com/office/drawing/2014/main" id="{88C5FF46-C674-6D40-A8FB-F638D4628A9F}"/>
                </a:ext>
              </a:extLst>
            </p:cNvPr>
            <p:cNvPicPr>
              <a:picLocks noChangeAspect="1"/>
            </p:cNvPicPr>
            <p:nvPr/>
          </p:nvPicPr>
          <p:blipFill>
            <a:blip r:embed="rId3"/>
            <a:stretch>
              <a:fillRect/>
            </a:stretch>
          </p:blipFill>
          <p:spPr>
            <a:xfrm>
              <a:off x="5907305" y="1032266"/>
              <a:ext cx="2247882" cy="2247882"/>
            </a:xfrm>
            <a:prstGeom prst="rect">
              <a:avLst/>
            </a:prstGeom>
          </p:spPr>
        </p:pic>
        <p:pic>
          <p:nvPicPr>
            <p:cNvPr id="8198" name="Picture 6" descr="route Icon 527479">
              <a:extLst>
                <a:ext uri="{FF2B5EF4-FFF2-40B4-BE49-F238E27FC236}">
                  <a16:creationId xmlns:a16="http://schemas.microsoft.com/office/drawing/2014/main" id="{83887C6B-30F8-6E40-A76A-D13D8D78D0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0391" y="1582397"/>
              <a:ext cx="1461397" cy="1127161"/>
            </a:xfrm>
            <a:prstGeom prst="rect">
              <a:avLst/>
            </a:prstGeom>
            <a:solidFill>
              <a:srgbClr val="E8EAF8"/>
            </a:solidFill>
          </p:spPr>
        </p:pic>
      </p:grpSp>
      <p:sp>
        <p:nvSpPr>
          <p:cNvPr id="24" name="Google Shape;465;p21">
            <a:extLst>
              <a:ext uri="{FF2B5EF4-FFF2-40B4-BE49-F238E27FC236}">
                <a16:creationId xmlns:a16="http://schemas.microsoft.com/office/drawing/2014/main" id="{3DF01C1C-A8DF-954E-A79D-CF665716F805}"/>
              </a:ext>
            </a:extLst>
          </p:cNvPr>
          <p:cNvSpPr txBox="1"/>
          <p:nvPr/>
        </p:nvSpPr>
        <p:spPr>
          <a:xfrm>
            <a:off x="6315309" y="3222108"/>
            <a:ext cx="1671252" cy="889125"/>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Students drive, instructors guide</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0738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8" name="Google Shape;463;p21">
            <a:extLst>
              <a:ext uri="{FF2B5EF4-FFF2-40B4-BE49-F238E27FC236}">
                <a16:creationId xmlns:a16="http://schemas.microsoft.com/office/drawing/2014/main" id="{BB3DF231-00AF-402F-A9DC-DF65D8A53FC1}"/>
              </a:ext>
            </a:extLst>
          </p:cNvPr>
          <p:cNvSpPr txBox="1"/>
          <p:nvPr/>
        </p:nvSpPr>
        <p:spPr>
          <a:xfrm>
            <a:off x="1" y="167358"/>
            <a:ext cx="9143999" cy="623248"/>
          </a:xfrm>
          <a:prstGeom prst="rect">
            <a:avLst/>
          </a:prstGeom>
          <a:noFill/>
          <a:ln>
            <a:noFill/>
          </a:ln>
        </p:spPr>
        <p:txBody>
          <a:bodyPr spcFirstLastPara="1" wrap="square" lIns="68569" tIns="34275" rIns="68569" bIns="34275" anchor="t" anchorCtr="0">
            <a:noAutofit/>
          </a:bodyPr>
          <a:lstStyle/>
          <a:p>
            <a:pPr algn="ctr">
              <a:buClr>
                <a:srgbClr val="14477E"/>
              </a:buClr>
              <a:buSzPts val="2400"/>
            </a:pPr>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Social Emotional Supports for Students</a:t>
            </a:r>
            <a:endParaRPr sz="3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465;p21">
            <a:extLst>
              <a:ext uri="{FF2B5EF4-FFF2-40B4-BE49-F238E27FC236}">
                <a16:creationId xmlns:a16="http://schemas.microsoft.com/office/drawing/2014/main" id="{0DC2D7F7-257C-4ECF-B894-1274003DF387}"/>
              </a:ext>
            </a:extLst>
          </p:cNvPr>
          <p:cNvSpPr txBox="1"/>
          <p:nvPr/>
        </p:nvSpPr>
        <p:spPr>
          <a:xfrm>
            <a:off x="445000" y="3531914"/>
            <a:ext cx="1671252" cy="477447"/>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Building growth mindset</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 name="Google Shape;470;p21">
            <a:extLst>
              <a:ext uri="{FF2B5EF4-FFF2-40B4-BE49-F238E27FC236}">
                <a16:creationId xmlns:a16="http://schemas.microsoft.com/office/drawing/2014/main" id="{72028ABD-06EC-4DA4-AC24-6EFA505B8BB4}"/>
              </a:ext>
            </a:extLst>
          </p:cNvPr>
          <p:cNvSpPr txBox="1"/>
          <p:nvPr/>
        </p:nvSpPr>
        <p:spPr>
          <a:xfrm>
            <a:off x="2924643" y="3531915"/>
            <a:ext cx="1081745" cy="477448"/>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Fostering belonging</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1" name="Google Shape;475;p21">
            <a:extLst>
              <a:ext uri="{FF2B5EF4-FFF2-40B4-BE49-F238E27FC236}">
                <a16:creationId xmlns:a16="http://schemas.microsoft.com/office/drawing/2014/main" id="{715FFEB2-A755-48AD-98DC-08CB10EC2703}"/>
              </a:ext>
            </a:extLst>
          </p:cNvPr>
          <p:cNvSpPr txBox="1"/>
          <p:nvPr/>
        </p:nvSpPr>
        <p:spPr>
          <a:xfrm>
            <a:off x="4932021" y="3519970"/>
            <a:ext cx="1589280" cy="360554"/>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Reducing math anxiety</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Google Shape;480;p21">
            <a:extLst>
              <a:ext uri="{FF2B5EF4-FFF2-40B4-BE49-F238E27FC236}">
                <a16:creationId xmlns:a16="http://schemas.microsoft.com/office/drawing/2014/main" id="{5E713B46-959D-4522-8A57-012203F20729}"/>
              </a:ext>
            </a:extLst>
          </p:cNvPr>
          <p:cNvSpPr/>
          <p:nvPr/>
        </p:nvSpPr>
        <p:spPr>
          <a:xfrm>
            <a:off x="6822157" y="3533985"/>
            <a:ext cx="2020751" cy="477446"/>
          </a:xfrm>
          <a:prstGeom prst="rect">
            <a:avLst/>
          </a:prstGeom>
          <a:noFill/>
          <a:ln>
            <a:noFill/>
          </a:ln>
        </p:spPr>
        <p:txBody>
          <a:bodyPr spcFirstLastPara="1" wrap="square" lIns="68569" tIns="34275" rIns="68569" bIns="34275" anchor="t" anchorCtr="0">
            <a:noAutofit/>
          </a:bodyPr>
          <a:lstStyle/>
          <a:p>
            <a:pPr algn="ctr">
              <a:buClr>
                <a:srgbClr val="14477E"/>
              </a:buClr>
              <a:buSzPts val="1600"/>
            </a:pPr>
            <a:r>
              <a:rPr lang="en-US" sz="1350"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rPr>
              <a:t>Promoting use of good learning strategies</a:t>
            </a:r>
            <a:endParaRPr sz="1350" i="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 name="Picture 12" descr="A close up of a logo&#10;&#10;Description automatically generated">
            <a:extLst>
              <a:ext uri="{FF2B5EF4-FFF2-40B4-BE49-F238E27FC236}">
                <a16:creationId xmlns:a16="http://schemas.microsoft.com/office/drawing/2014/main" id="{0CCCC71D-86E9-4D5F-9834-BCB0F8B110D2}"/>
              </a:ext>
            </a:extLst>
          </p:cNvPr>
          <p:cNvPicPr>
            <a:picLocks noChangeAspect="1"/>
          </p:cNvPicPr>
          <p:nvPr/>
        </p:nvPicPr>
        <p:blipFill>
          <a:blip r:embed="rId3"/>
          <a:stretch>
            <a:fillRect/>
          </a:stretch>
        </p:blipFill>
        <p:spPr>
          <a:xfrm>
            <a:off x="70467" y="1229976"/>
            <a:ext cx="2247882" cy="2247882"/>
          </a:xfrm>
          <a:prstGeom prst="rect">
            <a:avLst/>
          </a:prstGeom>
        </p:spPr>
      </p:pic>
      <p:pic>
        <p:nvPicPr>
          <p:cNvPr id="14" name="Picture 13" descr="A close up of a logo&#10;&#10;Description automatically generated">
            <a:extLst>
              <a:ext uri="{FF2B5EF4-FFF2-40B4-BE49-F238E27FC236}">
                <a16:creationId xmlns:a16="http://schemas.microsoft.com/office/drawing/2014/main" id="{3913C1A2-203C-4020-8039-18A41E504516}"/>
              </a:ext>
            </a:extLst>
          </p:cNvPr>
          <p:cNvPicPr>
            <a:picLocks noChangeAspect="1"/>
          </p:cNvPicPr>
          <p:nvPr/>
        </p:nvPicPr>
        <p:blipFill>
          <a:blip r:embed="rId4"/>
          <a:stretch>
            <a:fillRect/>
          </a:stretch>
        </p:blipFill>
        <p:spPr>
          <a:xfrm>
            <a:off x="2275992" y="1229976"/>
            <a:ext cx="2247882" cy="2247882"/>
          </a:xfrm>
          <a:prstGeom prst="rect">
            <a:avLst/>
          </a:prstGeom>
        </p:spPr>
      </p:pic>
      <p:pic>
        <p:nvPicPr>
          <p:cNvPr id="15" name="Picture 14" descr="A close up of a logo&#10;&#10;Description automatically generated">
            <a:extLst>
              <a:ext uri="{FF2B5EF4-FFF2-40B4-BE49-F238E27FC236}">
                <a16:creationId xmlns:a16="http://schemas.microsoft.com/office/drawing/2014/main" id="{CE1F0CAA-D57C-432D-BEC8-C7ABC165CD79}"/>
              </a:ext>
            </a:extLst>
          </p:cNvPr>
          <p:cNvPicPr>
            <a:picLocks noChangeAspect="1"/>
          </p:cNvPicPr>
          <p:nvPr/>
        </p:nvPicPr>
        <p:blipFill>
          <a:blip r:embed="rId5"/>
          <a:stretch>
            <a:fillRect/>
          </a:stretch>
        </p:blipFill>
        <p:spPr>
          <a:xfrm>
            <a:off x="4468372" y="1251032"/>
            <a:ext cx="2247882" cy="2247882"/>
          </a:xfrm>
          <a:prstGeom prst="rect">
            <a:avLst/>
          </a:prstGeom>
        </p:spPr>
      </p:pic>
      <p:pic>
        <p:nvPicPr>
          <p:cNvPr id="16" name="Picture 15" descr="A picture containing clock&#10;&#10;Description automatically generated">
            <a:extLst>
              <a:ext uri="{FF2B5EF4-FFF2-40B4-BE49-F238E27FC236}">
                <a16:creationId xmlns:a16="http://schemas.microsoft.com/office/drawing/2014/main" id="{CB414AE6-E6B0-436D-AA05-93F08B2587D3}"/>
              </a:ext>
            </a:extLst>
          </p:cNvPr>
          <p:cNvPicPr>
            <a:picLocks noChangeAspect="1"/>
          </p:cNvPicPr>
          <p:nvPr/>
        </p:nvPicPr>
        <p:blipFill>
          <a:blip r:embed="rId6"/>
          <a:stretch>
            <a:fillRect/>
          </a:stretch>
        </p:blipFill>
        <p:spPr>
          <a:xfrm>
            <a:off x="6622412" y="1229976"/>
            <a:ext cx="2247882" cy="2247882"/>
          </a:xfrm>
          <a:prstGeom prst="rect">
            <a:avLst/>
          </a:prstGeom>
        </p:spPr>
      </p:pic>
    </p:spTree>
    <p:extLst>
      <p:ext uri="{BB962C8B-B14F-4D97-AF65-F5344CB8AC3E}">
        <p14:creationId xmlns:p14="http://schemas.microsoft.com/office/powerpoint/2010/main" val="349491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8" name="Google Shape;370;p15">
            <a:extLst>
              <a:ext uri="{FF2B5EF4-FFF2-40B4-BE49-F238E27FC236}">
                <a16:creationId xmlns:a16="http://schemas.microsoft.com/office/drawing/2014/main" id="{3FAEEA77-D868-4EA2-8168-E1B8FFEBFB7D}"/>
              </a:ext>
            </a:extLst>
          </p:cNvPr>
          <p:cNvSpPr txBox="1"/>
          <p:nvPr/>
        </p:nvSpPr>
        <p:spPr>
          <a:xfrm>
            <a:off x="0" y="106144"/>
            <a:ext cx="9144000" cy="530884"/>
          </a:xfrm>
          <a:prstGeom prst="rect">
            <a:avLst/>
          </a:prstGeom>
          <a:noFill/>
          <a:ln>
            <a:noFill/>
          </a:ln>
        </p:spPr>
        <p:txBody>
          <a:bodyPr spcFirstLastPara="1" wrap="square" lIns="68569" tIns="34275" rIns="68569" bIns="34275" anchor="t" anchorCtr="0">
            <a:spAutoFit/>
          </a:bodyPr>
          <a:lstStyle/>
          <a:p>
            <a:pPr algn="ctr" defTabSz="685800"/>
            <a:r>
              <a:rPr lang="en-US" sz="3000" b="1" dirty="0">
                <a:solidFill>
                  <a:srgbClr val="14477E"/>
                </a:solidFill>
                <a:latin typeface="Open Sans" panose="020B0606030504020204" pitchFamily="34" charset="0"/>
                <a:ea typeface="Open Sans" panose="020B0606030504020204" pitchFamily="34" charset="0"/>
                <a:cs typeface="Open Sans" panose="020B0606030504020204" pitchFamily="34" charset="0"/>
                <a:sym typeface="Calibri"/>
              </a:rPr>
              <a:t>Innovative and Relevant Curricula</a:t>
            </a:r>
            <a:endParaRPr sz="3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381;p15">
            <a:extLst>
              <a:ext uri="{FF2B5EF4-FFF2-40B4-BE49-F238E27FC236}">
                <a16:creationId xmlns:a16="http://schemas.microsoft.com/office/drawing/2014/main" id="{87BECB24-F369-44FD-8F1D-9E09FFBD7D66}"/>
              </a:ext>
            </a:extLst>
          </p:cNvPr>
          <p:cNvSpPr txBox="1"/>
          <p:nvPr/>
        </p:nvSpPr>
        <p:spPr>
          <a:xfrm>
            <a:off x="1512933" y="3344963"/>
            <a:ext cx="2867618" cy="530884"/>
          </a:xfrm>
          <a:prstGeom prst="rect">
            <a:avLst/>
          </a:prstGeom>
          <a:noFill/>
          <a:ln>
            <a:noFill/>
          </a:ln>
        </p:spPr>
        <p:txBody>
          <a:bodyPr spcFirstLastPara="1" wrap="square" lIns="68569" tIns="34275" rIns="68569" bIns="34275" anchor="t" anchorCtr="0">
            <a:spAutoFit/>
          </a:bodyPr>
          <a:lstStyle/>
          <a:p>
            <a:pPr algn="ctr" defTabSz="685800"/>
            <a:r>
              <a:rPr lang="en-US" sz="15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sym typeface="Calibri"/>
              </a:rPr>
              <a:t>Authentic and Contextualized </a:t>
            </a:r>
            <a:endParaRPr sz="105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endParaRPr>
          </a:p>
          <a:p>
            <a:pPr algn="ctr" defTabSz="685800"/>
            <a:r>
              <a:rPr lang="en-US" sz="15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sym typeface="Calibri"/>
              </a:rPr>
              <a:t>Learning Material</a:t>
            </a:r>
            <a:endParaRPr sz="105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383;p15">
            <a:extLst>
              <a:ext uri="{FF2B5EF4-FFF2-40B4-BE49-F238E27FC236}">
                <a16:creationId xmlns:a16="http://schemas.microsoft.com/office/drawing/2014/main" id="{A50500CF-9998-42C2-80C0-0EB9B6569A2E}"/>
              </a:ext>
            </a:extLst>
          </p:cNvPr>
          <p:cNvSpPr txBox="1"/>
          <p:nvPr/>
        </p:nvSpPr>
        <p:spPr>
          <a:xfrm>
            <a:off x="3247970" y="1397457"/>
            <a:ext cx="1324030" cy="623217"/>
          </a:xfrm>
          <a:prstGeom prst="rect">
            <a:avLst/>
          </a:prstGeom>
          <a:noFill/>
          <a:ln>
            <a:noFill/>
          </a:ln>
        </p:spPr>
        <p:txBody>
          <a:bodyPr spcFirstLastPara="1" wrap="square" lIns="68569" tIns="34275" rIns="68569" bIns="34275" anchor="t" anchorCtr="0">
            <a:spAutoFit/>
          </a:bodyPr>
          <a:lstStyle/>
          <a:p>
            <a:pPr defTabSz="685800"/>
            <a:r>
              <a:rPr lang="en-US" sz="1200" b="1" dirty="0">
                <a:solidFill>
                  <a:srgbClr val="14477E"/>
                </a:solidFill>
                <a:latin typeface="Calibri"/>
                <a:ea typeface="Calibri"/>
                <a:cs typeface="Calibri"/>
                <a:sym typeface="Calibri"/>
              </a:rPr>
              <a:t>Understanding Heart Rate</a:t>
            </a:r>
            <a:endParaRPr sz="1050" dirty="0"/>
          </a:p>
          <a:p>
            <a:pPr defTabSz="685800"/>
            <a:r>
              <a:rPr lang="en-US" sz="1200" i="1" dirty="0">
                <a:solidFill>
                  <a:srgbClr val="14477E"/>
                </a:solidFill>
                <a:latin typeface="Calibri"/>
                <a:ea typeface="Calibri"/>
                <a:cs typeface="Calibri"/>
                <a:sym typeface="Calibri"/>
              </a:rPr>
              <a:t>QW lesson</a:t>
            </a:r>
            <a:endParaRPr sz="1050" dirty="0"/>
          </a:p>
        </p:txBody>
      </p:sp>
      <p:sp>
        <p:nvSpPr>
          <p:cNvPr id="12" name="Google Shape;387;p15">
            <a:extLst>
              <a:ext uri="{FF2B5EF4-FFF2-40B4-BE49-F238E27FC236}">
                <a16:creationId xmlns:a16="http://schemas.microsoft.com/office/drawing/2014/main" id="{2B497F7B-4A02-4BF4-89E1-A10FA8215AD1}"/>
              </a:ext>
            </a:extLst>
          </p:cNvPr>
          <p:cNvSpPr txBox="1"/>
          <p:nvPr/>
        </p:nvSpPr>
        <p:spPr>
          <a:xfrm>
            <a:off x="4987290" y="3344963"/>
            <a:ext cx="2100302" cy="530884"/>
          </a:xfrm>
          <a:prstGeom prst="rect">
            <a:avLst/>
          </a:prstGeom>
          <a:noFill/>
          <a:ln>
            <a:noFill/>
          </a:ln>
        </p:spPr>
        <p:txBody>
          <a:bodyPr spcFirstLastPara="1" wrap="square" lIns="68569" tIns="34275" rIns="68569" bIns="34275" anchor="t" anchorCtr="0">
            <a:spAutoFit/>
          </a:bodyPr>
          <a:lstStyle/>
          <a:p>
            <a:pPr algn="ctr" defTabSz="685800"/>
            <a:r>
              <a:rPr lang="en-US" sz="150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sym typeface="Calibri"/>
              </a:rPr>
              <a:t>Language and Literacy Supports</a:t>
            </a:r>
            <a:endParaRPr sz="1050" dirty="0">
              <a:solidFill>
                <a:srgbClr val="E7E6E6">
                  <a:lumMod val="25000"/>
                </a:srgb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Google Shape;388;p15">
            <a:extLst>
              <a:ext uri="{FF2B5EF4-FFF2-40B4-BE49-F238E27FC236}">
                <a16:creationId xmlns:a16="http://schemas.microsoft.com/office/drawing/2014/main" id="{848E9B26-E78B-41C6-8624-C7AF10974483}"/>
              </a:ext>
            </a:extLst>
          </p:cNvPr>
          <p:cNvSpPr txBox="1"/>
          <p:nvPr/>
        </p:nvSpPr>
        <p:spPr>
          <a:xfrm>
            <a:off x="1460577" y="2410293"/>
            <a:ext cx="1302941" cy="623217"/>
          </a:xfrm>
          <a:prstGeom prst="rect">
            <a:avLst/>
          </a:prstGeom>
          <a:noFill/>
          <a:ln>
            <a:noFill/>
          </a:ln>
        </p:spPr>
        <p:txBody>
          <a:bodyPr spcFirstLastPara="1" wrap="square" lIns="68569" tIns="34275" rIns="68569" bIns="34275" anchor="t" anchorCtr="0">
            <a:spAutoFit/>
          </a:bodyPr>
          <a:lstStyle/>
          <a:p>
            <a:pPr algn="r" defTabSz="685800"/>
            <a:r>
              <a:rPr lang="en-US" sz="1200" b="1" dirty="0">
                <a:solidFill>
                  <a:srgbClr val="14477E"/>
                </a:solidFill>
                <a:latin typeface="Calibri"/>
                <a:ea typeface="Calibri"/>
                <a:cs typeface="Calibri"/>
                <a:sym typeface="Calibri"/>
              </a:rPr>
              <a:t>Trends in Social Media</a:t>
            </a:r>
            <a:endParaRPr sz="1050" dirty="0"/>
          </a:p>
          <a:p>
            <a:pPr algn="r" defTabSz="685800"/>
            <a:r>
              <a:rPr lang="en-US" sz="1200" i="1" dirty="0">
                <a:solidFill>
                  <a:srgbClr val="14477E"/>
                </a:solidFill>
                <a:latin typeface="Calibri"/>
                <a:ea typeface="Calibri"/>
                <a:cs typeface="Calibri"/>
                <a:sym typeface="Calibri"/>
              </a:rPr>
              <a:t>QW lesson</a:t>
            </a:r>
            <a:endParaRPr sz="1050" dirty="0"/>
          </a:p>
        </p:txBody>
      </p:sp>
      <p:pic>
        <p:nvPicPr>
          <p:cNvPr id="15" name="Picture 14" descr="A close up of a logo&#10;&#10;Description automatically generated">
            <a:extLst>
              <a:ext uri="{FF2B5EF4-FFF2-40B4-BE49-F238E27FC236}">
                <a16:creationId xmlns:a16="http://schemas.microsoft.com/office/drawing/2014/main" id="{42E5A0A4-9FB3-44EB-90C0-BE16C28092A4}"/>
              </a:ext>
            </a:extLst>
          </p:cNvPr>
          <p:cNvPicPr>
            <a:picLocks noChangeAspect="1"/>
          </p:cNvPicPr>
          <p:nvPr/>
        </p:nvPicPr>
        <p:blipFill>
          <a:blip r:embed="rId3"/>
          <a:stretch>
            <a:fillRect/>
          </a:stretch>
        </p:blipFill>
        <p:spPr>
          <a:xfrm>
            <a:off x="4990118" y="1069760"/>
            <a:ext cx="2000278" cy="2000278"/>
          </a:xfrm>
          <a:prstGeom prst="rect">
            <a:avLst/>
          </a:prstGeom>
        </p:spPr>
      </p:pic>
      <p:pic>
        <p:nvPicPr>
          <p:cNvPr id="16" name="Picture 15" descr="A close up of a card&#10;&#10;Description automatically generated">
            <a:extLst>
              <a:ext uri="{FF2B5EF4-FFF2-40B4-BE49-F238E27FC236}">
                <a16:creationId xmlns:a16="http://schemas.microsoft.com/office/drawing/2014/main" id="{8B8639ED-DFCB-462A-B74E-3ABAF68F114B}"/>
              </a:ext>
            </a:extLst>
          </p:cNvPr>
          <p:cNvPicPr>
            <a:picLocks noChangeAspect="1"/>
          </p:cNvPicPr>
          <p:nvPr/>
        </p:nvPicPr>
        <p:blipFill>
          <a:blip r:embed="rId4"/>
          <a:stretch>
            <a:fillRect/>
          </a:stretch>
        </p:blipFill>
        <p:spPr>
          <a:xfrm>
            <a:off x="2565165" y="2032110"/>
            <a:ext cx="1317537" cy="1317537"/>
          </a:xfrm>
          <a:prstGeom prst="rect">
            <a:avLst/>
          </a:prstGeom>
        </p:spPr>
      </p:pic>
      <p:pic>
        <p:nvPicPr>
          <p:cNvPr id="17" name="Picture 16" descr="A close up of a sign&#10;&#10;Description automatically generated">
            <a:extLst>
              <a:ext uri="{FF2B5EF4-FFF2-40B4-BE49-F238E27FC236}">
                <a16:creationId xmlns:a16="http://schemas.microsoft.com/office/drawing/2014/main" id="{F13CC951-CD40-473D-9017-5252FDB2FC81}"/>
              </a:ext>
            </a:extLst>
          </p:cNvPr>
          <p:cNvPicPr>
            <a:picLocks noChangeAspect="1"/>
          </p:cNvPicPr>
          <p:nvPr/>
        </p:nvPicPr>
        <p:blipFill>
          <a:blip r:embed="rId5"/>
          <a:stretch>
            <a:fillRect/>
          </a:stretch>
        </p:blipFill>
        <p:spPr>
          <a:xfrm>
            <a:off x="1982475" y="1069760"/>
            <a:ext cx="1317537" cy="1317537"/>
          </a:xfrm>
          <a:prstGeom prst="rect">
            <a:avLst/>
          </a:prstGeom>
        </p:spPr>
      </p:pic>
    </p:spTree>
    <p:extLst>
      <p:ext uri="{BB962C8B-B14F-4D97-AF65-F5344CB8AC3E}">
        <p14:creationId xmlns:p14="http://schemas.microsoft.com/office/powerpoint/2010/main" val="80856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9" name="Google Shape;219;p34"/>
          <p:cNvSpPr txBox="1"/>
          <p:nvPr/>
        </p:nvSpPr>
        <p:spPr>
          <a:xfrm>
            <a:off x="0" y="30841"/>
            <a:ext cx="9144000" cy="5601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3200" b="1" dirty="0">
                <a:solidFill>
                  <a:schemeClr val="accent1"/>
                </a:solidFill>
                <a:latin typeface="Open Sans"/>
                <a:ea typeface="Open Sans"/>
                <a:cs typeface="Open Sans"/>
                <a:sym typeface="Open Sans"/>
              </a:rPr>
              <a:t>From Face-to-Face to the Virtual Space</a:t>
            </a:r>
            <a:endParaRPr sz="3200" b="1" dirty="0">
              <a:solidFill>
                <a:schemeClr val="accent1"/>
              </a:solidFill>
              <a:latin typeface="Open Sans"/>
              <a:ea typeface="Open Sans"/>
              <a:cs typeface="Open Sans"/>
              <a:sym typeface="Open Sans"/>
            </a:endParaRPr>
          </a:p>
        </p:txBody>
      </p:sp>
      <p:sp>
        <p:nvSpPr>
          <p:cNvPr id="220" name="Google Shape;220;p34"/>
          <p:cNvSpPr txBox="1"/>
          <p:nvPr/>
        </p:nvSpPr>
        <p:spPr>
          <a:xfrm>
            <a:off x="3648031" y="3085542"/>
            <a:ext cx="2105700" cy="254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dirty="0">
                <a:solidFill>
                  <a:srgbClr val="14477E"/>
                </a:solidFill>
                <a:latin typeface="Calibri"/>
                <a:ea typeface="Calibri"/>
                <a:cs typeface="Calibri"/>
                <a:sym typeface="Calibri"/>
              </a:rPr>
              <a:t>Variabilized Assignments</a:t>
            </a:r>
            <a:endParaRPr i="1" dirty="0">
              <a:solidFill>
                <a:srgbClr val="14477E"/>
              </a:solidFill>
              <a:latin typeface="Calibri"/>
              <a:ea typeface="Calibri"/>
              <a:cs typeface="Calibri"/>
              <a:sym typeface="Calibri"/>
            </a:endParaRPr>
          </a:p>
        </p:txBody>
      </p:sp>
      <p:sp>
        <p:nvSpPr>
          <p:cNvPr id="221" name="Google Shape;221;p34"/>
          <p:cNvSpPr txBox="1"/>
          <p:nvPr/>
        </p:nvSpPr>
        <p:spPr>
          <a:xfrm>
            <a:off x="1165348" y="3096282"/>
            <a:ext cx="2105700" cy="254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b="1" dirty="0">
                <a:solidFill>
                  <a:srgbClr val="14477E"/>
                </a:solidFill>
                <a:latin typeface="Calibri"/>
                <a:ea typeface="Calibri"/>
                <a:cs typeface="Calibri"/>
                <a:sym typeface="Calibri"/>
              </a:rPr>
              <a:t>Proven curriculum and pedagogy</a:t>
            </a:r>
            <a:endParaRPr b="1" dirty="0">
              <a:solidFill>
                <a:srgbClr val="14477E"/>
              </a:solidFill>
              <a:latin typeface="Calibri"/>
              <a:ea typeface="Calibri"/>
              <a:cs typeface="Calibri"/>
              <a:sym typeface="Calibri"/>
            </a:endParaRPr>
          </a:p>
        </p:txBody>
      </p:sp>
      <p:sp>
        <p:nvSpPr>
          <p:cNvPr id="222" name="Google Shape;222;p34"/>
          <p:cNvSpPr txBox="1"/>
          <p:nvPr/>
        </p:nvSpPr>
        <p:spPr>
          <a:xfrm>
            <a:off x="5782486" y="2958492"/>
            <a:ext cx="2523900" cy="254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dirty="0">
                <a:solidFill>
                  <a:srgbClr val="14477E"/>
                </a:solidFill>
                <a:latin typeface="Calibri"/>
                <a:ea typeface="Calibri"/>
                <a:cs typeface="Calibri"/>
                <a:sym typeface="Calibri"/>
              </a:rPr>
              <a:t>Authentic </a:t>
            </a:r>
          </a:p>
          <a:p>
            <a:pPr marL="0" marR="0" lvl="0" indent="0" algn="ctr" rtl="0">
              <a:spcBef>
                <a:spcPts val="0"/>
              </a:spcBef>
              <a:spcAft>
                <a:spcPts val="0"/>
              </a:spcAft>
              <a:buNone/>
            </a:pPr>
            <a:r>
              <a:rPr lang="en" b="1" dirty="0">
                <a:solidFill>
                  <a:srgbClr val="14477E"/>
                </a:solidFill>
                <a:latin typeface="Calibri"/>
                <a:ea typeface="Calibri"/>
                <a:cs typeface="Calibri"/>
                <a:sym typeface="Calibri"/>
              </a:rPr>
              <a:t>Online Collaboration</a:t>
            </a:r>
            <a:endParaRPr i="1" dirty="0">
              <a:solidFill>
                <a:srgbClr val="14477E"/>
              </a:solidFill>
              <a:latin typeface="Calibri"/>
              <a:ea typeface="Calibri"/>
              <a:cs typeface="Calibri"/>
              <a:sym typeface="Calibri"/>
            </a:endParaRPr>
          </a:p>
        </p:txBody>
      </p:sp>
      <p:pic>
        <p:nvPicPr>
          <p:cNvPr id="5" name="Picture 4" descr="A close up of a card&#10;&#10;Description automatically generated">
            <a:extLst>
              <a:ext uri="{FF2B5EF4-FFF2-40B4-BE49-F238E27FC236}">
                <a16:creationId xmlns:a16="http://schemas.microsoft.com/office/drawing/2014/main" id="{82481D45-22AA-49F0-98F4-37D6120CA53C}"/>
              </a:ext>
            </a:extLst>
          </p:cNvPr>
          <p:cNvPicPr>
            <a:picLocks noChangeAspect="1"/>
          </p:cNvPicPr>
          <p:nvPr/>
        </p:nvPicPr>
        <p:blipFill>
          <a:blip r:embed="rId3"/>
          <a:stretch>
            <a:fillRect/>
          </a:stretch>
        </p:blipFill>
        <p:spPr>
          <a:xfrm>
            <a:off x="6079648" y="1003497"/>
            <a:ext cx="1816398" cy="1816398"/>
          </a:xfrm>
          <a:prstGeom prst="rect">
            <a:avLst/>
          </a:prstGeom>
        </p:spPr>
      </p:pic>
      <p:pic>
        <p:nvPicPr>
          <p:cNvPr id="9" name="Picture 8" descr="A picture containing card, text&#10;&#10;Description automatically generated">
            <a:extLst>
              <a:ext uri="{FF2B5EF4-FFF2-40B4-BE49-F238E27FC236}">
                <a16:creationId xmlns:a16="http://schemas.microsoft.com/office/drawing/2014/main" id="{57BC921C-DB5A-4E0E-940B-6AF7C78DB57B}"/>
              </a:ext>
            </a:extLst>
          </p:cNvPr>
          <p:cNvPicPr>
            <a:picLocks noChangeAspect="1"/>
          </p:cNvPicPr>
          <p:nvPr/>
        </p:nvPicPr>
        <p:blipFill>
          <a:blip r:embed="rId4"/>
          <a:stretch>
            <a:fillRect/>
          </a:stretch>
        </p:blipFill>
        <p:spPr>
          <a:xfrm>
            <a:off x="3738036" y="1067022"/>
            <a:ext cx="1816398" cy="1816398"/>
          </a:xfrm>
          <a:prstGeom prst="rect">
            <a:avLst/>
          </a:prstGeom>
        </p:spPr>
      </p:pic>
      <p:grpSp>
        <p:nvGrpSpPr>
          <p:cNvPr id="3" name="Group 2">
            <a:extLst>
              <a:ext uri="{FF2B5EF4-FFF2-40B4-BE49-F238E27FC236}">
                <a16:creationId xmlns:a16="http://schemas.microsoft.com/office/drawing/2014/main" id="{FEF3ED47-972C-4976-995E-A87F36F65E63}"/>
              </a:ext>
            </a:extLst>
          </p:cNvPr>
          <p:cNvGrpSpPr/>
          <p:nvPr/>
        </p:nvGrpSpPr>
        <p:grpSpPr>
          <a:xfrm>
            <a:off x="1450812" y="872032"/>
            <a:ext cx="1486758" cy="1994461"/>
            <a:chOff x="1450812" y="872032"/>
            <a:chExt cx="1486758" cy="1994461"/>
          </a:xfrm>
        </p:grpSpPr>
        <p:pic>
          <p:nvPicPr>
            <p:cNvPr id="20" name="Picture 19" descr="A picture containing table, brick&#10;&#10;Description automatically generated">
              <a:extLst>
                <a:ext uri="{FF2B5EF4-FFF2-40B4-BE49-F238E27FC236}">
                  <a16:creationId xmlns:a16="http://schemas.microsoft.com/office/drawing/2014/main" id="{7EA12A7E-95D9-4EED-898F-8CF74BAD233A}"/>
                </a:ext>
              </a:extLst>
            </p:cNvPr>
            <p:cNvPicPr>
              <a:picLocks noChangeAspect="1"/>
            </p:cNvPicPr>
            <p:nvPr/>
          </p:nvPicPr>
          <p:blipFill>
            <a:blip r:embed="rId5"/>
            <a:stretch>
              <a:fillRect/>
            </a:stretch>
          </p:blipFill>
          <p:spPr>
            <a:xfrm>
              <a:off x="1450812" y="1474411"/>
              <a:ext cx="793869" cy="793869"/>
            </a:xfrm>
            <a:prstGeom prst="rect">
              <a:avLst/>
            </a:prstGeom>
          </p:spPr>
        </p:pic>
        <p:pic>
          <p:nvPicPr>
            <p:cNvPr id="21" name="Picture 20" descr="A close up of a card&#10;&#10;Description automatically generated">
              <a:extLst>
                <a:ext uri="{FF2B5EF4-FFF2-40B4-BE49-F238E27FC236}">
                  <a16:creationId xmlns:a16="http://schemas.microsoft.com/office/drawing/2014/main" id="{70DA881A-C1FF-4C92-9C23-B102941F25BC}"/>
                </a:ext>
              </a:extLst>
            </p:cNvPr>
            <p:cNvPicPr>
              <a:picLocks noChangeAspect="1"/>
            </p:cNvPicPr>
            <p:nvPr/>
          </p:nvPicPr>
          <p:blipFill>
            <a:blip r:embed="rId6"/>
            <a:stretch>
              <a:fillRect/>
            </a:stretch>
          </p:blipFill>
          <p:spPr>
            <a:xfrm>
              <a:off x="1801922" y="2072624"/>
              <a:ext cx="793869" cy="793869"/>
            </a:xfrm>
            <a:prstGeom prst="rect">
              <a:avLst/>
            </a:prstGeom>
          </p:spPr>
        </p:pic>
        <p:pic>
          <p:nvPicPr>
            <p:cNvPr id="22" name="Picture 21" descr="A picture containing building, drawing, window&#10;&#10;Description automatically generated">
              <a:extLst>
                <a:ext uri="{FF2B5EF4-FFF2-40B4-BE49-F238E27FC236}">
                  <a16:creationId xmlns:a16="http://schemas.microsoft.com/office/drawing/2014/main" id="{6A38A046-1571-4900-A3F1-28E5F6AA8907}"/>
                </a:ext>
              </a:extLst>
            </p:cNvPr>
            <p:cNvPicPr>
              <a:picLocks noChangeAspect="1"/>
            </p:cNvPicPr>
            <p:nvPr/>
          </p:nvPicPr>
          <p:blipFill>
            <a:blip r:embed="rId7"/>
            <a:stretch>
              <a:fillRect/>
            </a:stretch>
          </p:blipFill>
          <p:spPr>
            <a:xfrm>
              <a:off x="1797256" y="872032"/>
              <a:ext cx="793869" cy="793869"/>
            </a:xfrm>
            <a:prstGeom prst="rect">
              <a:avLst/>
            </a:prstGeom>
          </p:spPr>
        </p:pic>
        <p:pic>
          <p:nvPicPr>
            <p:cNvPr id="23" name="Picture 22" descr="A close up of a logo&#10;&#10;Description automatically generated">
              <a:extLst>
                <a:ext uri="{FF2B5EF4-FFF2-40B4-BE49-F238E27FC236}">
                  <a16:creationId xmlns:a16="http://schemas.microsoft.com/office/drawing/2014/main" id="{C08E0D4B-8AEE-47FF-A883-AD1D53A21FFC}"/>
                </a:ext>
              </a:extLst>
            </p:cNvPr>
            <p:cNvPicPr>
              <a:picLocks noChangeAspect="1"/>
            </p:cNvPicPr>
            <p:nvPr/>
          </p:nvPicPr>
          <p:blipFill>
            <a:blip r:embed="rId8"/>
            <a:stretch>
              <a:fillRect/>
            </a:stretch>
          </p:blipFill>
          <p:spPr>
            <a:xfrm>
              <a:off x="2143701" y="1472328"/>
              <a:ext cx="793869" cy="793869"/>
            </a:xfrm>
            <a:prstGeom prst="rect">
              <a:avLst/>
            </a:prstGeom>
          </p:spPr>
        </p:pic>
      </p:grpSp>
      <p:sp>
        <p:nvSpPr>
          <p:cNvPr id="2" name="Cross 1">
            <a:extLst>
              <a:ext uri="{FF2B5EF4-FFF2-40B4-BE49-F238E27FC236}">
                <a16:creationId xmlns:a16="http://schemas.microsoft.com/office/drawing/2014/main" id="{E0835481-5FBE-244C-BD77-04B1EA0D9BE6}"/>
              </a:ext>
            </a:extLst>
          </p:cNvPr>
          <p:cNvSpPr/>
          <p:nvPr/>
        </p:nvSpPr>
        <p:spPr>
          <a:xfrm>
            <a:off x="3276554" y="1726531"/>
            <a:ext cx="339251" cy="384226"/>
          </a:xfrm>
          <a:prstGeom prst="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ross 15">
            <a:extLst>
              <a:ext uri="{FF2B5EF4-FFF2-40B4-BE49-F238E27FC236}">
                <a16:creationId xmlns:a16="http://schemas.microsoft.com/office/drawing/2014/main" id="{D6F12079-D3BE-9B49-B492-2B3AB0E13C8D}"/>
              </a:ext>
            </a:extLst>
          </p:cNvPr>
          <p:cNvSpPr/>
          <p:nvPr/>
        </p:nvSpPr>
        <p:spPr>
          <a:xfrm>
            <a:off x="5691690" y="1704164"/>
            <a:ext cx="339251" cy="384226"/>
          </a:xfrm>
          <a:prstGeom prst="plu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21" grpId="0"/>
      <p:bldP spid="222" grpId="0"/>
      <p:bldP spid="2" grpId="0" animBg="1"/>
      <p:bldP spid="16"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Pathways">
      <a:dk1>
        <a:srgbClr val="2C2C2C"/>
      </a:dk1>
      <a:lt1>
        <a:srgbClr val="FFFFFF"/>
      </a:lt1>
      <a:dk2>
        <a:srgbClr val="44546A"/>
      </a:dk2>
      <a:lt2>
        <a:srgbClr val="E7E6E6"/>
      </a:lt2>
      <a:accent1>
        <a:srgbClr val="14487E"/>
      </a:accent1>
      <a:accent2>
        <a:srgbClr val="A0D8D0"/>
      </a:accent2>
      <a:accent3>
        <a:srgbClr val="1B75BC"/>
      </a:accent3>
      <a:accent4>
        <a:srgbClr val="7F3F98"/>
      </a:accent4>
      <a:accent5>
        <a:srgbClr val="F26522"/>
      </a:accent5>
      <a:accent6>
        <a:srgbClr val="70AD47"/>
      </a:accent6>
      <a:hlink>
        <a:srgbClr val="0563C1"/>
      </a:hlink>
      <a:folHlink>
        <a:srgbClr val="1448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Pathways">
      <a:dk1>
        <a:srgbClr val="2C2C2C"/>
      </a:dk1>
      <a:lt1>
        <a:srgbClr val="FFFFFF"/>
      </a:lt1>
      <a:dk2>
        <a:srgbClr val="44546A"/>
      </a:dk2>
      <a:lt2>
        <a:srgbClr val="E7E6E6"/>
      </a:lt2>
      <a:accent1>
        <a:srgbClr val="14487E"/>
      </a:accent1>
      <a:accent2>
        <a:srgbClr val="A0D8D0"/>
      </a:accent2>
      <a:accent3>
        <a:srgbClr val="1B75BC"/>
      </a:accent3>
      <a:accent4>
        <a:srgbClr val="7F3F98"/>
      </a:accent4>
      <a:accent5>
        <a:srgbClr val="F26522"/>
      </a:accent5>
      <a:accent6>
        <a:srgbClr val="70AD47"/>
      </a:accent6>
      <a:hlink>
        <a:srgbClr val="0563C1"/>
      </a:hlink>
      <a:folHlink>
        <a:srgbClr val="1448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Pathways">
      <a:dk1>
        <a:srgbClr val="2C2C2C"/>
      </a:dk1>
      <a:lt1>
        <a:srgbClr val="FFFFFF"/>
      </a:lt1>
      <a:dk2>
        <a:srgbClr val="44546A"/>
      </a:dk2>
      <a:lt2>
        <a:srgbClr val="E7E6E6"/>
      </a:lt2>
      <a:accent1>
        <a:srgbClr val="14487E"/>
      </a:accent1>
      <a:accent2>
        <a:srgbClr val="A0D8D0"/>
      </a:accent2>
      <a:accent3>
        <a:srgbClr val="1B75BC"/>
      </a:accent3>
      <a:accent4>
        <a:srgbClr val="7F3F98"/>
      </a:accent4>
      <a:accent5>
        <a:srgbClr val="F26522"/>
      </a:accent5>
      <a:accent6>
        <a:srgbClr val="70AD47"/>
      </a:accent6>
      <a:hlink>
        <a:srgbClr val="0563C1"/>
      </a:hlink>
      <a:folHlink>
        <a:srgbClr val="1448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12115</TotalTime>
  <Words>2422</Words>
  <Application>Microsoft Macintosh PowerPoint</Application>
  <PresentationFormat>On-screen Show (16:9)</PresentationFormat>
  <Paragraphs>235</Paragraphs>
  <Slides>22</Slides>
  <Notes>22</Notes>
  <HiddenSlides>0</HiddenSlides>
  <MMClips>4</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Open Sans</vt:lpstr>
      <vt:lpstr>Calibri</vt:lpstr>
      <vt:lpstr>Merriweather</vt:lpstr>
      <vt:lpstr>Arial</vt:lpstr>
      <vt:lpstr>Simple Light</vt:lpstr>
      <vt:lpstr>Office Theme</vt:lpstr>
      <vt:lpstr>1_Office Theme</vt:lpstr>
      <vt:lpstr>2_Office Theme</vt:lpstr>
      <vt:lpstr>Collaboration and Mindsets in a Virtual Mathematics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Carnegie Math Pathways  Fully Online Courses</dc:title>
  <dc:creator>Marley Arechiga</dc:creator>
  <cp:lastModifiedBy>Lewis Hosie</cp:lastModifiedBy>
  <cp:revision>204</cp:revision>
  <dcterms:modified xsi:type="dcterms:W3CDTF">2020-11-06T17:56:55Z</dcterms:modified>
</cp:coreProperties>
</file>