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31" r:id="rId3"/>
    <p:sldId id="335" r:id="rId4"/>
    <p:sldId id="333" r:id="rId5"/>
    <p:sldId id="334" r:id="rId6"/>
    <p:sldId id="336" r:id="rId7"/>
    <p:sldId id="337" r:id="rId8"/>
    <p:sldId id="338" r:id="rId9"/>
    <p:sldId id="339" r:id="rId10"/>
    <p:sldId id="351" r:id="rId11"/>
    <p:sldId id="362" r:id="rId12"/>
    <p:sldId id="340" r:id="rId13"/>
    <p:sldId id="341" r:id="rId14"/>
    <p:sldId id="363" r:id="rId15"/>
    <p:sldId id="342" r:id="rId16"/>
    <p:sldId id="343" r:id="rId17"/>
    <p:sldId id="352" r:id="rId18"/>
    <p:sldId id="353" r:id="rId19"/>
    <p:sldId id="344" r:id="rId20"/>
    <p:sldId id="345" r:id="rId21"/>
    <p:sldId id="357" r:id="rId22"/>
    <p:sldId id="358" r:id="rId23"/>
    <p:sldId id="349" r:id="rId24"/>
    <p:sldId id="350" r:id="rId25"/>
    <p:sldId id="346" r:id="rId26"/>
    <p:sldId id="347" r:id="rId27"/>
    <p:sldId id="348" r:id="rId28"/>
    <p:sldId id="354" r:id="rId29"/>
    <p:sldId id="361" r:id="rId30"/>
    <p:sldId id="355" r:id="rId31"/>
    <p:sldId id="359" r:id="rId32"/>
    <p:sldId id="360" r:id="rId33"/>
    <p:sldId id="356" r:id="rId34"/>
    <p:sldId id="332" r:id="rId35"/>
    <p:sldId id="32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17227-EC89-40E5-B278-71BB0188E384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7D329-662B-4C22-9811-C41A01AB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61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10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6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4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11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9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6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8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2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13ACF-23F5-447E-9B5C-A629956579C5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145A0-B586-4EA1-ABE7-CEED8D515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0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s://www.youtube.com/watch?v=R_cczIWvBq4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TEAhmCkkHYM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304800"/>
            <a:ext cx="5105400" cy="23622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CCFF"/>
                </a:solidFill>
              </a:rPr>
              <a:t>Analyzing Movie and TV Scenes Using Math</a:t>
            </a:r>
            <a:endParaRPr lang="en-US" sz="4000" b="1" dirty="0">
              <a:solidFill>
                <a:srgbClr val="00CC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222757"/>
            <a:ext cx="8839200" cy="139577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CCFF"/>
                </a:solidFill>
              </a:rPr>
              <a:t>PAT RILEY</a:t>
            </a:r>
          </a:p>
          <a:p>
            <a:r>
              <a:rPr lang="en-US" sz="3600" b="1" dirty="0">
                <a:solidFill>
                  <a:srgbClr val="00CCFF"/>
                </a:solidFill>
              </a:rPr>
              <a:t>HOPKINSVILLE COMMUNITY COLLEGE (KY)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99" y="2029228"/>
            <a:ext cx="2207232" cy="261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985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3074" name="Picture 2" descr="Season 4 Episode 10 GIF - Find &amp; Share on GIPHY">
            <a:extLst>
              <a:ext uri="{FF2B5EF4-FFF2-40B4-BE49-F238E27FC236}">
                <a16:creationId xmlns:a16="http://schemas.microsoft.com/office/drawing/2014/main" id="{1F0BE2C1-1F37-4DB9-8B36-D6E377E90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399"/>
            <a:ext cx="5562600" cy="424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7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3074" name="Picture 2" descr="Season 4 Episode 10 GIF - Find &amp; Share on GIPHY">
            <a:extLst>
              <a:ext uri="{FF2B5EF4-FFF2-40B4-BE49-F238E27FC236}">
                <a16:creationId xmlns:a16="http://schemas.microsoft.com/office/drawing/2014/main" id="{1F0BE2C1-1F37-4DB9-8B36-D6E377E90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22189"/>
            <a:ext cx="3463975" cy="264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0BBA7-A875-49EB-BC86-AFB11F02C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917289"/>
            <a:ext cx="2138745" cy="2209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F16F58-C97F-44E9-9EB2-E7F48E0EFF45}"/>
              </a:ext>
            </a:extLst>
          </p:cNvPr>
          <p:cNvSpPr txBox="1">
            <a:spLocks/>
          </p:cNvSpPr>
          <p:nvPr/>
        </p:nvSpPr>
        <p:spPr>
          <a:xfrm>
            <a:off x="5257800" y="3048000"/>
            <a:ext cx="3581400" cy="3429000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CCFF"/>
                </a:solidFill>
              </a:rPr>
              <a:t>If Homer is OK with a 30% chance of not getting a bad burger, how many could he order before having a 30% chance of at least one bad one?</a:t>
            </a:r>
          </a:p>
        </p:txBody>
      </p:sp>
    </p:spTree>
    <p:extLst>
      <p:ext uri="{BB962C8B-B14F-4D97-AF65-F5344CB8AC3E}">
        <p14:creationId xmlns:p14="http://schemas.microsoft.com/office/powerpoint/2010/main" val="212263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50AC73-181A-41AE-BA52-39DF44B65A8A}"/>
              </a:ext>
            </a:extLst>
          </p:cNvPr>
          <p:cNvSpPr txBox="1">
            <a:spLocks/>
          </p:cNvSpPr>
          <p:nvPr/>
        </p:nvSpPr>
        <p:spPr>
          <a:xfrm>
            <a:off x="685800" y="3395002"/>
            <a:ext cx="7772400" cy="3005797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CCFF"/>
                </a:solidFill>
              </a:rPr>
              <a:t>If y varies inversely with the square root of x and x = 3 when y = 38, find y when x = 21.</a:t>
            </a:r>
          </a:p>
        </p:txBody>
      </p:sp>
    </p:spTree>
    <p:extLst>
      <p:ext uri="{BB962C8B-B14F-4D97-AF65-F5344CB8AC3E}">
        <p14:creationId xmlns:p14="http://schemas.microsoft.com/office/powerpoint/2010/main" val="3495072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5124" name="Picture 4" descr="the rescuers down under [gifs] | Tumblr">
            <a:extLst>
              <a:ext uri="{FF2B5EF4-FFF2-40B4-BE49-F238E27FC236}">
                <a16:creationId xmlns:a16="http://schemas.microsoft.com/office/drawing/2014/main" id="{4D94CCF0-F87C-487C-A962-BCCD1EA2F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3324226"/>
            <a:ext cx="4619623" cy="277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50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5124" name="Picture 4" descr="the rescuers down under [gifs] | Tumblr">
            <a:extLst>
              <a:ext uri="{FF2B5EF4-FFF2-40B4-BE49-F238E27FC236}">
                <a16:creationId xmlns:a16="http://schemas.microsoft.com/office/drawing/2014/main" id="{4D94CCF0-F87C-487C-A962-BCCD1EA2F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4619623" cy="277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E02DA3F-D8E4-4DC7-B49A-E3A264EF7DD6}"/>
              </a:ext>
            </a:extLst>
          </p:cNvPr>
          <p:cNvSpPr txBox="1">
            <a:spLocks/>
          </p:cNvSpPr>
          <p:nvPr/>
        </p:nvSpPr>
        <p:spPr>
          <a:xfrm>
            <a:off x="5029200" y="2971800"/>
            <a:ext cx="3429000" cy="3428999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CCFF"/>
                </a:solidFill>
              </a:rPr>
              <a:t>The number of flaps a bird makes varies inversely with the length of the wing.  What kind of bird could this be?</a:t>
            </a:r>
          </a:p>
        </p:txBody>
      </p:sp>
    </p:spTree>
    <p:extLst>
      <p:ext uri="{BB962C8B-B14F-4D97-AF65-F5344CB8AC3E}">
        <p14:creationId xmlns:p14="http://schemas.microsoft.com/office/powerpoint/2010/main" val="373503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50AC73-181A-41AE-BA52-39DF44B65A8A}"/>
              </a:ext>
            </a:extLst>
          </p:cNvPr>
          <p:cNvSpPr txBox="1">
            <a:spLocks/>
          </p:cNvSpPr>
          <p:nvPr/>
        </p:nvSpPr>
        <p:spPr>
          <a:xfrm>
            <a:off x="685800" y="3395002"/>
            <a:ext cx="7772400" cy="3005797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CCFF"/>
                </a:solidFill>
              </a:rPr>
              <a:t>Find the arc length of a circle with a radius of 17 inches with an angle of 30 degrees?</a:t>
            </a:r>
          </a:p>
        </p:txBody>
      </p:sp>
    </p:spTree>
    <p:extLst>
      <p:ext uri="{BB962C8B-B14F-4D97-AF65-F5344CB8AC3E}">
        <p14:creationId xmlns:p14="http://schemas.microsoft.com/office/powerpoint/2010/main" val="4290839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6148" name="Picture 4" descr="Amazing Spiderman Swing GIF - AmazingSpiderman Swing Swinging - Discover &amp;  Share GIFs">
            <a:extLst>
              <a:ext uri="{FF2B5EF4-FFF2-40B4-BE49-F238E27FC236}">
                <a16:creationId xmlns:a16="http://schemas.microsoft.com/office/drawing/2014/main" id="{FDEF3915-ABA5-45B4-BA35-44F89F5A8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6243927" cy="245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7DB1D3-21ED-4BA6-A184-90334D90354F}"/>
              </a:ext>
            </a:extLst>
          </p:cNvPr>
          <p:cNvSpPr txBox="1">
            <a:spLocks/>
          </p:cNvSpPr>
          <p:nvPr/>
        </p:nvSpPr>
        <p:spPr>
          <a:xfrm>
            <a:off x="2971800" y="5715000"/>
            <a:ext cx="5486400" cy="685799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CCFF"/>
                </a:solidFill>
              </a:rPr>
              <a:t>How fast is Spiderman moving?</a:t>
            </a:r>
          </a:p>
        </p:txBody>
      </p:sp>
    </p:spTree>
    <p:extLst>
      <p:ext uri="{BB962C8B-B14F-4D97-AF65-F5344CB8AC3E}">
        <p14:creationId xmlns:p14="http://schemas.microsoft.com/office/powerpoint/2010/main" val="2694455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50AC73-181A-41AE-BA52-39DF44B65A8A}"/>
              </a:ext>
            </a:extLst>
          </p:cNvPr>
          <p:cNvSpPr txBox="1">
            <a:spLocks/>
          </p:cNvSpPr>
          <p:nvPr/>
        </p:nvSpPr>
        <p:spPr>
          <a:xfrm>
            <a:off x="685800" y="3395002"/>
            <a:ext cx="7772400" cy="3005797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CCFF"/>
                </a:solidFill>
              </a:rPr>
              <a:t>The radius of a circle is increasing at a rate of 3 inches per second.  Find the rate of change of the area of the circle when the radius is 3 feet.</a:t>
            </a:r>
          </a:p>
        </p:txBody>
      </p:sp>
    </p:spTree>
    <p:extLst>
      <p:ext uri="{BB962C8B-B14F-4D97-AF65-F5344CB8AC3E}">
        <p14:creationId xmlns:p14="http://schemas.microsoft.com/office/powerpoint/2010/main" val="977693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50AC73-181A-41AE-BA52-39DF44B65A8A}"/>
              </a:ext>
            </a:extLst>
          </p:cNvPr>
          <p:cNvSpPr txBox="1">
            <a:spLocks/>
          </p:cNvSpPr>
          <p:nvPr/>
        </p:nvSpPr>
        <p:spPr>
          <a:xfrm>
            <a:off x="685800" y="5105400"/>
            <a:ext cx="7772400" cy="1295399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CCFF"/>
                </a:solidFill>
                <a:hlinkClick r:id="rId2"/>
              </a:rPr>
              <a:t>https://www.youtube.com/watch?v=R_cczIWvBq4</a:t>
            </a:r>
            <a:r>
              <a:rPr lang="en-US" sz="4000" b="1" dirty="0">
                <a:solidFill>
                  <a:srgbClr val="00CCFF"/>
                </a:solidFill>
              </a:rPr>
              <a:t> </a:t>
            </a:r>
          </a:p>
        </p:txBody>
      </p:sp>
      <p:pic>
        <p:nvPicPr>
          <p:cNvPr id="4098" name="Picture 2" descr="Friday Reads">
            <a:extLst>
              <a:ext uri="{FF2B5EF4-FFF2-40B4-BE49-F238E27FC236}">
                <a16:creationId xmlns:a16="http://schemas.microsoft.com/office/drawing/2014/main" id="{4F3A288A-EBE0-40C7-8DE9-EB45B82E8C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83635"/>
            <a:ext cx="4629150" cy="25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275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50AC73-181A-41AE-BA52-39DF44B65A8A}"/>
              </a:ext>
            </a:extLst>
          </p:cNvPr>
          <p:cNvSpPr txBox="1">
            <a:spLocks/>
          </p:cNvSpPr>
          <p:nvPr/>
        </p:nvSpPr>
        <p:spPr>
          <a:xfrm>
            <a:off x="685800" y="3395002"/>
            <a:ext cx="7772400" cy="3005797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CCFF"/>
                </a:solidFill>
              </a:rPr>
              <a:t>Solve the following</a:t>
            </a:r>
          </a:p>
          <a:p>
            <a:endParaRPr lang="en-US" b="1" dirty="0">
              <a:solidFill>
                <a:srgbClr val="00CCFF"/>
              </a:solidFill>
            </a:endParaRPr>
          </a:p>
          <a:p>
            <a:r>
              <a:rPr lang="en-US" b="1" dirty="0">
                <a:solidFill>
                  <a:srgbClr val="00CCFF"/>
                </a:solidFill>
              </a:rPr>
              <a:t>0 = 36x</a:t>
            </a:r>
            <a:r>
              <a:rPr lang="en-US" b="1" baseline="30000" dirty="0">
                <a:solidFill>
                  <a:srgbClr val="00CCFF"/>
                </a:solidFill>
              </a:rPr>
              <a:t>2</a:t>
            </a:r>
            <a:r>
              <a:rPr lang="en-US" b="1" dirty="0">
                <a:solidFill>
                  <a:srgbClr val="00CCFF"/>
                </a:solidFill>
              </a:rPr>
              <a:t> + 147x + 15</a:t>
            </a:r>
          </a:p>
        </p:txBody>
      </p:sp>
    </p:spTree>
    <p:extLst>
      <p:ext uri="{BB962C8B-B14F-4D97-AF65-F5344CB8AC3E}">
        <p14:creationId xmlns:p14="http://schemas.microsoft.com/office/powerpoint/2010/main" val="224201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CCFF"/>
                </a:solidFill>
              </a:rPr>
              <a:t>(One of) My Teaching Epiphanies</a:t>
            </a:r>
          </a:p>
        </p:txBody>
      </p:sp>
      <p:pic>
        <p:nvPicPr>
          <p:cNvPr id="1026" name="Picture 2" descr="NSW man fined after trying to bring cans into SA to benefit from container  deposit scheme - ABC News">
            <a:extLst>
              <a:ext uri="{FF2B5EF4-FFF2-40B4-BE49-F238E27FC236}">
                <a16:creationId xmlns:a16="http://schemas.microsoft.com/office/drawing/2014/main" id="{31BE0743-3F7D-4FA1-A8D7-AD0A1EA23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0"/>
            <a:ext cx="61055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52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7170" name="Picture 2" descr="In which Harry Potter movie does Dumbledore die? Is he really dead? - Quora">
            <a:extLst>
              <a:ext uri="{FF2B5EF4-FFF2-40B4-BE49-F238E27FC236}">
                <a16:creationId xmlns:a16="http://schemas.microsoft.com/office/drawing/2014/main" id="{5D43B609-BB45-4ECF-8DD0-BDBFB4FB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24200"/>
            <a:ext cx="672937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238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6146" name="Picture 2" descr="Solving a System of Nonlinear Equations by Graphing - YouTube">
            <a:extLst>
              <a:ext uri="{FF2B5EF4-FFF2-40B4-BE49-F238E27FC236}">
                <a16:creationId xmlns:a16="http://schemas.microsoft.com/office/drawing/2014/main" id="{71444A81-17F8-4E85-AB67-6497EC3D9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0"/>
            <a:ext cx="6934200" cy="39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725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50AC73-181A-41AE-BA52-39DF44B65A8A}"/>
              </a:ext>
            </a:extLst>
          </p:cNvPr>
          <p:cNvSpPr txBox="1">
            <a:spLocks/>
          </p:cNvSpPr>
          <p:nvPr/>
        </p:nvSpPr>
        <p:spPr>
          <a:xfrm>
            <a:off x="685800" y="5715000"/>
            <a:ext cx="7772400" cy="685799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CCFF"/>
                </a:solidFill>
                <a:hlinkClick r:id="rId2"/>
              </a:rPr>
              <a:t>https://www.youtube.com/watch?v=TEAhmCkkHYM</a:t>
            </a:r>
            <a:r>
              <a:rPr lang="en-US" sz="2400" b="1" dirty="0">
                <a:solidFill>
                  <a:srgbClr val="00CCFF"/>
                </a:solidFill>
              </a:rPr>
              <a:t> </a:t>
            </a:r>
          </a:p>
        </p:txBody>
      </p:sp>
      <p:pic>
        <p:nvPicPr>
          <p:cNvPr id="7170" name="Picture 2" descr="Expedition Unknown - Rotten Tomatoes">
            <a:extLst>
              <a:ext uri="{FF2B5EF4-FFF2-40B4-BE49-F238E27FC236}">
                <a16:creationId xmlns:a16="http://schemas.microsoft.com/office/drawing/2014/main" id="{74853BF6-40C6-4B8A-88ED-6A8CAB7CF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22" y="2590800"/>
            <a:ext cx="2427556" cy="323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21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1026" name="Picture 2" descr="How Do You Graph a Piecewise Function? | Virtual Nerd">
            <a:extLst>
              <a:ext uri="{FF2B5EF4-FFF2-40B4-BE49-F238E27FC236}">
                <a16:creationId xmlns:a16="http://schemas.microsoft.com/office/drawing/2014/main" id="{282C1897-2E3F-43FD-9597-B8004325E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30" y="3227658"/>
            <a:ext cx="5254139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823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2050" name="Picture 2" descr="Thanos's Snap From Avengers: Infinity War Has an Official Name | Mental  Floss">
            <a:extLst>
              <a:ext uri="{FF2B5EF4-FFF2-40B4-BE49-F238E27FC236}">
                <a16:creationId xmlns:a16="http://schemas.microsoft.com/office/drawing/2014/main" id="{C8B99E78-2E75-4EE4-882E-7CA37199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667000"/>
            <a:ext cx="6629400" cy="37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599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3716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Course Projects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50AC73-181A-41AE-BA52-39DF44B65A8A}"/>
              </a:ext>
            </a:extLst>
          </p:cNvPr>
          <p:cNvSpPr txBox="1">
            <a:spLocks/>
          </p:cNvSpPr>
          <p:nvPr/>
        </p:nvSpPr>
        <p:spPr>
          <a:xfrm>
            <a:off x="685800" y="2286000"/>
            <a:ext cx="7772400" cy="4114799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CCFF"/>
                </a:solidFill>
              </a:rPr>
              <a:t>Select a scene from a movie, TV show, novel …a famous historical event…a current event….etc. and a practical, relevant, and interesting question to base your project on.  </a:t>
            </a:r>
          </a:p>
        </p:txBody>
      </p:sp>
    </p:spTree>
    <p:extLst>
      <p:ext uri="{BB962C8B-B14F-4D97-AF65-F5344CB8AC3E}">
        <p14:creationId xmlns:p14="http://schemas.microsoft.com/office/powerpoint/2010/main" val="1998356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3716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Course Projects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50AC73-181A-41AE-BA52-39DF44B65A8A}"/>
              </a:ext>
            </a:extLst>
          </p:cNvPr>
          <p:cNvSpPr txBox="1">
            <a:spLocks/>
          </p:cNvSpPr>
          <p:nvPr/>
        </p:nvSpPr>
        <p:spPr>
          <a:xfrm>
            <a:off x="685800" y="2286000"/>
            <a:ext cx="7924800" cy="4114799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CCFF"/>
                </a:solidFill>
              </a:rPr>
              <a:t>Topic Idea (25 points)</a:t>
            </a:r>
          </a:p>
          <a:p>
            <a:pPr algn="l"/>
            <a:r>
              <a:rPr lang="en-US" sz="4000" b="1" dirty="0">
                <a:solidFill>
                  <a:srgbClr val="00CCFF"/>
                </a:solidFill>
              </a:rPr>
              <a:t>Calculations (50 points)</a:t>
            </a:r>
          </a:p>
          <a:p>
            <a:pPr algn="l"/>
            <a:r>
              <a:rPr lang="en-US" sz="4000" b="1" dirty="0">
                <a:solidFill>
                  <a:srgbClr val="00CCFF"/>
                </a:solidFill>
              </a:rPr>
              <a:t>PowerPoint Presentation (25 points)</a:t>
            </a:r>
          </a:p>
          <a:p>
            <a:pPr algn="l"/>
            <a:r>
              <a:rPr lang="en-US" sz="4000" b="1" dirty="0">
                <a:solidFill>
                  <a:srgbClr val="00CCFF"/>
                </a:solidFill>
              </a:rPr>
              <a:t>Live Zoom Discussion (50 points)</a:t>
            </a:r>
          </a:p>
        </p:txBody>
      </p:sp>
    </p:spTree>
    <p:extLst>
      <p:ext uri="{BB962C8B-B14F-4D97-AF65-F5344CB8AC3E}">
        <p14:creationId xmlns:p14="http://schemas.microsoft.com/office/powerpoint/2010/main" val="827000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3716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Some Better Course Projects</a:t>
            </a:r>
          </a:p>
        </p:txBody>
      </p:sp>
      <p:pic>
        <p:nvPicPr>
          <p:cNvPr id="8196" name="Picture 4" descr="Ryan Coogler Explains Why a Major MCU Character Wasn't Utilized in BLACK  PANTHER and How The Ending Was Changed — GeekTyrant">
            <a:extLst>
              <a:ext uri="{FF2B5EF4-FFF2-40B4-BE49-F238E27FC236}">
                <a16:creationId xmlns:a16="http://schemas.microsoft.com/office/drawing/2014/main" id="{C7DD064A-4544-43CB-A86C-1E2EDF727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91" y="2209800"/>
            <a:ext cx="5249333" cy="2952750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lack Panthers Are Not a Species, So What are They? - Nerdist">
            <a:extLst>
              <a:ext uri="{FF2B5EF4-FFF2-40B4-BE49-F238E27FC236}">
                <a16:creationId xmlns:a16="http://schemas.microsoft.com/office/drawing/2014/main" id="{B43F9BB5-0AE7-40B4-A8CA-1C2EBA2CE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5818609" cy="326892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735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3716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Some Better Course Projects</a:t>
            </a:r>
          </a:p>
        </p:txBody>
      </p:sp>
      <p:pic>
        <p:nvPicPr>
          <p:cNvPr id="5122" name="Picture 2" descr="100+ King Kong shiznit ideas in 2020 | king kong, kong, kong godzilla">
            <a:extLst>
              <a:ext uri="{FF2B5EF4-FFF2-40B4-BE49-F238E27FC236}">
                <a16:creationId xmlns:a16="http://schemas.microsoft.com/office/drawing/2014/main" id="{F0D60592-AF54-4B33-BCA2-F8A599D9B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3028950" cy="427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186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3716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Some Better Course Projects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3FA04BD-7EBF-42A5-8772-206CF6E3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" y="2657475"/>
            <a:ext cx="7134225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48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(Another of) My Teaching Epiphanies….well, maybe not a surprise</a:t>
            </a:r>
          </a:p>
        </p:txBody>
      </p:sp>
      <p:pic>
        <p:nvPicPr>
          <p:cNvPr id="4098" name="Picture 2" descr="5 Easy Strategies for Making Math Engaging! - Secondary Math Solutions">
            <a:extLst>
              <a:ext uri="{FF2B5EF4-FFF2-40B4-BE49-F238E27FC236}">
                <a16:creationId xmlns:a16="http://schemas.microsoft.com/office/drawing/2014/main" id="{B2BEA8B8-85B3-4D32-AFE8-0A3DAD35B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111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3716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Some Better Course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6B194-EE9A-45CF-B13A-8711A40B5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133600"/>
            <a:ext cx="5905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66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3716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Some Better Course Projects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40B023E-42C8-4359-BF73-334E7E3A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133600"/>
            <a:ext cx="813435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313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3716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Some Better Course Projects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3C06988-D251-43A6-8AF2-6FC2209BA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13108"/>
            <a:ext cx="7162800" cy="403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067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3716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Some Better Course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8C0E2-0DAA-4DD8-B0C1-9DC04645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209800"/>
            <a:ext cx="56673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65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32766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00CCFF"/>
                </a:solidFill>
              </a:rPr>
              <a:t>QUESTIONS / COMMENTS??</a:t>
            </a:r>
          </a:p>
        </p:txBody>
      </p:sp>
    </p:spTree>
    <p:extLst>
      <p:ext uri="{BB962C8B-B14F-4D97-AF65-F5344CB8AC3E}">
        <p14:creationId xmlns:p14="http://schemas.microsoft.com/office/powerpoint/2010/main" val="1478045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rgbClr val="00CCFF"/>
                </a:solidFill>
              </a:rPr>
              <a:t>THANK YOU FOR ATTENDING!!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003425"/>
            <a:ext cx="7543800" cy="3025775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Contact Information</a:t>
            </a:r>
          </a:p>
          <a:p>
            <a:r>
              <a:rPr lang="en-US" sz="4800" b="1" dirty="0">
                <a:solidFill>
                  <a:srgbClr val="00CCFF"/>
                </a:solidFill>
              </a:rPr>
              <a:t> </a:t>
            </a:r>
          </a:p>
          <a:p>
            <a:r>
              <a:rPr lang="en-US" sz="4800" b="1" dirty="0">
                <a:solidFill>
                  <a:srgbClr val="00CCFF"/>
                </a:solidFill>
              </a:rPr>
              <a:t>patrick.riley@kctcs.edu</a:t>
            </a:r>
          </a:p>
          <a:p>
            <a:r>
              <a:rPr lang="en-US" sz="4800" b="1" dirty="0">
                <a:solidFill>
                  <a:srgbClr val="00CCFF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1359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CCFF"/>
                </a:solidFill>
              </a:rPr>
              <a:t>Some math in TV and movies are clear</a:t>
            </a:r>
          </a:p>
        </p:txBody>
      </p:sp>
      <p:pic>
        <p:nvPicPr>
          <p:cNvPr id="2050" name="Picture 2" descr="The Simpsons and Their Mathematical Secrets: Singh, Simon: 9781620402771:  Amazon.com: Books">
            <a:extLst>
              <a:ext uri="{FF2B5EF4-FFF2-40B4-BE49-F238E27FC236}">
                <a16:creationId xmlns:a16="http://schemas.microsoft.com/office/drawing/2014/main" id="{CCB6FEF5-ABB8-4CC9-AF5E-4084E8088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2632329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Pythagorean Theorem (The Wizard of Oz) – Math in Popular Media">
            <a:extLst>
              <a:ext uri="{FF2B5EF4-FFF2-40B4-BE49-F238E27FC236}">
                <a16:creationId xmlns:a16="http://schemas.microsoft.com/office/drawing/2014/main" id="{8256050B-EFE3-4E2E-B145-AB420E31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96" y="2514600"/>
            <a:ext cx="3965479" cy="277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BBF50C-BA74-4E72-A96B-BDF77FB8D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3581400"/>
            <a:ext cx="2553349" cy="27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6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CCFF"/>
                </a:solidFill>
              </a:rPr>
              <a:t>This is about creating math that isn’t clear</a:t>
            </a:r>
          </a:p>
        </p:txBody>
      </p:sp>
      <p:pic>
        <p:nvPicPr>
          <p:cNvPr id="3074" name="Picture 2" descr="Back to the Future Delorean michael j fox 1985 Robert Zemeckis Christopher  Lloyd marty mcfly emmett brown 1.21 Gigawatts flux capacitor 88 miles per  hour american science fiction westsidemovie •">
            <a:extLst>
              <a:ext uri="{FF2B5EF4-FFF2-40B4-BE49-F238E27FC236}">
                <a16:creationId xmlns:a16="http://schemas.microsoft.com/office/drawing/2014/main" id="{D694D0E2-2828-46D6-91F1-09B857F6E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r="10001"/>
          <a:stretch/>
        </p:blipFill>
        <p:spPr bwMode="auto">
          <a:xfrm>
            <a:off x="1905000" y="3048000"/>
            <a:ext cx="5105400" cy="336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2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50AC73-181A-41AE-BA52-39DF44B65A8A}"/>
              </a:ext>
            </a:extLst>
          </p:cNvPr>
          <p:cNvSpPr txBox="1">
            <a:spLocks/>
          </p:cNvSpPr>
          <p:nvPr/>
        </p:nvSpPr>
        <p:spPr>
          <a:xfrm>
            <a:off x="685800" y="3395002"/>
            <a:ext cx="7772400" cy="3005797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CCFF"/>
                </a:solidFill>
              </a:rPr>
              <a:t>If a projectile travels 3 x 103 feet in one second, how far will it travel in 18 minutes?</a:t>
            </a:r>
          </a:p>
        </p:txBody>
      </p:sp>
    </p:spTree>
    <p:extLst>
      <p:ext uri="{BB962C8B-B14F-4D97-AF65-F5344CB8AC3E}">
        <p14:creationId xmlns:p14="http://schemas.microsoft.com/office/powerpoint/2010/main" val="287509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6C0C2-1663-41C9-B710-35A76A0A0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71800"/>
            <a:ext cx="5105400" cy="367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26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50AC73-181A-41AE-BA52-39DF44B65A8A}"/>
              </a:ext>
            </a:extLst>
          </p:cNvPr>
          <p:cNvSpPr txBox="1">
            <a:spLocks/>
          </p:cNvSpPr>
          <p:nvPr/>
        </p:nvSpPr>
        <p:spPr>
          <a:xfrm>
            <a:off x="685800" y="3395002"/>
            <a:ext cx="7772400" cy="3005797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CCFF"/>
                </a:solidFill>
              </a:rPr>
              <a:t>A manufacturer of processing chips knows that 2% of its chips are defective.</a:t>
            </a:r>
          </a:p>
          <a:p>
            <a:r>
              <a:rPr lang="en-US" sz="2800" b="1" dirty="0">
                <a:solidFill>
                  <a:srgbClr val="00CCFF"/>
                </a:solidFill>
              </a:rPr>
              <a:t>Suppose an inspector randomly selects 4 chips for an inspection.</a:t>
            </a:r>
          </a:p>
          <a:p>
            <a:r>
              <a:rPr lang="en-US" sz="2800" b="1" dirty="0">
                <a:solidFill>
                  <a:srgbClr val="00CCFF"/>
                </a:solidFill>
              </a:rPr>
              <a:t>What is the probability that at least one of the selected chips is defective?</a:t>
            </a:r>
          </a:p>
        </p:txBody>
      </p:sp>
    </p:spTree>
    <p:extLst>
      <p:ext uri="{BB962C8B-B14F-4D97-AF65-F5344CB8AC3E}">
        <p14:creationId xmlns:p14="http://schemas.microsoft.com/office/powerpoint/2010/main" val="213673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209800"/>
          </a:xfrm>
          <a:solidFill>
            <a:schemeClr val="tx1">
              <a:lumMod val="85000"/>
              <a:lumOff val="15000"/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CCFF"/>
                </a:solidFill>
              </a:rPr>
              <a:t>What do you think students would enjoy more?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31631-AF80-4641-A80F-B59887DF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514600"/>
            <a:ext cx="6172200" cy="40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02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582</Words>
  <Application>Microsoft Office PowerPoint</Application>
  <PresentationFormat>On-screen Show (4:3)</PresentationFormat>
  <Paragraphs>62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Analyzing Movie and TV Scenes Using Math</vt:lpstr>
      <vt:lpstr>(One of) My Teaching Epiphanies</vt:lpstr>
      <vt:lpstr>(Another of) My Teaching Epiphanies….well, maybe not a surprise</vt:lpstr>
      <vt:lpstr>Some math in TV and movies are clear</vt:lpstr>
      <vt:lpstr>This is about creating math that isn’t clear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What do you think students would enjoy more?</vt:lpstr>
      <vt:lpstr>Course Projects</vt:lpstr>
      <vt:lpstr>Course Projects</vt:lpstr>
      <vt:lpstr>Some Better Course Projects</vt:lpstr>
      <vt:lpstr>Some Better Course Projects</vt:lpstr>
      <vt:lpstr>Some Better Course Projects</vt:lpstr>
      <vt:lpstr>Some Better Course Projects</vt:lpstr>
      <vt:lpstr>Some Better Course Projects</vt:lpstr>
      <vt:lpstr>Some Better Course Projects</vt:lpstr>
      <vt:lpstr>Some Better Course Projects</vt:lpstr>
      <vt:lpstr>QUESTIONS / COMMENTS??</vt:lpstr>
      <vt:lpstr>THANK YOU FOR ATTENDING!!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THERE’S A GOOD MATH PROBLEM IN THERE</dc:title>
  <dc:creator>Pat Riley</dc:creator>
  <cp:lastModifiedBy>Riley, Patrick J (Hopkinsville)</cp:lastModifiedBy>
  <cp:revision>84</cp:revision>
  <dcterms:created xsi:type="dcterms:W3CDTF">2016-10-20T01:53:29Z</dcterms:created>
  <dcterms:modified xsi:type="dcterms:W3CDTF">2020-11-06T12:40:08Z</dcterms:modified>
</cp:coreProperties>
</file>