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Open Sans"/>
      <p:regular r:id="rId21"/>
      <p:bold r:id="rId22"/>
      <p:italic r:id="rId23"/>
      <p:boldItalic r:id="rId24"/>
    </p:embeddedFont>
    <p:embeddedFont>
      <p:font typeface="Century Gothic"/>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OpenSans-bold.fntdata"/><Relationship Id="rId21" Type="http://schemas.openxmlformats.org/officeDocument/2006/relationships/font" Target="fonts/OpenSans-regular.fntdata"/><Relationship Id="rId24" Type="http://schemas.openxmlformats.org/officeDocument/2006/relationships/font" Target="fonts/OpenSans-boldItalic.fntdata"/><Relationship Id="rId23" Type="http://schemas.openxmlformats.org/officeDocument/2006/relationships/font" Target="fonts/OpenSans-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CenturyGothic-bold.fntdata"/><Relationship Id="rId25" Type="http://schemas.openxmlformats.org/officeDocument/2006/relationships/font" Target="fonts/CenturyGothic-regular.fntdata"/><Relationship Id="rId28" Type="http://schemas.openxmlformats.org/officeDocument/2006/relationships/font" Target="fonts/CenturyGothic-boldItalic.fntdata"/><Relationship Id="rId27" Type="http://schemas.openxmlformats.org/officeDocument/2006/relationships/font" Target="fonts/CenturyGothic-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a4dbf1d84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ga4dbf1d844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9fddb52654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9fddb52654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a4dbf1d844_0_3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a4dbf1d844_0_3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9fddb52654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9fddb52654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a4dbf1d844_0_3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a4dbf1d844_0_3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a4dbf1d844_0_3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a4dbf1d844_0_3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a4dbf1d844_0_3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ga4dbf1d844_0_3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a4dbf1d844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ga4dbf1d844_0_6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a4dbf1d844_0_12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ga4dbf1d844_0_1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a4dbf1d844_0_2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 name="Google Shape;82;ga4dbf1d844_0_23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83" name="Google Shape;83;ga4dbf1d844_0_23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a4dbf1d844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ga4dbf1d844_0_18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a4dbf1d844_0_3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a4dbf1d844_0_3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9fddb52654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9fddb52654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9fddb52654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9fddb52654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9fddb5265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9fddb5265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508000" y="457200"/>
            <a:ext cx="6447600" cy="990600"/>
          </a:xfrm>
          <a:prstGeom prst="rect">
            <a:avLst/>
          </a:prstGeom>
          <a:noFill/>
          <a:ln>
            <a:noFill/>
          </a:ln>
        </p:spPr>
        <p:txBody>
          <a:bodyPr anchorCtr="0" anchor="t" bIns="34275" lIns="68575" spcFirstLastPara="1" rIns="68575" wrap="square" tIns="34275">
            <a:noAutofit/>
          </a:bodyPr>
          <a:lstStyle>
            <a:lvl1pPr lvl="0" rtl="0" algn="l">
              <a:spcBef>
                <a:spcPts val="0"/>
              </a:spcBef>
              <a:spcAft>
                <a:spcPts val="0"/>
              </a:spcAft>
              <a:buClr>
                <a:schemeClr val="accent1"/>
              </a:buClr>
              <a:buSzPts val="2700"/>
              <a:buFont typeface="Trebuchet MS"/>
              <a:buNone/>
              <a:defRPr sz="2700"/>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52" name="Google Shape;52;p13"/>
          <p:cNvSpPr txBox="1"/>
          <p:nvPr>
            <p:ph idx="1" type="body"/>
          </p:nvPr>
        </p:nvSpPr>
        <p:spPr>
          <a:xfrm>
            <a:off x="508000" y="1620442"/>
            <a:ext cx="6447600" cy="2910600"/>
          </a:xfrm>
          <a:prstGeom prst="rect">
            <a:avLst/>
          </a:prstGeom>
          <a:noFill/>
          <a:ln>
            <a:noFill/>
          </a:ln>
        </p:spPr>
        <p:txBody>
          <a:bodyPr anchorCtr="0" anchor="t" bIns="34275" lIns="68575" spcFirstLastPara="1" rIns="68575" wrap="square" tIns="34275">
            <a:noAutofit/>
          </a:bodyPr>
          <a:lstStyle>
            <a:lvl1pPr indent="-298450" lvl="0" marL="457200" rtl="0" algn="l">
              <a:spcBef>
                <a:spcPts val="800"/>
              </a:spcBef>
              <a:spcAft>
                <a:spcPts val="0"/>
              </a:spcAft>
              <a:buSzPts val="1100"/>
              <a:buChar char="●"/>
              <a:defRPr/>
            </a:lvl1pPr>
            <a:lvl2pPr indent="-298450" lvl="1" marL="914400" rtl="0" algn="l">
              <a:spcBef>
                <a:spcPts val="800"/>
              </a:spcBef>
              <a:spcAft>
                <a:spcPts val="0"/>
              </a:spcAft>
              <a:buSzPts val="1100"/>
              <a:buChar char="○"/>
              <a:defRPr/>
            </a:lvl2pPr>
            <a:lvl3pPr indent="-298450" lvl="2" marL="1371600" rtl="0" algn="l">
              <a:spcBef>
                <a:spcPts val="800"/>
              </a:spcBef>
              <a:spcAft>
                <a:spcPts val="0"/>
              </a:spcAft>
              <a:buSzPts val="1100"/>
              <a:buChar char="■"/>
              <a:defRPr/>
            </a:lvl3pPr>
            <a:lvl4pPr indent="-298450" lvl="3" marL="1828800" rtl="0" algn="l">
              <a:spcBef>
                <a:spcPts val="800"/>
              </a:spcBef>
              <a:spcAft>
                <a:spcPts val="0"/>
              </a:spcAft>
              <a:buSzPts val="1100"/>
              <a:buChar char="●"/>
              <a:defRPr/>
            </a:lvl4pPr>
            <a:lvl5pPr indent="-298450" lvl="4" marL="2286000" rtl="0" algn="l">
              <a:spcBef>
                <a:spcPts val="800"/>
              </a:spcBef>
              <a:spcAft>
                <a:spcPts val="0"/>
              </a:spcAft>
              <a:buSzPts val="1100"/>
              <a:buChar char="○"/>
              <a:defRPr/>
            </a:lvl5pPr>
            <a:lvl6pPr indent="-298450" lvl="5" marL="2743200" rtl="0" algn="l">
              <a:spcBef>
                <a:spcPts val="800"/>
              </a:spcBef>
              <a:spcAft>
                <a:spcPts val="0"/>
              </a:spcAft>
              <a:buSzPts val="1100"/>
              <a:buChar char="■"/>
              <a:defRPr/>
            </a:lvl6pPr>
            <a:lvl7pPr indent="-298450" lvl="6" marL="3200400" rtl="0" algn="l">
              <a:spcBef>
                <a:spcPts val="800"/>
              </a:spcBef>
              <a:spcAft>
                <a:spcPts val="0"/>
              </a:spcAft>
              <a:buSzPts val="1100"/>
              <a:buChar char="●"/>
              <a:defRPr/>
            </a:lvl7pPr>
            <a:lvl8pPr indent="-298450" lvl="7" marL="3657600" rtl="0" algn="l">
              <a:spcBef>
                <a:spcPts val="800"/>
              </a:spcBef>
              <a:spcAft>
                <a:spcPts val="0"/>
              </a:spcAft>
              <a:buSzPts val="1100"/>
              <a:buChar char="○"/>
              <a:defRPr/>
            </a:lvl8pPr>
            <a:lvl9pPr indent="-298450" lvl="8" marL="4114800" rtl="0" algn="l">
              <a:spcBef>
                <a:spcPts val="800"/>
              </a:spcBef>
              <a:spcAft>
                <a:spcPts val="0"/>
              </a:spcAft>
              <a:buSzPts val="1100"/>
              <a:buChar char="■"/>
              <a:defRPr/>
            </a:lvl9pPr>
          </a:lstStyle>
          <a:p/>
        </p:txBody>
      </p:sp>
      <p:sp>
        <p:nvSpPr>
          <p:cNvPr id="53" name="Google Shape;53;p13"/>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4" name="Google Shape;54;p13"/>
          <p:cNvSpPr txBox="1"/>
          <p:nvPr>
            <p:ph idx="11" type="ftr"/>
          </p:nvPr>
        </p:nvSpPr>
        <p:spPr>
          <a:xfrm>
            <a:off x="508000" y="4531022"/>
            <a:ext cx="47232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5" name="Google Shape;55;p13"/>
          <p:cNvSpPr txBox="1"/>
          <p:nvPr>
            <p:ph idx="12" type="sldNum"/>
          </p:nvPr>
        </p:nvSpPr>
        <p:spPr>
          <a:xfrm>
            <a:off x="6442997" y="4531022"/>
            <a:ext cx="512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1.jpg"/><Relationship Id="rId5"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0.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hyperlink" Target="https://dhewd.mo.gov/documents/implementationstrategies.pdf" TargetMode="Externa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p:nvPr/>
        </p:nvSpPr>
        <p:spPr>
          <a:xfrm>
            <a:off x="10972799" y="-36551838"/>
            <a:ext cx="6527100" cy="65648700"/>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rPr b="0" i="0" lang="en" sz="1400" u="none" cap="none" strike="noStrike">
                <a:solidFill>
                  <a:schemeClr val="dk1"/>
                </a:solidFill>
                <a:latin typeface="Arial"/>
                <a:ea typeface="Arial"/>
                <a:cs typeface="Arial"/>
                <a:sym typeface="Arial"/>
              </a:rPr>
              <a:t>  </a:t>
            </a:r>
            <a:r>
              <a:rPr b="0" i="0" lang="en" sz="96000" u="none" cap="none" strike="noStrike">
                <a:solidFill>
                  <a:schemeClr val="dk1"/>
                </a:solidFill>
                <a:latin typeface="Arial"/>
                <a:ea typeface="Arial"/>
                <a:cs typeface="Arial"/>
                <a:sym typeface="Arial"/>
              </a:rPr>
              <a:t>    </a:t>
            </a:r>
            <a:r>
              <a:rPr b="0" i="0" lang="en" sz="1400" u="none" cap="none" strike="noStrike">
                <a:solidFill>
                  <a:schemeClr val="dk1"/>
                </a:solidFill>
                <a:latin typeface="Arial"/>
                <a:ea typeface="Arial"/>
                <a:cs typeface="Arial"/>
                <a:sym typeface="Arial"/>
              </a:rPr>
              <a:t>  </a:t>
            </a:r>
            <a:r>
              <a:rPr b="0" i="0" lang="en" sz="14600" u="none" cap="none" strike="noStrike">
                <a:solidFill>
                  <a:schemeClr val="dk1"/>
                </a:solidFill>
                <a:latin typeface="Arial"/>
                <a:ea typeface="Arial"/>
                <a:cs typeface="Arial"/>
                <a:sym typeface="Arial"/>
              </a:rPr>
              <a:t>                           </a:t>
            </a:r>
            <a:br>
              <a:rPr b="0" i="0" lang="en" sz="1400" u="none" cap="none" strike="noStrike">
                <a:solidFill>
                  <a:schemeClr val="dk1"/>
                </a:solidFill>
                <a:latin typeface="Arial"/>
                <a:ea typeface="Arial"/>
                <a:cs typeface="Arial"/>
                <a:sym typeface="Arial"/>
              </a:rPr>
            </a:b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Open Sans"/>
              <a:buNone/>
            </a:pPr>
            <a:r>
              <a:rPr b="0" i="0" lang="en" sz="2400" u="none" cap="none" strike="noStrike">
                <a:solidFill>
                  <a:srgbClr val="000000"/>
                </a:solidFill>
                <a:latin typeface="Open Sans"/>
                <a:ea typeface="Open Sans"/>
                <a:cs typeface="Open Sans"/>
                <a:sym typeface="Open Sans"/>
              </a:rPr>
              <a:t>Sharon North</a:t>
            </a:r>
            <a:br>
              <a:rPr b="0" i="0" lang="en" sz="2400" u="none" cap="none" strike="noStrike">
                <a:solidFill>
                  <a:srgbClr val="000000"/>
                </a:solidFill>
                <a:latin typeface="Open Sans"/>
                <a:ea typeface="Open Sans"/>
                <a:cs typeface="Open Sans"/>
                <a:sym typeface="Open Sans"/>
              </a:rPr>
            </a:br>
            <a:r>
              <a:rPr b="0" i="0" lang="en" sz="1500" u="none" cap="none" strike="noStrike">
                <a:solidFill>
                  <a:srgbClr val="000000"/>
                </a:solidFill>
                <a:latin typeface="Open Sans"/>
                <a:ea typeface="Open Sans"/>
                <a:cs typeface="Open Sans"/>
                <a:sym typeface="Open Sans"/>
              </a:rPr>
              <a:t>Professor of Mathematics</a:t>
            </a:r>
            <a:endParaRPr b="0" i="0" sz="8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200"/>
              <a:buFont typeface="Open Sans"/>
              <a:buNone/>
            </a:pPr>
            <a:r>
              <a:rPr b="0" i="0" lang="en" sz="1200" u="none" cap="none" strike="noStrike">
                <a:solidFill>
                  <a:srgbClr val="000000"/>
                </a:solidFill>
                <a:latin typeface="Open Sans"/>
                <a:ea typeface="Open Sans"/>
                <a:cs typeface="Open Sans"/>
                <a:sym typeface="Open Sans"/>
              </a:rPr>
              <a:t>Center for Teaching and Learning Coordinator</a:t>
            </a:r>
            <a:endParaRPr b="0" i="0" sz="8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chemeClr val="dk1"/>
              </a:buClr>
              <a:buSzPts val="1400"/>
              <a:buFont typeface="Arial"/>
              <a:buNone/>
            </a:pPr>
            <a:br>
              <a:rPr b="0" i="0" lang="en" sz="1400" u="none" cap="none" strike="noStrike">
                <a:solidFill>
                  <a:schemeClr val="dk1"/>
                </a:solidFill>
                <a:latin typeface="Arial"/>
                <a:ea typeface="Arial"/>
                <a:cs typeface="Arial"/>
                <a:sym typeface="Arial"/>
              </a:rPr>
            </a:b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Open Sans"/>
              <a:buNone/>
            </a:pPr>
            <a:r>
              <a:rPr b="0" i="0" lang="en" sz="1200" u="none" cap="none" strike="noStrike">
                <a:solidFill>
                  <a:srgbClr val="000000"/>
                </a:solidFill>
                <a:latin typeface="Open Sans"/>
                <a:ea typeface="Open Sans"/>
                <a:cs typeface="Open Sans"/>
                <a:sym typeface="Open Sans"/>
              </a:rPr>
              <a:t>snorth@stlcc.edu</a:t>
            </a:r>
            <a:endParaRPr b="0" i="0" sz="8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chemeClr val="dk1"/>
              </a:buClr>
              <a:buSzPts val="1400"/>
              <a:buFont typeface="Arial"/>
              <a:buNone/>
            </a:pPr>
            <a:br>
              <a:rPr b="0" i="0" lang="en" sz="1400" u="none" cap="none" strike="noStrike">
                <a:solidFill>
                  <a:schemeClr val="dk1"/>
                </a:solidFill>
                <a:latin typeface="Arial"/>
                <a:ea typeface="Arial"/>
                <a:cs typeface="Arial"/>
                <a:sym typeface="Arial"/>
              </a:rPr>
            </a:br>
            <a:endParaRPr b="0" i="0" sz="1400" u="none" cap="none" strike="noStrike">
              <a:solidFill>
                <a:schemeClr val="dk1"/>
              </a:solidFill>
              <a:latin typeface="Arial"/>
              <a:ea typeface="Arial"/>
              <a:cs typeface="Arial"/>
              <a:sym typeface="Arial"/>
            </a:endParaRPr>
          </a:p>
        </p:txBody>
      </p:sp>
      <p:pic>
        <p:nvPicPr>
          <p:cNvPr id="61" name="Google Shape;61;p14"/>
          <p:cNvPicPr preferRelativeResize="0"/>
          <p:nvPr/>
        </p:nvPicPr>
        <p:blipFill rotWithShape="1">
          <a:blip r:embed="rId3">
            <a:alphaModFix/>
          </a:blip>
          <a:srcRect b="0" l="0" r="0" t="0"/>
          <a:stretch/>
        </p:blipFill>
        <p:spPr>
          <a:xfrm>
            <a:off x="24712613" y="-11594971"/>
            <a:ext cx="9709161" cy="1652189"/>
          </a:xfrm>
          <a:prstGeom prst="rect">
            <a:avLst/>
          </a:prstGeom>
          <a:noFill/>
          <a:ln>
            <a:noFill/>
          </a:ln>
        </p:spPr>
      </p:pic>
      <p:sp>
        <p:nvSpPr>
          <p:cNvPr id="62" name="Google Shape;62;p14"/>
          <p:cNvSpPr/>
          <p:nvPr/>
        </p:nvSpPr>
        <p:spPr>
          <a:xfrm>
            <a:off x="4476901" y="2433250"/>
            <a:ext cx="190200" cy="2769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solidFill>
                  <a:schemeClr val="dk1"/>
                </a:solidFill>
                <a:latin typeface="Trebuchet MS"/>
                <a:ea typeface="Trebuchet MS"/>
                <a:cs typeface="Trebuchet MS"/>
                <a:sym typeface="Trebuchet MS"/>
              </a:rPr>
              <a:t> </a:t>
            </a:r>
            <a:endParaRPr sz="1100"/>
          </a:p>
        </p:txBody>
      </p:sp>
      <p:sp>
        <p:nvSpPr>
          <p:cNvPr id="63" name="Google Shape;63;p14"/>
          <p:cNvSpPr/>
          <p:nvPr/>
        </p:nvSpPr>
        <p:spPr>
          <a:xfrm>
            <a:off x="229175" y="284175"/>
            <a:ext cx="4247700" cy="4581300"/>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Arial"/>
              <a:buNone/>
            </a:pPr>
            <a:r>
              <a:rPr lang="en">
                <a:solidFill>
                  <a:schemeClr val="dk1"/>
                </a:solidFill>
              </a:rPr>
              <a:t>AMATYC </a:t>
            </a:r>
            <a:r>
              <a:rPr b="0" i="0" lang="en" sz="1400" u="none" cap="none" strike="noStrike">
                <a:solidFill>
                  <a:schemeClr val="dk1"/>
                </a:solidFill>
                <a:latin typeface="Arial"/>
                <a:ea typeface="Arial"/>
                <a:cs typeface="Arial"/>
                <a:sym typeface="Arial"/>
              </a:rPr>
              <a:t>2020 </a:t>
            </a:r>
            <a:r>
              <a:rPr b="0" i="0" lang="en" sz="14600" u="none" cap="none" strike="noStrike">
                <a:solidFill>
                  <a:schemeClr val="dk1"/>
                </a:solidFill>
                <a:latin typeface="Arial"/>
                <a:ea typeface="Arial"/>
                <a:cs typeface="Arial"/>
                <a:sym typeface="Arial"/>
              </a:rPr>
              <a:t>    </a:t>
            </a:r>
            <a:endParaRPr sz="14600">
              <a:solidFill>
                <a:schemeClr val="dk1"/>
              </a:solidFill>
            </a:endParaRPr>
          </a:p>
          <a:p>
            <a:pPr indent="0" lvl="0" marL="0" marR="0" rtl="0" algn="l">
              <a:lnSpc>
                <a:spcPct val="100000"/>
              </a:lnSpc>
              <a:spcBef>
                <a:spcPts val="0"/>
              </a:spcBef>
              <a:spcAft>
                <a:spcPts val="0"/>
              </a:spcAft>
              <a:buClr>
                <a:schemeClr val="dk1"/>
              </a:buClr>
              <a:buSzPts val="1400"/>
              <a:buFont typeface="Arial"/>
              <a:buNone/>
            </a:pPr>
            <a:r>
              <a:rPr b="0" i="0" lang="en" sz="2400" u="none" cap="none" strike="noStrike">
                <a:solidFill>
                  <a:srgbClr val="000000"/>
                </a:solidFill>
                <a:latin typeface="Open Sans"/>
                <a:ea typeface="Open Sans"/>
                <a:cs typeface="Open Sans"/>
                <a:sym typeface="Open Sans"/>
              </a:rPr>
              <a:t>Sharon North</a:t>
            </a:r>
            <a:br>
              <a:rPr b="0" i="0" lang="en" sz="2400" u="none" cap="none" strike="noStrike">
                <a:solidFill>
                  <a:srgbClr val="000000"/>
                </a:solidFill>
                <a:latin typeface="Open Sans"/>
                <a:ea typeface="Open Sans"/>
                <a:cs typeface="Open Sans"/>
                <a:sym typeface="Open Sans"/>
              </a:rPr>
            </a:br>
            <a:r>
              <a:rPr b="0" i="0" lang="en" sz="1800" u="none" cap="none" strike="noStrike">
                <a:solidFill>
                  <a:srgbClr val="000000"/>
                </a:solidFill>
                <a:latin typeface="Open Sans"/>
                <a:ea typeface="Open Sans"/>
                <a:cs typeface="Open Sans"/>
                <a:sym typeface="Open Sans"/>
              </a:rPr>
              <a:t>Professor of Mathematics</a:t>
            </a:r>
            <a:endParaRPr b="0" i="0" sz="18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chemeClr val="dk1"/>
              </a:buClr>
              <a:buSzPts val="1400"/>
              <a:buFont typeface="Arial"/>
              <a:buNone/>
            </a:pPr>
            <a:r>
              <a:rPr b="0" i="0" lang="en" sz="1800" u="none" cap="none" strike="noStrike">
                <a:solidFill>
                  <a:srgbClr val="000000"/>
                </a:solidFill>
                <a:latin typeface="Open Sans"/>
                <a:ea typeface="Open Sans"/>
                <a:cs typeface="Open Sans"/>
                <a:sym typeface="Open Sans"/>
              </a:rPr>
              <a:t>snorth@stlcc.edu</a:t>
            </a:r>
            <a:endParaRPr b="0" i="0" sz="18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chemeClr val="dk1"/>
              </a:buClr>
              <a:buSzPts val="1400"/>
              <a:buFont typeface="Arial"/>
              <a:buNone/>
            </a:pPr>
            <a:br>
              <a:rPr b="0" i="0" lang="en" sz="1400" u="none" cap="none" strike="noStrike">
                <a:solidFill>
                  <a:schemeClr val="dk1"/>
                </a:solidFill>
                <a:latin typeface="Arial"/>
                <a:ea typeface="Arial"/>
                <a:cs typeface="Arial"/>
                <a:sym typeface="Arial"/>
              </a:rPr>
            </a:br>
            <a:r>
              <a:rPr b="0" i="0" lang="en" sz="1600" u="none" cap="none" strike="noStrike">
                <a:solidFill>
                  <a:schemeClr val="dk1"/>
                </a:solidFill>
                <a:latin typeface="Arial"/>
                <a:ea typeface="Arial"/>
                <a:cs typeface="Arial"/>
                <a:sym typeface="Arial"/>
              </a:rPr>
              <a:t>Teaching Corequisite </a:t>
            </a:r>
            <a:r>
              <a:rPr lang="en" sz="1600">
                <a:solidFill>
                  <a:schemeClr val="dk1"/>
                </a:solidFill>
              </a:rPr>
              <a:t>C</a:t>
            </a:r>
            <a:r>
              <a:rPr b="0" i="0" lang="en" sz="1600" u="none" cap="none" strike="noStrike">
                <a:solidFill>
                  <a:schemeClr val="dk1"/>
                </a:solidFill>
                <a:latin typeface="Arial"/>
                <a:ea typeface="Arial"/>
                <a:cs typeface="Arial"/>
                <a:sym typeface="Arial"/>
              </a:rPr>
              <a:t>our</a:t>
            </a:r>
            <a:r>
              <a:rPr lang="en" sz="1600">
                <a:solidFill>
                  <a:schemeClr val="dk1"/>
                </a:solidFill>
              </a:rPr>
              <a:t>ses: Two Years Later and Lessons Learned</a:t>
            </a:r>
            <a:endParaRPr b="0" i="0" sz="1600" u="none" cap="none" strike="noStrike">
              <a:solidFill>
                <a:schemeClr val="dk1"/>
              </a:solidFill>
              <a:latin typeface="Arial"/>
              <a:ea typeface="Arial"/>
              <a:cs typeface="Arial"/>
              <a:sym typeface="Arial"/>
            </a:endParaRPr>
          </a:p>
        </p:txBody>
      </p:sp>
      <p:pic>
        <p:nvPicPr>
          <p:cNvPr id="64" name="Google Shape;64;p14"/>
          <p:cNvPicPr preferRelativeResize="0"/>
          <p:nvPr/>
        </p:nvPicPr>
        <p:blipFill rotWithShape="1">
          <a:blip r:embed="rId3">
            <a:alphaModFix/>
          </a:blip>
          <a:srcRect b="0" l="0" r="0" t="0"/>
          <a:stretch/>
        </p:blipFill>
        <p:spPr>
          <a:xfrm>
            <a:off x="338501" y="725290"/>
            <a:ext cx="3464446" cy="589538"/>
          </a:xfrm>
          <a:prstGeom prst="rect">
            <a:avLst/>
          </a:prstGeom>
          <a:noFill/>
          <a:ln>
            <a:noFill/>
          </a:ln>
        </p:spPr>
      </p:pic>
      <p:pic>
        <p:nvPicPr>
          <p:cNvPr descr="A couple of people posing for the camera&#10;&#10;Description automatically generated" id="65" name="Google Shape;65;p14"/>
          <p:cNvPicPr preferRelativeResize="0"/>
          <p:nvPr/>
        </p:nvPicPr>
        <p:blipFill rotWithShape="1">
          <a:blip r:embed="rId4">
            <a:alphaModFix/>
          </a:blip>
          <a:srcRect b="0" l="0" r="0" t="0"/>
          <a:stretch/>
        </p:blipFill>
        <p:spPr>
          <a:xfrm>
            <a:off x="5105575" y="190076"/>
            <a:ext cx="3175574" cy="2381674"/>
          </a:xfrm>
          <a:prstGeom prst="rect">
            <a:avLst/>
          </a:prstGeom>
          <a:noFill/>
          <a:ln>
            <a:noFill/>
          </a:ln>
        </p:spPr>
      </p:pic>
      <p:pic>
        <p:nvPicPr>
          <p:cNvPr descr="A group of people standing in front of a crowd posing for the camera&#10;&#10;Description automatically generated" id="66" name="Google Shape;66;p14"/>
          <p:cNvPicPr preferRelativeResize="0"/>
          <p:nvPr/>
        </p:nvPicPr>
        <p:blipFill rotWithShape="1">
          <a:blip r:embed="rId5">
            <a:alphaModFix/>
          </a:blip>
          <a:srcRect b="0" l="0" r="0" t="0"/>
          <a:stretch/>
        </p:blipFill>
        <p:spPr>
          <a:xfrm>
            <a:off x="5105432" y="2433250"/>
            <a:ext cx="3428999" cy="25717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pic>
        <p:nvPicPr>
          <p:cNvPr id="137" name="Google Shape;137;p23"/>
          <p:cNvPicPr preferRelativeResize="0"/>
          <p:nvPr/>
        </p:nvPicPr>
        <p:blipFill>
          <a:blip r:embed="rId3">
            <a:alphaModFix/>
          </a:blip>
          <a:stretch>
            <a:fillRect/>
          </a:stretch>
        </p:blipFill>
        <p:spPr>
          <a:xfrm>
            <a:off x="1745700" y="109625"/>
            <a:ext cx="5787464" cy="4838700"/>
          </a:xfrm>
          <a:prstGeom prst="rect">
            <a:avLst/>
          </a:prstGeom>
          <a:noFill/>
          <a:ln>
            <a:noFill/>
          </a:ln>
        </p:spPr>
      </p:pic>
      <p:cxnSp>
        <p:nvCxnSpPr>
          <p:cNvPr id="138" name="Google Shape;138;p23"/>
          <p:cNvCxnSpPr/>
          <p:nvPr/>
        </p:nvCxnSpPr>
        <p:spPr>
          <a:xfrm>
            <a:off x="1439428" y="967000"/>
            <a:ext cx="0" cy="2952900"/>
          </a:xfrm>
          <a:prstGeom prst="straightConnector1">
            <a:avLst/>
          </a:prstGeom>
          <a:noFill/>
          <a:ln cap="rnd" cmpd="sng" w="12700">
            <a:solidFill>
              <a:schemeClr val="accent1"/>
            </a:solidFill>
            <a:prstDash val="solid"/>
            <a:round/>
            <a:headEnd len="sm" w="sm" type="none"/>
            <a:tailEnd len="sm" w="sm" type="non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4"/>
          <p:cNvSpPr txBox="1"/>
          <p:nvPr>
            <p:ph type="title"/>
          </p:nvPr>
        </p:nvSpPr>
        <p:spPr>
          <a:xfrm>
            <a:off x="508000" y="443350"/>
            <a:ext cx="6447600" cy="5964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Clr>
                <a:schemeClr val="dk1"/>
              </a:buClr>
              <a:buSzPts val="1100"/>
              <a:buFont typeface="Arial"/>
              <a:buNone/>
            </a:pPr>
            <a:r>
              <a:rPr b="1" lang="en" sz="2100">
                <a:latin typeface="Calibri"/>
                <a:ea typeface="Calibri"/>
                <a:cs typeface="Calibri"/>
                <a:sym typeface="Calibri"/>
              </a:rPr>
              <a:t>Students love a good preview...</a:t>
            </a:r>
            <a:endParaRPr sz="3600"/>
          </a:p>
        </p:txBody>
      </p:sp>
      <p:sp>
        <p:nvSpPr>
          <p:cNvPr id="144" name="Google Shape;144;p24"/>
          <p:cNvSpPr txBox="1"/>
          <p:nvPr>
            <p:ph idx="1" type="body"/>
          </p:nvPr>
        </p:nvSpPr>
        <p:spPr>
          <a:xfrm>
            <a:off x="508000" y="1266626"/>
            <a:ext cx="6447600" cy="3264300"/>
          </a:xfrm>
          <a:prstGeom prst="rect">
            <a:avLst/>
          </a:prstGeom>
        </p:spPr>
        <p:txBody>
          <a:bodyPr anchorCtr="0" anchor="t" bIns="34275" lIns="68575" spcFirstLastPara="1" rIns="68575" wrap="square" tIns="34275">
            <a:noAutofit/>
          </a:bodyPr>
          <a:lstStyle/>
          <a:p>
            <a:pPr indent="0" lvl="0" marL="0" rtl="0" algn="l">
              <a:lnSpc>
                <a:spcPct val="100000"/>
              </a:lnSpc>
              <a:spcBef>
                <a:spcPts val="0"/>
              </a:spcBef>
              <a:spcAft>
                <a:spcPts val="0"/>
              </a:spcAft>
              <a:buClr>
                <a:schemeClr val="dk1"/>
              </a:buClr>
              <a:buSzPts val="1100"/>
              <a:buFont typeface="Arial"/>
              <a:buNone/>
            </a:pPr>
            <a:r>
              <a:rPr lang="en" sz="2000">
                <a:solidFill>
                  <a:schemeClr val="dk1"/>
                </a:solidFill>
                <a:latin typeface="Calibri"/>
                <a:ea typeface="Calibri"/>
                <a:cs typeface="Calibri"/>
                <a:sym typeface="Calibri"/>
              </a:rPr>
              <a:t>In all of my research and planning I hadn’t really considered the power of this. My students actually enjoy closing our co-req class with a short preview of the material to be covered in the college level class that day. I’d say my previews are about ten minutes in length and focus on the big picture ideas. My students shared that having this extra bit of prior knowledge helped make class much easier. It has been truly rewarding to see my co-req students emerge as group leaders in their daily active learning work because of this content boost. </a:t>
            </a:r>
            <a:endParaRPr sz="2000">
              <a:solidFill>
                <a:schemeClr val="dk1"/>
              </a:solidFill>
              <a:latin typeface="Calibri"/>
              <a:ea typeface="Calibri"/>
              <a:cs typeface="Calibri"/>
              <a:sym typeface="Calibri"/>
            </a:endParaRPr>
          </a:p>
          <a:p>
            <a:pPr indent="0" lvl="0" marL="0" rtl="0" algn="l">
              <a:spcBef>
                <a:spcPts val="800"/>
              </a:spcBef>
              <a:spcAft>
                <a:spcPts val="0"/>
              </a:spcAft>
              <a:buNone/>
            </a:pPr>
            <a:r>
              <a:t/>
            </a:r>
            <a:endParaRPr sz="1900"/>
          </a:p>
        </p:txBody>
      </p:sp>
      <p:cxnSp>
        <p:nvCxnSpPr>
          <p:cNvPr id="145" name="Google Shape;145;p24"/>
          <p:cNvCxnSpPr/>
          <p:nvPr/>
        </p:nvCxnSpPr>
        <p:spPr>
          <a:xfrm>
            <a:off x="7534628" y="1095300"/>
            <a:ext cx="0" cy="2952900"/>
          </a:xfrm>
          <a:prstGeom prst="straightConnector1">
            <a:avLst/>
          </a:prstGeom>
          <a:noFill/>
          <a:ln cap="rnd" cmpd="sng" w="12700">
            <a:solidFill>
              <a:schemeClr val="accent1"/>
            </a:solidFill>
            <a:prstDash val="solid"/>
            <a:round/>
            <a:headEnd len="sm" w="sm" type="none"/>
            <a:tailEnd len="sm" w="sm" type="non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pic>
        <p:nvPicPr>
          <p:cNvPr id="150" name="Google Shape;150;p25"/>
          <p:cNvPicPr preferRelativeResize="0"/>
          <p:nvPr/>
        </p:nvPicPr>
        <p:blipFill>
          <a:blip r:embed="rId3">
            <a:alphaModFix/>
          </a:blip>
          <a:stretch>
            <a:fillRect/>
          </a:stretch>
        </p:blipFill>
        <p:spPr>
          <a:xfrm>
            <a:off x="1029525" y="152400"/>
            <a:ext cx="7084953" cy="4838701"/>
          </a:xfrm>
          <a:prstGeom prst="rect">
            <a:avLst/>
          </a:prstGeom>
          <a:noFill/>
          <a:ln>
            <a:noFill/>
          </a:ln>
        </p:spPr>
      </p:pic>
      <p:cxnSp>
        <p:nvCxnSpPr>
          <p:cNvPr id="151" name="Google Shape;151;p25"/>
          <p:cNvCxnSpPr/>
          <p:nvPr/>
        </p:nvCxnSpPr>
        <p:spPr>
          <a:xfrm>
            <a:off x="840603" y="1148750"/>
            <a:ext cx="0" cy="2952900"/>
          </a:xfrm>
          <a:prstGeom prst="straightConnector1">
            <a:avLst/>
          </a:prstGeom>
          <a:noFill/>
          <a:ln cap="rnd" cmpd="sng" w="12700">
            <a:solidFill>
              <a:schemeClr val="accent1"/>
            </a:solidFill>
            <a:prstDash val="solid"/>
            <a:round/>
            <a:headEnd len="sm" w="sm" type="none"/>
            <a:tailEnd len="sm" w="sm" type="non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6"/>
          <p:cNvSpPr txBox="1"/>
          <p:nvPr>
            <p:ph type="title"/>
          </p:nvPr>
        </p:nvSpPr>
        <p:spPr>
          <a:xfrm>
            <a:off x="508000" y="443350"/>
            <a:ext cx="6447600" cy="5964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b="1" lang="en" sz="2100">
                <a:latin typeface="Calibri"/>
                <a:ea typeface="Calibri"/>
                <a:cs typeface="Calibri"/>
                <a:sym typeface="Calibri"/>
              </a:rPr>
              <a:t>Students have content gaps in unexpected places</a:t>
            </a:r>
            <a:r>
              <a:rPr lang="en" sz="2100">
                <a:latin typeface="Calibri"/>
                <a:ea typeface="Calibri"/>
                <a:cs typeface="Calibri"/>
                <a:sym typeface="Calibri"/>
              </a:rPr>
              <a:t>.</a:t>
            </a:r>
            <a:endParaRPr sz="4500"/>
          </a:p>
        </p:txBody>
      </p:sp>
      <p:sp>
        <p:nvSpPr>
          <p:cNvPr id="157" name="Google Shape;157;p26"/>
          <p:cNvSpPr txBox="1"/>
          <p:nvPr>
            <p:ph idx="1" type="body"/>
          </p:nvPr>
        </p:nvSpPr>
        <p:spPr>
          <a:xfrm>
            <a:off x="757550" y="1215276"/>
            <a:ext cx="6447600" cy="3412800"/>
          </a:xfrm>
          <a:prstGeom prst="rect">
            <a:avLst/>
          </a:prstGeom>
        </p:spPr>
        <p:txBody>
          <a:bodyPr anchorCtr="0" anchor="t" bIns="34275" lIns="68575" spcFirstLastPara="1" rIns="68575" wrap="square" tIns="34275">
            <a:noAutofit/>
          </a:bodyPr>
          <a:lstStyle/>
          <a:p>
            <a:pPr indent="0" lvl="0" marL="0" rtl="0" algn="l">
              <a:lnSpc>
                <a:spcPct val="100000"/>
              </a:lnSpc>
              <a:spcBef>
                <a:spcPts val="0"/>
              </a:spcBef>
              <a:spcAft>
                <a:spcPts val="0"/>
              </a:spcAft>
              <a:buNone/>
            </a:pPr>
            <a:r>
              <a:rPr lang="en" sz="2000">
                <a:solidFill>
                  <a:schemeClr val="dk1"/>
                </a:solidFill>
                <a:latin typeface="Calibri"/>
                <a:ea typeface="Calibri"/>
                <a:cs typeface="Calibri"/>
                <a:sym typeface="Calibri"/>
              </a:rPr>
              <a:t>Courseware analytics really help me to better understand my students as individuals with a variety of math backgrounds. Before each corequisite class, I dive into the class analytics to see individual mastery scores on due assignments, the time spent working with the material, when they last engaged with the content, and which learning objectives they were struggling with. This data allows me to customize my mini-lectures to their specific areas of weakness.</a:t>
            </a:r>
            <a:endParaRPr sz="2000">
              <a:solidFill>
                <a:schemeClr val="dk1"/>
              </a:solidFill>
              <a:latin typeface="Calibri"/>
              <a:ea typeface="Calibri"/>
              <a:cs typeface="Calibri"/>
              <a:sym typeface="Calibri"/>
            </a:endParaRPr>
          </a:p>
          <a:p>
            <a:pPr indent="0" lvl="0" marL="0" rtl="0" algn="l">
              <a:lnSpc>
                <a:spcPct val="100000"/>
              </a:lnSpc>
              <a:spcBef>
                <a:spcPts val="0"/>
              </a:spcBef>
              <a:spcAft>
                <a:spcPts val="0"/>
              </a:spcAft>
              <a:buNone/>
            </a:pPr>
            <a:r>
              <a:t/>
            </a:r>
            <a:endParaRPr sz="2000">
              <a:solidFill>
                <a:schemeClr val="dk1"/>
              </a:solidFill>
              <a:latin typeface="Calibri"/>
              <a:ea typeface="Calibri"/>
              <a:cs typeface="Calibri"/>
              <a:sym typeface="Calibri"/>
            </a:endParaRPr>
          </a:p>
        </p:txBody>
      </p:sp>
      <p:cxnSp>
        <p:nvCxnSpPr>
          <p:cNvPr id="158" name="Google Shape;158;p26"/>
          <p:cNvCxnSpPr/>
          <p:nvPr/>
        </p:nvCxnSpPr>
        <p:spPr>
          <a:xfrm>
            <a:off x="7576203" y="1095300"/>
            <a:ext cx="0" cy="2952900"/>
          </a:xfrm>
          <a:prstGeom prst="straightConnector1">
            <a:avLst/>
          </a:prstGeom>
          <a:noFill/>
          <a:ln cap="rnd" cmpd="sng" w="12700">
            <a:solidFill>
              <a:schemeClr val="accent1"/>
            </a:solidFill>
            <a:prstDash val="solid"/>
            <a:round/>
            <a:headEnd len="sm" w="sm" type="none"/>
            <a:tailEnd len="sm" w="sm" type="non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pic>
        <p:nvPicPr>
          <p:cNvPr id="163" name="Google Shape;163;p27"/>
          <p:cNvPicPr preferRelativeResize="0"/>
          <p:nvPr/>
        </p:nvPicPr>
        <p:blipFill>
          <a:blip r:embed="rId3">
            <a:alphaModFix/>
          </a:blip>
          <a:stretch>
            <a:fillRect/>
          </a:stretch>
        </p:blipFill>
        <p:spPr>
          <a:xfrm>
            <a:off x="322375" y="687474"/>
            <a:ext cx="3001475" cy="3365300"/>
          </a:xfrm>
          <a:prstGeom prst="rect">
            <a:avLst/>
          </a:prstGeom>
          <a:noFill/>
          <a:ln>
            <a:noFill/>
          </a:ln>
        </p:spPr>
      </p:pic>
      <p:sp>
        <p:nvSpPr>
          <p:cNvPr id="164" name="Google Shape;164;p27"/>
          <p:cNvSpPr txBox="1"/>
          <p:nvPr/>
        </p:nvSpPr>
        <p:spPr>
          <a:xfrm>
            <a:off x="3816975" y="539175"/>
            <a:ext cx="4481100" cy="433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50">
                <a:solidFill>
                  <a:srgbClr val="424242"/>
                </a:solidFill>
                <a:highlight>
                  <a:srgbClr val="FFFFFF"/>
                </a:highlight>
              </a:rPr>
              <a:t>College Algebra with Corequisite Support </a:t>
            </a:r>
            <a:r>
              <a:rPr i="1" lang="en" sz="1450">
                <a:solidFill>
                  <a:srgbClr val="424242"/>
                </a:solidFill>
                <a:highlight>
                  <a:srgbClr val="FFFFFF"/>
                </a:highlight>
              </a:rPr>
              <a:t>openstax.org</a:t>
            </a:r>
            <a:endParaRPr i="1" sz="1450">
              <a:solidFill>
                <a:srgbClr val="424242"/>
              </a:solidFill>
              <a:highlight>
                <a:srgbClr val="FFFFFF"/>
              </a:highlight>
            </a:endParaRPr>
          </a:p>
          <a:p>
            <a:pPr indent="0" lvl="0" marL="0" rtl="0" algn="l">
              <a:spcBef>
                <a:spcPts val="0"/>
              </a:spcBef>
              <a:spcAft>
                <a:spcPts val="0"/>
              </a:spcAft>
              <a:buNone/>
            </a:pPr>
            <a:r>
              <a:t/>
            </a:r>
            <a:endParaRPr sz="1350">
              <a:solidFill>
                <a:srgbClr val="424242"/>
              </a:solidFill>
              <a:highlight>
                <a:srgbClr val="FFFFFF"/>
              </a:highlight>
            </a:endParaRPr>
          </a:p>
          <a:p>
            <a:pPr indent="0" lvl="0" marL="0" rtl="0" algn="l">
              <a:spcBef>
                <a:spcPts val="0"/>
              </a:spcBef>
              <a:spcAft>
                <a:spcPts val="0"/>
              </a:spcAft>
              <a:buNone/>
            </a:pPr>
            <a:r>
              <a:rPr lang="en" sz="1350">
                <a:solidFill>
                  <a:srgbClr val="424242"/>
                </a:solidFill>
                <a:highlight>
                  <a:srgbClr val="FFFFFF"/>
                </a:highlight>
              </a:rPr>
              <a:t>“Just in time support” integrates comprehensive algebraic principles with effective foundational review. </a:t>
            </a:r>
            <a:endParaRPr sz="1350">
              <a:solidFill>
                <a:srgbClr val="424242"/>
              </a:solidFill>
              <a:highlight>
                <a:srgbClr val="FFFFFF"/>
              </a:highlight>
            </a:endParaRPr>
          </a:p>
          <a:p>
            <a:pPr indent="0" lvl="0" marL="0" rtl="0" algn="l">
              <a:spcBef>
                <a:spcPts val="0"/>
              </a:spcBef>
              <a:spcAft>
                <a:spcPts val="0"/>
              </a:spcAft>
              <a:buNone/>
            </a:pPr>
            <a:r>
              <a:t/>
            </a:r>
            <a:endParaRPr sz="1350">
              <a:solidFill>
                <a:srgbClr val="424242"/>
              </a:solidFill>
              <a:highlight>
                <a:srgbClr val="FFFFFF"/>
              </a:highlight>
            </a:endParaRPr>
          </a:p>
          <a:p>
            <a:pPr indent="0" lvl="0" marL="0" rtl="0" algn="l">
              <a:spcBef>
                <a:spcPts val="0"/>
              </a:spcBef>
              <a:spcAft>
                <a:spcPts val="0"/>
              </a:spcAft>
              <a:buNone/>
            </a:pPr>
            <a:r>
              <a:rPr lang="en" sz="1350">
                <a:solidFill>
                  <a:srgbClr val="424242"/>
                </a:solidFill>
                <a:highlight>
                  <a:srgbClr val="FFFFFF"/>
                </a:highlight>
              </a:rPr>
              <a:t>Each College Algebra textbook section is paired with a thoughtfully developed, topically aligned skills module that prepares students for the course material. </a:t>
            </a:r>
            <a:endParaRPr sz="1350">
              <a:solidFill>
                <a:srgbClr val="424242"/>
              </a:solidFill>
              <a:highlight>
                <a:srgbClr val="FFFFFF"/>
              </a:highlight>
            </a:endParaRPr>
          </a:p>
          <a:p>
            <a:pPr indent="0" lvl="0" marL="0" rtl="0" algn="l">
              <a:spcBef>
                <a:spcPts val="0"/>
              </a:spcBef>
              <a:spcAft>
                <a:spcPts val="0"/>
              </a:spcAft>
              <a:buNone/>
            </a:pPr>
            <a:r>
              <a:t/>
            </a:r>
            <a:endParaRPr sz="1350">
              <a:solidFill>
                <a:srgbClr val="424242"/>
              </a:solidFill>
              <a:highlight>
                <a:srgbClr val="FFFFFF"/>
              </a:highlight>
            </a:endParaRPr>
          </a:p>
          <a:p>
            <a:pPr indent="0" lvl="0" marL="0" rtl="0" algn="l">
              <a:spcBef>
                <a:spcPts val="0"/>
              </a:spcBef>
              <a:spcAft>
                <a:spcPts val="0"/>
              </a:spcAft>
              <a:buNone/>
            </a:pPr>
            <a:r>
              <a:rPr lang="en" sz="1350">
                <a:solidFill>
                  <a:srgbClr val="424242"/>
                </a:solidFill>
                <a:highlight>
                  <a:srgbClr val="FFFFFF"/>
                </a:highlight>
              </a:rPr>
              <a:t>The modules include conceptual overviews, worked examples, and guided practice; they incorporate relevant material from OpenStax’s Developmental Math series. </a:t>
            </a:r>
            <a:endParaRPr sz="1350">
              <a:solidFill>
                <a:srgbClr val="424242"/>
              </a:solidFill>
              <a:highlight>
                <a:srgbClr val="FFFFFF"/>
              </a:highlight>
            </a:endParaRPr>
          </a:p>
          <a:p>
            <a:pPr indent="0" lvl="0" marL="0" rtl="0" algn="l">
              <a:spcBef>
                <a:spcPts val="0"/>
              </a:spcBef>
              <a:spcAft>
                <a:spcPts val="0"/>
              </a:spcAft>
              <a:buNone/>
            </a:pPr>
            <a:r>
              <a:t/>
            </a:r>
            <a:endParaRPr sz="1350">
              <a:solidFill>
                <a:srgbClr val="424242"/>
              </a:solidFill>
              <a:highlight>
                <a:srgbClr val="FFFFFF"/>
              </a:highlight>
            </a:endParaRPr>
          </a:p>
          <a:p>
            <a:pPr indent="0" lvl="0" marL="0" rtl="0" algn="l">
              <a:spcBef>
                <a:spcPts val="0"/>
              </a:spcBef>
              <a:spcAft>
                <a:spcPts val="0"/>
              </a:spcAft>
              <a:buNone/>
            </a:pPr>
            <a:r>
              <a:rPr lang="en" sz="1350">
                <a:solidFill>
                  <a:srgbClr val="424242"/>
                </a:solidFill>
                <a:highlight>
                  <a:srgbClr val="FFFFFF"/>
                </a:highlight>
              </a:rPr>
              <a:t>The modular approach and richness of content ensure that the book meets the needs of a variety of courses. </a:t>
            </a:r>
            <a:endParaRPr sz="17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8"/>
          <p:cNvSpPr txBox="1"/>
          <p:nvPr>
            <p:ph type="title"/>
          </p:nvPr>
        </p:nvSpPr>
        <p:spPr>
          <a:xfrm>
            <a:off x="113850" y="220425"/>
            <a:ext cx="8287800" cy="11961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chemeClr val="accent2"/>
              </a:buClr>
              <a:buSzPts val="2700"/>
              <a:buFont typeface="Trebuchet MS"/>
              <a:buNone/>
            </a:pPr>
            <a:r>
              <a:rPr lang="en" sz="1800">
                <a:solidFill>
                  <a:schemeClr val="accent2"/>
                </a:solidFill>
              </a:rPr>
              <a:t>Recommendation</a:t>
            </a:r>
            <a:r>
              <a:rPr lang="en" sz="1800">
                <a:solidFill>
                  <a:schemeClr val="accent2"/>
                </a:solidFill>
              </a:rPr>
              <a:t>: R</a:t>
            </a:r>
            <a:r>
              <a:rPr lang="en" sz="1800">
                <a:solidFill>
                  <a:schemeClr val="accent2"/>
                </a:solidFill>
              </a:rPr>
              <a:t>edesign as single course with support component.</a:t>
            </a:r>
            <a:endParaRPr sz="1800">
              <a:solidFill>
                <a:schemeClr val="accent2"/>
              </a:solidFill>
            </a:endParaRPr>
          </a:p>
          <a:p>
            <a:pPr indent="0" lvl="0" marL="0" rtl="0" algn="l">
              <a:spcBef>
                <a:spcPts val="0"/>
              </a:spcBef>
              <a:spcAft>
                <a:spcPts val="0"/>
              </a:spcAft>
              <a:buClr>
                <a:schemeClr val="accent2"/>
              </a:buClr>
              <a:buSzPts val="2700"/>
              <a:buFont typeface="Trebuchet MS"/>
              <a:buNone/>
            </a:pPr>
            <a:r>
              <a:rPr lang="en" sz="1700">
                <a:solidFill>
                  <a:schemeClr val="accent2"/>
                </a:solidFill>
              </a:rPr>
              <a:t>(student apprehension about taking 2 math classes at once, students enrolling in wrong co-req sections, student attendance issues in coreq, staffing issues, advising issues)</a:t>
            </a:r>
            <a:endParaRPr sz="1700">
              <a:solidFill>
                <a:schemeClr val="accent2"/>
              </a:solidFill>
            </a:endParaRPr>
          </a:p>
        </p:txBody>
      </p:sp>
      <p:sp>
        <p:nvSpPr>
          <p:cNvPr id="170" name="Google Shape;170;p28"/>
          <p:cNvSpPr txBox="1"/>
          <p:nvPr>
            <p:ph idx="1" type="body"/>
          </p:nvPr>
        </p:nvSpPr>
        <p:spPr>
          <a:xfrm>
            <a:off x="508000" y="1620442"/>
            <a:ext cx="6447600" cy="2910600"/>
          </a:xfrm>
          <a:prstGeom prst="rect">
            <a:avLst/>
          </a:prstGeom>
          <a:noFill/>
          <a:ln>
            <a:noFill/>
          </a:ln>
        </p:spPr>
        <p:txBody>
          <a:bodyPr anchorCtr="0" anchor="t" bIns="34275" lIns="68575" spcFirstLastPara="1" rIns="68575" wrap="square" tIns="34275">
            <a:noAutofit/>
          </a:bodyPr>
          <a:lstStyle/>
          <a:p>
            <a:pPr indent="-190500" lvl="0" marL="254000" rtl="0" algn="l">
              <a:spcBef>
                <a:spcPts val="0"/>
              </a:spcBef>
              <a:spcAft>
                <a:spcPts val="0"/>
              </a:spcAft>
              <a:buSzPts val="1100"/>
              <a:buNone/>
            </a:pPr>
            <a:r>
              <a:t/>
            </a:r>
            <a:endParaRPr sz="1100"/>
          </a:p>
        </p:txBody>
      </p:sp>
      <p:pic>
        <p:nvPicPr>
          <p:cNvPr descr="A person standing in front of a mirror posing for the camera&#10;&#10;Description automatically generated" id="171" name="Google Shape;171;p28"/>
          <p:cNvPicPr preferRelativeResize="0"/>
          <p:nvPr/>
        </p:nvPicPr>
        <p:blipFill rotWithShape="1">
          <a:blip r:embed="rId3">
            <a:alphaModFix/>
          </a:blip>
          <a:srcRect b="0" l="0" r="0" t="0"/>
          <a:stretch/>
        </p:blipFill>
        <p:spPr>
          <a:xfrm>
            <a:off x="303504" y="1532380"/>
            <a:ext cx="3262006" cy="2998643"/>
          </a:xfrm>
          <a:prstGeom prst="rect">
            <a:avLst/>
          </a:prstGeom>
          <a:noFill/>
          <a:ln>
            <a:noFill/>
          </a:ln>
        </p:spPr>
      </p:pic>
      <p:pic>
        <p:nvPicPr>
          <p:cNvPr descr="A person standing in front of a computer&#10;&#10;Description automatically generated" id="172" name="Google Shape;172;p28"/>
          <p:cNvPicPr preferRelativeResize="0"/>
          <p:nvPr/>
        </p:nvPicPr>
        <p:blipFill rotWithShape="1">
          <a:blip r:embed="rId4">
            <a:alphaModFix/>
          </a:blip>
          <a:srcRect b="0" l="0" r="0" t="0"/>
          <a:stretch/>
        </p:blipFill>
        <p:spPr>
          <a:xfrm>
            <a:off x="3615601" y="1532380"/>
            <a:ext cx="3416408" cy="301296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0" name="Shape 70"/>
        <p:cNvGrpSpPr/>
        <p:nvPr/>
      </p:nvGrpSpPr>
      <p:grpSpPr>
        <a:xfrm>
          <a:off x="0" y="0"/>
          <a:ext cx="0" cy="0"/>
          <a:chOff x="0" y="0"/>
          <a:chExt cx="0" cy="0"/>
        </a:xfrm>
      </p:grpSpPr>
      <p:cxnSp>
        <p:nvCxnSpPr>
          <p:cNvPr id="71" name="Google Shape;71;p15"/>
          <p:cNvCxnSpPr/>
          <p:nvPr/>
        </p:nvCxnSpPr>
        <p:spPr>
          <a:xfrm>
            <a:off x="3181353" y="1095375"/>
            <a:ext cx="0" cy="2952900"/>
          </a:xfrm>
          <a:prstGeom prst="straightConnector1">
            <a:avLst/>
          </a:prstGeom>
          <a:noFill/>
          <a:ln cap="rnd" cmpd="sng" w="12700">
            <a:solidFill>
              <a:schemeClr val="accent1"/>
            </a:solidFill>
            <a:prstDash val="solid"/>
            <a:round/>
            <a:headEnd len="sm" w="sm" type="none"/>
            <a:tailEnd len="sm" w="sm" type="none"/>
          </a:ln>
        </p:spPr>
      </p:cxnSp>
      <p:sp>
        <p:nvSpPr>
          <p:cNvPr id="72" name="Google Shape;72;p15"/>
          <p:cNvSpPr txBox="1"/>
          <p:nvPr>
            <p:ph type="title"/>
          </p:nvPr>
        </p:nvSpPr>
        <p:spPr>
          <a:xfrm>
            <a:off x="437775" y="612478"/>
            <a:ext cx="2525400" cy="39186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chemeClr val="accent1"/>
              </a:buClr>
              <a:buSzPts val="2700"/>
              <a:buFont typeface="Trebuchet MS"/>
              <a:buNone/>
            </a:pPr>
            <a:r>
              <a:rPr lang="en"/>
              <a:t>Math sequence redesign considerations:</a:t>
            </a:r>
            <a:endParaRPr/>
          </a:p>
        </p:txBody>
      </p:sp>
      <p:sp>
        <p:nvSpPr>
          <p:cNvPr id="73" name="Google Shape;73;p15"/>
          <p:cNvSpPr txBox="1"/>
          <p:nvPr>
            <p:ph idx="1" type="body"/>
          </p:nvPr>
        </p:nvSpPr>
        <p:spPr>
          <a:xfrm>
            <a:off x="3490721" y="612478"/>
            <a:ext cx="3464700" cy="3918600"/>
          </a:xfrm>
          <a:prstGeom prst="rect">
            <a:avLst/>
          </a:prstGeom>
          <a:noFill/>
          <a:ln>
            <a:noFill/>
          </a:ln>
        </p:spPr>
        <p:txBody>
          <a:bodyPr anchorCtr="0" anchor="ctr" bIns="34275" lIns="68575" spcFirstLastPara="1" rIns="68575" wrap="square" tIns="34275">
            <a:noAutofit/>
          </a:bodyPr>
          <a:lstStyle/>
          <a:p>
            <a:pPr indent="-190500" lvl="0" marL="254000" rtl="0" algn="l">
              <a:spcBef>
                <a:spcPts val="0"/>
              </a:spcBef>
              <a:spcAft>
                <a:spcPts val="0"/>
              </a:spcAft>
              <a:buSzPts val="1100"/>
              <a:buNone/>
            </a:pPr>
            <a:r>
              <a:t/>
            </a:r>
            <a:endParaRPr sz="1100"/>
          </a:p>
          <a:p>
            <a:pPr indent="-260350" lvl="0" marL="254000" rtl="0" algn="l">
              <a:spcBef>
                <a:spcPts val="800"/>
              </a:spcBef>
              <a:spcAft>
                <a:spcPts val="0"/>
              </a:spcAft>
              <a:buSzPts val="1100"/>
              <a:buChar char="●"/>
            </a:pPr>
            <a:r>
              <a:rPr lang="en" sz="1500"/>
              <a:t>Completion rates in college level math courses</a:t>
            </a:r>
            <a:endParaRPr sz="1500"/>
          </a:p>
          <a:p>
            <a:pPr indent="-260350" lvl="0" marL="254000" rtl="0" algn="l">
              <a:spcBef>
                <a:spcPts val="800"/>
              </a:spcBef>
              <a:spcAft>
                <a:spcPts val="0"/>
              </a:spcAft>
              <a:buSzPts val="1100"/>
              <a:buChar char="●"/>
            </a:pPr>
            <a:r>
              <a:rPr lang="en" sz="1500"/>
              <a:t>Meaningful math pathways that align with a student’s major</a:t>
            </a:r>
            <a:endParaRPr sz="1500"/>
          </a:p>
          <a:p>
            <a:pPr indent="-260350" lvl="0" marL="254000" rtl="0" algn="l">
              <a:spcBef>
                <a:spcPts val="800"/>
              </a:spcBef>
              <a:spcAft>
                <a:spcPts val="0"/>
              </a:spcAft>
              <a:buSzPts val="1100"/>
              <a:buChar char="●"/>
            </a:pPr>
            <a:r>
              <a:rPr lang="en" sz="1500"/>
              <a:t>Missouri Department of Higher Ed task forces in math pathways and math corequisite at scale</a:t>
            </a:r>
            <a:endParaRPr sz="1500"/>
          </a:p>
          <a:p>
            <a:pPr indent="-260350" lvl="0" marL="254000" rtl="0" algn="l">
              <a:spcBef>
                <a:spcPts val="800"/>
              </a:spcBef>
              <a:spcAft>
                <a:spcPts val="0"/>
              </a:spcAft>
              <a:buSzPts val="1100"/>
              <a:buChar char="●"/>
            </a:pPr>
            <a:r>
              <a:rPr lang="en" sz="1500"/>
              <a:t>Missouri Core 42: a recommended core curriculum of at least 42 semester credit hours that will transfer to any public college or university in Missouri (includes math pathways courses)</a:t>
            </a:r>
            <a:endParaRPr sz="1500"/>
          </a:p>
          <a:p>
            <a:pPr indent="-260350" lvl="0" marL="254000" rtl="0" algn="l">
              <a:spcBef>
                <a:spcPts val="800"/>
              </a:spcBef>
              <a:spcAft>
                <a:spcPts val="0"/>
              </a:spcAft>
              <a:buSzPts val="1100"/>
              <a:buChar char="●"/>
            </a:pPr>
            <a:r>
              <a:rPr lang="en" sz="1500"/>
              <a:t>Missouri House Bill 1042 requires higher ed institutions to replicate best practices in remediation (2012)</a:t>
            </a:r>
            <a:endParaRPr sz="1500"/>
          </a:p>
          <a:p>
            <a:pPr indent="-190500" lvl="0" marL="254000" rtl="0" algn="l">
              <a:spcBef>
                <a:spcPts val="800"/>
              </a:spcBef>
              <a:spcAft>
                <a:spcPts val="0"/>
              </a:spcAft>
              <a:buSzPts val="1100"/>
              <a:buNone/>
            </a:pPr>
            <a:r>
              <a:t/>
            </a:r>
            <a:endParaRPr sz="1000"/>
          </a:p>
          <a:p>
            <a:pPr indent="0" lvl="0" marL="0" rtl="0" algn="l">
              <a:spcBef>
                <a:spcPts val="800"/>
              </a:spcBef>
              <a:spcAft>
                <a:spcPts val="0"/>
              </a:spcAft>
              <a:buSzPts val="1100"/>
              <a:buNone/>
            </a:pPr>
            <a:r>
              <a:t/>
            </a:r>
            <a:endParaRPr sz="8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6"/>
          <p:cNvSpPr txBox="1"/>
          <p:nvPr>
            <p:ph type="ctrTitle"/>
          </p:nvPr>
        </p:nvSpPr>
        <p:spPr>
          <a:xfrm>
            <a:off x="0" y="3580229"/>
            <a:ext cx="9144000" cy="1157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accent1"/>
              </a:buClr>
              <a:buSzPts val="4000"/>
              <a:buFont typeface="Century Gothic"/>
              <a:buNone/>
            </a:pPr>
            <a:r>
              <a:rPr b="1" i="0" lang="en" sz="4000" u="none" cap="none" strike="noStrike">
                <a:solidFill>
                  <a:schemeClr val="accent1"/>
                </a:solidFill>
                <a:latin typeface="Century Gothic"/>
                <a:ea typeface="Century Gothic"/>
                <a:cs typeface="Century Gothic"/>
                <a:sym typeface="Century Gothic"/>
              </a:rPr>
              <a:t>Corequisite Models for Missouri Math Pathways</a:t>
            </a:r>
            <a:endParaRPr b="1" i="0" sz="4000" u="none" cap="none" strike="noStrike">
              <a:solidFill>
                <a:schemeClr val="accent1"/>
              </a:solidFill>
              <a:latin typeface="Century Gothic"/>
              <a:ea typeface="Century Gothic"/>
              <a:cs typeface="Century Gothic"/>
              <a:sym typeface="Century Gothic"/>
            </a:endParaRPr>
          </a:p>
          <a:p>
            <a:pPr indent="0" lvl="0" marL="0" marR="0" rtl="0" algn="ctr">
              <a:spcBef>
                <a:spcPts val="0"/>
              </a:spcBef>
              <a:spcAft>
                <a:spcPts val="0"/>
              </a:spcAft>
              <a:buClr>
                <a:schemeClr val="accent1"/>
              </a:buClr>
              <a:buSzPts val="4000"/>
              <a:buFont typeface="Century Gothic"/>
              <a:buNone/>
            </a:pPr>
            <a:r>
              <a:rPr lang="en" sz="1800" u="sng">
                <a:solidFill>
                  <a:srgbClr val="000000"/>
                </a:solidFill>
                <a:latin typeface="Arial"/>
                <a:ea typeface="Arial"/>
                <a:cs typeface="Arial"/>
                <a:sym typeface="Arial"/>
                <a:hlinkClick r:id="rId3">
                  <a:extLst>
                    <a:ext uri="{A12FA001-AC4F-418D-AE19-62706E023703}">
                      <ahyp:hlinkClr val="tx"/>
                    </a:ext>
                  </a:extLst>
                </a:hlinkClick>
              </a:rPr>
              <a:t>https://dhewd.mo.gov/documents/implementationstrategies.pdf</a:t>
            </a:r>
            <a:endParaRPr b="1" sz="2900">
              <a:solidFill>
                <a:srgbClr val="000000"/>
              </a:solidFill>
            </a:endParaRPr>
          </a:p>
        </p:txBody>
      </p:sp>
      <p:pic>
        <p:nvPicPr>
          <p:cNvPr id="79" name="Google Shape;79;p16"/>
          <p:cNvPicPr preferRelativeResize="0"/>
          <p:nvPr/>
        </p:nvPicPr>
        <p:blipFill rotWithShape="1">
          <a:blip r:embed="rId4">
            <a:alphaModFix/>
          </a:blip>
          <a:srcRect b="54744" l="0" r="-30" t="0"/>
          <a:stretch/>
        </p:blipFill>
        <p:spPr>
          <a:xfrm>
            <a:off x="0" y="28034"/>
            <a:ext cx="9144001" cy="310877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grpSp>
        <p:nvGrpSpPr>
          <p:cNvPr id="85" name="Google Shape;85;p17"/>
          <p:cNvGrpSpPr/>
          <p:nvPr/>
        </p:nvGrpSpPr>
        <p:grpSpPr>
          <a:xfrm>
            <a:off x="291746" y="1523371"/>
            <a:ext cx="6551312" cy="3065993"/>
            <a:chOff x="1247982" y="1947078"/>
            <a:chExt cx="8735083" cy="4087991"/>
          </a:xfrm>
        </p:grpSpPr>
        <p:sp>
          <p:nvSpPr>
            <p:cNvPr id="86" name="Google Shape;86;p17"/>
            <p:cNvSpPr/>
            <p:nvPr/>
          </p:nvSpPr>
          <p:spPr>
            <a:xfrm>
              <a:off x="3199316" y="1947078"/>
              <a:ext cx="2057400" cy="640200"/>
            </a:xfrm>
            <a:prstGeom prst="rect">
              <a:avLst/>
            </a:prstGeom>
            <a:solidFill>
              <a:srgbClr val="013A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 sz="1700" u="none" cap="none" strike="noStrike">
                  <a:solidFill>
                    <a:schemeClr val="lt1"/>
                  </a:solidFill>
                  <a:latin typeface="Century Gothic"/>
                  <a:ea typeface="Century Gothic"/>
                  <a:cs typeface="Century Gothic"/>
                  <a:sym typeface="Century Gothic"/>
                </a:rPr>
                <a:t>Social Sciences</a:t>
              </a:r>
              <a:endParaRPr sz="1300"/>
            </a:p>
          </p:txBody>
        </p:sp>
        <p:sp>
          <p:nvSpPr>
            <p:cNvPr id="87" name="Google Shape;87;p17"/>
            <p:cNvSpPr/>
            <p:nvPr/>
          </p:nvSpPr>
          <p:spPr>
            <a:xfrm>
              <a:off x="3199316" y="3472332"/>
              <a:ext cx="2057400" cy="1189800"/>
            </a:xfrm>
            <a:prstGeom prst="rect">
              <a:avLst/>
            </a:prstGeom>
            <a:solidFill>
              <a:srgbClr val="013A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 sz="1500" u="none" cap="none" strike="noStrike">
                  <a:solidFill>
                    <a:schemeClr val="lt1"/>
                  </a:solidFill>
                  <a:latin typeface="Century Gothic"/>
                  <a:ea typeface="Century Gothic"/>
                  <a:cs typeface="Century Gothic"/>
                  <a:sym typeface="Century Gothic"/>
                </a:rPr>
                <a:t>MATH 180</a:t>
              </a:r>
              <a:endParaRPr/>
            </a:p>
            <a:p>
              <a:pPr indent="0" lvl="0" marL="0" marR="0" rtl="0" algn="ctr">
                <a:spcBef>
                  <a:spcPts val="0"/>
                </a:spcBef>
                <a:spcAft>
                  <a:spcPts val="0"/>
                </a:spcAft>
                <a:buNone/>
              </a:pPr>
              <a:r>
                <a:rPr b="1" i="0" lang="en" sz="1500" u="none" cap="none" strike="noStrike">
                  <a:solidFill>
                    <a:schemeClr val="lt1"/>
                  </a:solidFill>
                  <a:latin typeface="Century Gothic"/>
                  <a:ea typeface="Century Gothic"/>
                  <a:cs typeface="Century Gothic"/>
                  <a:sym typeface="Century Gothic"/>
                </a:rPr>
                <a:t>Introductory Statistics</a:t>
              </a:r>
              <a:endParaRPr/>
            </a:p>
          </p:txBody>
        </p:sp>
        <p:sp>
          <p:nvSpPr>
            <p:cNvPr id="88" name="Google Shape;88;p17"/>
            <p:cNvSpPr/>
            <p:nvPr/>
          </p:nvSpPr>
          <p:spPr>
            <a:xfrm>
              <a:off x="3242183" y="4831536"/>
              <a:ext cx="2057400" cy="1189800"/>
            </a:xfrm>
            <a:prstGeom prst="rect">
              <a:avLst/>
            </a:prstGeom>
            <a:solidFill>
              <a:srgbClr val="013A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 sz="1100" u="none" cap="none" strike="noStrike">
                  <a:solidFill>
                    <a:schemeClr val="lt1"/>
                  </a:solidFill>
                  <a:latin typeface="Century Gothic"/>
                  <a:ea typeface="Century Gothic"/>
                  <a:cs typeface="Century Gothic"/>
                  <a:sym typeface="Century Gothic"/>
                </a:rPr>
                <a:t>MATH 0</a:t>
              </a:r>
              <a:r>
                <a:rPr b="1" lang="en" sz="1100">
                  <a:solidFill>
                    <a:schemeClr val="lt1"/>
                  </a:solidFill>
                  <a:latin typeface="Century Gothic"/>
                  <a:ea typeface="Century Gothic"/>
                  <a:cs typeface="Century Gothic"/>
                  <a:sym typeface="Century Gothic"/>
                </a:rPr>
                <a:t>58</a:t>
              </a:r>
              <a:endParaRPr sz="1000"/>
            </a:p>
            <a:p>
              <a:pPr indent="0" lvl="0" marL="0" marR="0" rtl="0" algn="ctr">
                <a:spcBef>
                  <a:spcPts val="0"/>
                </a:spcBef>
                <a:spcAft>
                  <a:spcPts val="0"/>
                </a:spcAft>
                <a:buNone/>
              </a:pPr>
              <a:r>
                <a:rPr b="1" i="0" lang="en" sz="1100" u="none" cap="none" strike="noStrike">
                  <a:solidFill>
                    <a:schemeClr val="lt1"/>
                  </a:solidFill>
                  <a:latin typeface="Century Gothic"/>
                  <a:ea typeface="Century Gothic"/>
                  <a:cs typeface="Century Gothic"/>
                  <a:sym typeface="Century Gothic"/>
                </a:rPr>
                <a:t>Statistical Principles</a:t>
              </a:r>
              <a:endParaRPr sz="1000"/>
            </a:p>
            <a:p>
              <a:pPr indent="0" lvl="0" marL="0" marR="0" rtl="0" algn="ctr">
                <a:spcBef>
                  <a:spcPts val="0"/>
                </a:spcBef>
                <a:spcAft>
                  <a:spcPts val="0"/>
                </a:spcAft>
                <a:buNone/>
              </a:pPr>
              <a:r>
                <a:rPr b="1" i="0" lang="en" sz="1100" u="none" cap="none" strike="noStrike">
                  <a:solidFill>
                    <a:schemeClr val="lt1"/>
                  </a:solidFill>
                  <a:latin typeface="Century Gothic"/>
                  <a:ea typeface="Century Gothic"/>
                  <a:cs typeface="Century Gothic"/>
                  <a:sym typeface="Century Gothic"/>
                </a:rPr>
                <a:t>Taught as a Corequisite</a:t>
              </a:r>
              <a:endParaRPr sz="1000"/>
            </a:p>
          </p:txBody>
        </p:sp>
        <p:sp>
          <p:nvSpPr>
            <p:cNvPr id="89" name="Google Shape;89;p17"/>
            <p:cNvSpPr/>
            <p:nvPr/>
          </p:nvSpPr>
          <p:spPr>
            <a:xfrm>
              <a:off x="5583921" y="1947078"/>
              <a:ext cx="2057400" cy="640200"/>
            </a:xfrm>
            <a:prstGeom prst="rect">
              <a:avLst/>
            </a:prstGeom>
            <a:solidFill>
              <a:srgbClr val="0158A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 sz="1800" u="none" cap="none" strike="noStrike">
                  <a:solidFill>
                    <a:schemeClr val="lt1"/>
                  </a:solidFill>
                  <a:latin typeface="Century Gothic"/>
                  <a:ea typeface="Century Gothic"/>
                  <a:cs typeface="Century Gothic"/>
                  <a:sym typeface="Century Gothic"/>
                </a:rPr>
                <a:t>Humanities</a:t>
              </a:r>
              <a:endParaRPr b="1" i="0" sz="1400" u="none" cap="none" strike="noStrike">
                <a:solidFill>
                  <a:schemeClr val="lt1"/>
                </a:solidFill>
                <a:latin typeface="Century Gothic"/>
                <a:ea typeface="Century Gothic"/>
                <a:cs typeface="Century Gothic"/>
                <a:sym typeface="Century Gothic"/>
              </a:endParaRPr>
            </a:p>
          </p:txBody>
        </p:sp>
        <p:sp>
          <p:nvSpPr>
            <p:cNvPr id="90" name="Google Shape;90;p17"/>
            <p:cNvSpPr/>
            <p:nvPr/>
          </p:nvSpPr>
          <p:spPr>
            <a:xfrm>
              <a:off x="5583921" y="3472332"/>
              <a:ext cx="2057400" cy="1189800"/>
            </a:xfrm>
            <a:prstGeom prst="rect">
              <a:avLst/>
            </a:prstGeom>
            <a:solidFill>
              <a:srgbClr val="0158A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 sz="1500" u="none" cap="none" strike="noStrike">
                  <a:solidFill>
                    <a:schemeClr val="lt1"/>
                  </a:solidFill>
                  <a:latin typeface="Century Gothic"/>
                  <a:ea typeface="Century Gothic"/>
                  <a:cs typeface="Century Gothic"/>
                  <a:sym typeface="Century Gothic"/>
                </a:rPr>
                <a:t>MATH 161</a:t>
              </a:r>
              <a:br>
                <a:rPr b="1" i="0" lang="en" sz="1500" u="none" cap="none" strike="noStrike">
                  <a:solidFill>
                    <a:schemeClr val="lt1"/>
                  </a:solidFill>
                  <a:latin typeface="Century Gothic"/>
                  <a:ea typeface="Century Gothic"/>
                  <a:cs typeface="Century Gothic"/>
                  <a:sym typeface="Century Gothic"/>
                </a:rPr>
              </a:br>
              <a:r>
                <a:rPr b="1" i="0" lang="en" sz="1500" u="none" cap="none" strike="noStrike">
                  <a:solidFill>
                    <a:schemeClr val="lt1"/>
                  </a:solidFill>
                  <a:latin typeface="Century Gothic"/>
                  <a:ea typeface="Century Gothic"/>
                  <a:cs typeface="Century Gothic"/>
                  <a:sym typeface="Century Gothic"/>
                </a:rPr>
                <a:t>Quantitative Reasoning</a:t>
              </a:r>
              <a:endParaRPr b="1" i="0" sz="1500" u="none" cap="none" strike="noStrike">
                <a:solidFill>
                  <a:schemeClr val="lt1"/>
                </a:solidFill>
                <a:latin typeface="Century Gothic"/>
                <a:ea typeface="Century Gothic"/>
                <a:cs typeface="Century Gothic"/>
                <a:sym typeface="Century Gothic"/>
              </a:endParaRPr>
            </a:p>
          </p:txBody>
        </p:sp>
        <p:sp>
          <p:nvSpPr>
            <p:cNvPr id="91" name="Google Shape;91;p17"/>
            <p:cNvSpPr/>
            <p:nvPr/>
          </p:nvSpPr>
          <p:spPr>
            <a:xfrm>
              <a:off x="5583921" y="4845269"/>
              <a:ext cx="2057400" cy="1189800"/>
            </a:xfrm>
            <a:prstGeom prst="rect">
              <a:avLst/>
            </a:prstGeom>
            <a:solidFill>
              <a:srgbClr val="0158A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 sz="1000" u="none" cap="none" strike="noStrike">
                  <a:solidFill>
                    <a:schemeClr val="lt1"/>
                  </a:solidFill>
                  <a:latin typeface="Century Gothic"/>
                  <a:ea typeface="Century Gothic"/>
                  <a:cs typeface="Century Gothic"/>
                  <a:sym typeface="Century Gothic"/>
                </a:rPr>
                <a:t>MATH 0</a:t>
              </a:r>
              <a:r>
                <a:rPr b="1" lang="en" sz="1000">
                  <a:solidFill>
                    <a:schemeClr val="lt1"/>
                  </a:solidFill>
                  <a:latin typeface="Century Gothic"/>
                  <a:ea typeface="Century Gothic"/>
                  <a:cs typeface="Century Gothic"/>
                  <a:sym typeface="Century Gothic"/>
                </a:rPr>
                <a:t>56</a:t>
              </a:r>
              <a:endParaRPr sz="1200"/>
            </a:p>
            <a:p>
              <a:pPr indent="0" lvl="0" marL="0" marR="0" rtl="0" algn="ctr">
                <a:spcBef>
                  <a:spcPts val="0"/>
                </a:spcBef>
                <a:spcAft>
                  <a:spcPts val="0"/>
                </a:spcAft>
                <a:buNone/>
              </a:pPr>
              <a:r>
                <a:rPr b="1" i="0" lang="en" sz="1000" u="none" cap="none" strike="noStrike">
                  <a:solidFill>
                    <a:schemeClr val="lt1"/>
                  </a:solidFill>
                  <a:latin typeface="Century Gothic"/>
                  <a:ea typeface="Century Gothic"/>
                  <a:cs typeface="Century Gothic"/>
                  <a:sym typeface="Century Gothic"/>
                </a:rPr>
                <a:t> Quantitative Reasoning Principles</a:t>
              </a:r>
              <a:endParaRPr sz="1200"/>
            </a:p>
            <a:p>
              <a:pPr indent="0" lvl="0" marL="0" marR="0" rtl="0" algn="ctr">
                <a:spcBef>
                  <a:spcPts val="0"/>
                </a:spcBef>
                <a:spcAft>
                  <a:spcPts val="0"/>
                </a:spcAft>
                <a:buNone/>
              </a:pPr>
              <a:r>
                <a:rPr b="1" i="0" lang="en" sz="1000" u="none" cap="none" strike="noStrike">
                  <a:solidFill>
                    <a:schemeClr val="lt1"/>
                  </a:solidFill>
                  <a:latin typeface="Century Gothic"/>
                  <a:ea typeface="Century Gothic"/>
                  <a:cs typeface="Century Gothic"/>
                  <a:sym typeface="Century Gothic"/>
                </a:rPr>
                <a:t>Taught as a Corequisite</a:t>
              </a:r>
              <a:endParaRPr sz="1200"/>
            </a:p>
          </p:txBody>
        </p:sp>
        <p:sp>
          <p:nvSpPr>
            <p:cNvPr id="92" name="Google Shape;92;p17"/>
            <p:cNvSpPr/>
            <p:nvPr/>
          </p:nvSpPr>
          <p:spPr>
            <a:xfrm>
              <a:off x="7925665" y="1947078"/>
              <a:ext cx="2057400" cy="640200"/>
            </a:xfrm>
            <a:prstGeom prst="rect">
              <a:avLst/>
            </a:prstGeom>
            <a:solidFill>
              <a:srgbClr val="0280F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 sz="1800" u="none" cap="none" strike="noStrike">
                  <a:solidFill>
                    <a:schemeClr val="lt1"/>
                  </a:solidFill>
                  <a:latin typeface="Century Gothic"/>
                  <a:ea typeface="Century Gothic"/>
                  <a:cs typeface="Century Gothic"/>
                  <a:sym typeface="Century Gothic"/>
                </a:rPr>
                <a:t>STEM</a:t>
              </a:r>
              <a:endParaRPr b="1" i="0" sz="1400" u="none" cap="none" strike="noStrike">
                <a:solidFill>
                  <a:schemeClr val="lt1"/>
                </a:solidFill>
                <a:latin typeface="Century Gothic"/>
                <a:ea typeface="Century Gothic"/>
                <a:cs typeface="Century Gothic"/>
                <a:sym typeface="Century Gothic"/>
              </a:endParaRPr>
            </a:p>
          </p:txBody>
        </p:sp>
        <p:sp>
          <p:nvSpPr>
            <p:cNvPr id="93" name="Google Shape;93;p17"/>
            <p:cNvSpPr/>
            <p:nvPr/>
          </p:nvSpPr>
          <p:spPr>
            <a:xfrm>
              <a:off x="7925665" y="3472332"/>
              <a:ext cx="2057400" cy="1189800"/>
            </a:xfrm>
            <a:prstGeom prst="rect">
              <a:avLst/>
            </a:prstGeom>
            <a:solidFill>
              <a:srgbClr val="0280F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 sz="1200" u="none" cap="none" strike="noStrike">
                  <a:solidFill>
                    <a:schemeClr val="lt1"/>
                  </a:solidFill>
                  <a:latin typeface="Century Gothic"/>
                  <a:ea typeface="Century Gothic"/>
                  <a:cs typeface="Century Gothic"/>
                  <a:sym typeface="Century Gothic"/>
                </a:rPr>
                <a:t>MATH 185</a:t>
              </a:r>
              <a:endParaRPr/>
            </a:p>
            <a:p>
              <a:pPr indent="0" lvl="0" marL="0" marR="0" rtl="0" algn="ctr">
                <a:spcBef>
                  <a:spcPts val="0"/>
                </a:spcBef>
                <a:spcAft>
                  <a:spcPts val="0"/>
                </a:spcAft>
                <a:buNone/>
              </a:pPr>
              <a:r>
                <a:rPr b="1" i="0" lang="en" sz="1200" u="none" cap="none" strike="noStrike">
                  <a:solidFill>
                    <a:schemeClr val="lt1"/>
                  </a:solidFill>
                  <a:latin typeface="Century Gothic"/>
                  <a:ea typeface="Century Gothic"/>
                  <a:cs typeface="Century Gothic"/>
                  <a:sym typeface="Century Gothic"/>
                </a:rPr>
                <a:t>Precalculus or</a:t>
              </a:r>
              <a:endParaRPr b="1" i="0" sz="1200" u="none" cap="none" strike="noStrike">
                <a:solidFill>
                  <a:schemeClr val="lt1"/>
                </a:solidFill>
                <a:latin typeface="Century Gothic"/>
                <a:ea typeface="Century Gothic"/>
                <a:cs typeface="Century Gothic"/>
                <a:sym typeface="Century Gothic"/>
              </a:endParaRPr>
            </a:p>
            <a:p>
              <a:pPr indent="0" lvl="0" marL="0" marR="0" rtl="0" algn="ctr">
                <a:spcBef>
                  <a:spcPts val="0"/>
                </a:spcBef>
                <a:spcAft>
                  <a:spcPts val="0"/>
                </a:spcAft>
                <a:buNone/>
              </a:pPr>
              <a:r>
                <a:rPr b="1" i="0" lang="en" sz="1200" u="none" cap="none" strike="noStrike">
                  <a:solidFill>
                    <a:schemeClr val="lt1"/>
                  </a:solidFill>
                  <a:latin typeface="Century Gothic"/>
                  <a:ea typeface="Century Gothic"/>
                  <a:cs typeface="Century Gothic"/>
                  <a:sym typeface="Century Gothic"/>
                </a:rPr>
                <a:t>MATH 160</a:t>
              </a:r>
              <a:endParaRPr/>
            </a:p>
            <a:p>
              <a:pPr indent="0" lvl="0" marL="0" marR="0" rtl="0" algn="ctr">
                <a:spcBef>
                  <a:spcPts val="0"/>
                </a:spcBef>
                <a:spcAft>
                  <a:spcPts val="0"/>
                </a:spcAft>
                <a:buNone/>
              </a:pPr>
              <a:r>
                <a:rPr b="1" i="0" lang="en" sz="1200" u="none" cap="none" strike="noStrike">
                  <a:solidFill>
                    <a:schemeClr val="lt1"/>
                  </a:solidFill>
                  <a:latin typeface="Century Gothic"/>
                  <a:ea typeface="Century Gothic"/>
                  <a:cs typeface="Century Gothic"/>
                  <a:sym typeface="Century Gothic"/>
                </a:rPr>
                <a:t>Precalculus Algebra</a:t>
              </a:r>
              <a:endParaRPr b="1" i="0" sz="1200" u="none" cap="none" strike="noStrike">
                <a:solidFill>
                  <a:schemeClr val="lt1"/>
                </a:solidFill>
                <a:latin typeface="Century Gothic"/>
                <a:ea typeface="Century Gothic"/>
                <a:cs typeface="Century Gothic"/>
                <a:sym typeface="Century Gothic"/>
              </a:endParaRPr>
            </a:p>
          </p:txBody>
        </p:sp>
        <p:sp>
          <p:nvSpPr>
            <p:cNvPr id="94" name="Google Shape;94;p17"/>
            <p:cNvSpPr/>
            <p:nvPr/>
          </p:nvSpPr>
          <p:spPr>
            <a:xfrm>
              <a:off x="7925665" y="4845269"/>
              <a:ext cx="2057400" cy="1189800"/>
            </a:xfrm>
            <a:prstGeom prst="rect">
              <a:avLst/>
            </a:prstGeom>
            <a:solidFill>
              <a:srgbClr val="0280F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 sz="1000" u="none" cap="none" strike="noStrike">
                  <a:solidFill>
                    <a:schemeClr val="lt1"/>
                  </a:solidFill>
                  <a:latin typeface="Century Gothic"/>
                  <a:ea typeface="Century Gothic"/>
                  <a:cs typeface="Century Gothic"/>
                  <a:sym typeface="Century Gothic"/>
                </a:rPr>
                <a:t>MATH 140</a:t>
              </a:r>
              <a:endParaRPr sz="900"/>
            </a:p>
            <a:p>
              <a:pPr indent="0" lvl="0" marL="0" marR="0" rtl="0" algn="ctr">
                <a:spcBef>
                  <a:spcPts val="0"/>
                </a:spcBef>
                <a:spcAft>
                  <a:spcPts val="0"/>
                </a:spcAft>
                <a:buNone/>
              </a:pPr>
              <a:r>
                <a:rPr b="1" i="0" lang="en" sz="1000" u="none" cap="none" strike="noStrike">
                  <a:solidFill>
                    <a:schemeClr val="lt1"/>
                  </a:solidFill>
                  <a:latin typeface="Century Gothic"/>
                  <a:ea typeface="Century Gothic"/>
                  <a:cs typeface="Century Gothic"/>
                  <a:sym typeface="Century Gothic"/>
                </a:rPr>
                <a:t>Intermediate Algebra</a:t>
              </a:r>
              <a:endParaRPr sz="900"/>
            </a:p>
            <a:p>
              <a:pPr indent="0" lvl="0" marL="0" marR="0" rtl="0" algn="ctr">
                <a:spcBef>
                  <a:spcPts val="0"/>
                </a:spcBef>
                <a:spcAft>
                  <a:spcPts val="0"/>
                </a:spcAft>
                <a:buNone/>
              </a:pPr>
              <a:r>
                <a:rPr b="1" i="0" lang="en" sz="1000" u="none" cap="none" strike="noStrike">
                  <a:solidFill>
                    <a:schemeClr val="lt1"/>
                  </a:solidFill>
                  <a:latin typeface="Century Gothic"/>
                  <a:ea typeface="Century Gothic"/>
                  <a:cs typeface="Century Gothic"/>
                  <a:sym typeface="Century Gothic"/>
                </a:rPr>
                <a:t>Taught as a Prerequisite</a:t>
              </a:r>
              <a:endParaRPr b="1" i="0" sz="1000" u="none" cap="none" strike="noStrike">
                <a:solidFill>
                  <a:schemeClr val="lt1"/>
                </a:solidFill>
                <a:latin typeface="Century Gothic"/>
                <a:ea typeface="Century Gothic"/>
                <a:cs typeface="Century Gothic"/>
                <a:sym typeface="Century Gothic"/>
              </a:endParaRPr>
            </a:p>
            <a:p>
              <a:pPr indent="0" lvl="0" marL="0" marR="0" rtl="0" algn="ctr">
                <a:spcBef>
                  <a:spcPts val="0"/>
                </a:spcBef>
                <a:spcAft>
                  <a:spcPts val="0"/>
                </a:spcAft>
                <a:buNone/>
              </a:pPr>
              <a:r>
                <a:rPr b="1" lang="en" sz="1100">
                  <a:solidFill>
                    <a:schemeClr val="lt1"/>
                  </a:solidFill>
                  <a:latin typeface="Century Gothic"/>
                  <a:ea typeface="Century Gothic"/>
                  <a:cs typeface="Century Gothic"/>
                  <a:sym typeface="Century Gothic"/>
                </a:rPr>
                <a:t>*Corequisite in 2021</a:t>
              </a:r>
              <a:endParaRPr b="1" sz="1100">
                <a:solidFill>
                  <a:schemeClr val="lt1"/>
                </a:solidFill>
                <a:latin typeface="Century Gothic"/>
                <a:ea typeface="Century Gothic"/>
                <a:cs typeface="Century Gothic"/>
                <a:sym typeface="Century Gothic"/>
              </a:endParaRPr>
            </a:p>
          </p:txBody>
        </p:sp>
        <p:sp>
          <p:nvSpPr>
            <p:cNvPr id="95" name="Google Shape;95;p17"/>
            <p:cNvSpPr txBox="1"/>
            <p:nvPr/>
          </p:nvSpPr>
          <p:spPr>
            <a:xfrm>
              <a:off x="1290051" y="3494313"/>
              <a:ext cx="1894800" cy="7386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i="0" lang="en" sz="1400" u="none" cap="none" strike="noStrike">
                  <a:solidFill>
                    <a:schemeClr val="dk1"/>
                  </a:solidFill>
                  <a:latin typeface="Century Gothic"/>
                  <a:ea typeface="Century Gothic"/>
                  <a:cs typeface="Century Gothic"/>
                  <a:sym typeface="Century Gothic"/>
                </a:rPr>
                <a:t>General Education</a:t>
              </a:r>
              <a:endParaRPr/>
            </a:p>
            <a:p>
              <a:pPr indent="0" lvl="0" marL="0" marR="0" rtl="0" algn="r">
                <a:spcBef>
                  <a:spcPts val="0"/>
                </a:spcBef>
                <a:spcAft>
                  <a:spcPts val="0"/>
                </a:spcAft>
                <a:buNone/>
              </a:pPr>
              <a:r>
                <a:rPr b="1" i="0" lang="en" sz="1400" u="none" cap="none" strike="noStrike">
                  <a:solidFill>
                    <a:schemeClr val="dk1"/>
                  </a:solidFill>
                  <a:latin typeface="Century Gothic"/>
                  <a:ea typeface="Century Gothic"/>
                  <a:cs typeface="Century Gothic"/>
                  <a:sym typeface="Century Gothic"/>
                </a:rPr>
                <a:t>Math Course</a:t>
              </a:r>
              <a:endParaRPr/>
            </a:p>
          </p:txBody>
        </p:sp>
        <p:sp>
          <p:nvSpPr>
            <p:cNvPr id="96" name="Google Shape;96;p17"/>
            <p:cNvSpPr txBox="1"/>
            <p:nvPr/>
          </p:nvSpPr>
          <p:spPr>
            <a:xfrm>
              <a:off x="1247982" y="4879096"/>
              <a:ext cx="1937100" cy="3078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i="0" lang="en" sz="1400" u="none" cap="none" strike="noStrike">
                  <a:solidFill>
                    <a:schemeClr val="dk1"/>
                  </a:solidFill>
                  <a:latin typeface="Century Gothic"/>
                  <a:ea typeface="Century Gothic"/>
                  <a:cs typeface="Century Gothic"/>
                  <a:sym typeface="Century Gothic"/>
                </a:rPr>
                <a:t>Learning Support</a:t>
              </a:r>
              <a:endParaRPr/>
            </a:p>
          </p:txBody>
        </p:sp>
        <p:sp>
          <p:nvSpPr>
            <p:cNvPr id="97" name="Google Shape;97;p17"/>
            <p:cNvSpPr txBox="1"/>
            <p:nvPr/>
          </p:nvSpPr>
          <p:spPr>
            <a:xfrm>
              <a:off x="1881351" y="1990092"/>
              <a:ext cx="1303500" cy="5232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i="0" lang="en" sz="1400" u="none" cap="none" strike="noStrike">
                  <a:solidFill>
                    <a:schemeClr val="dk1"/>
                  </a:solidFill>
                  <a:latin typeface="Century Gothic"/>
                  <a:ea typeface="Century Gothic"/>
                  <a:cs typeface="Century Gothic"/>
                  <a:sym typeface="Century Gothic"/>
                </a:rPr>
                <a:t>Meta Major</a:t>
              </a:r>
              <a:endParaRPr/>
            </a:p>
          </p:txBody>
        </p:sp>
        <p:sp>
          <p:nvSpPr>
            <p:cNvPr id="98" name="Google Shape;98;p17"/>
            <p:cNvSpPr/>
            <p:nvPr/>
          </p:nvSpPr>
          <p:spPr>
            <a:xfrm>
              <a:off x="4132006" y="2738682"/>
              <a:ext cx="192000" cy="609000"/>
            </a:xfrm>
            <a:prstGeom prst="downArrow">
              <a:avLst>
                <a:gd fmla="val 50000" name="adj1"/>
                <a:gd fmla="val 50000" name="adj2"/>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1800" u="none" cap="none" strike="noStrike">
                <a:solidFill>
                  <a:schemeClr val="lt1"/>
                </a:solidFill>
                <a:latin typeface="Century Gothic"/>
                <a:ea typeface="Century Gothic"/>
                <a:cs typeface="Century Gothic"/>
                <a:sym typeface="Century Gothic"/>
              </a:endParaRPr>
            </a:p>
          </p:txBody>
        </p:sp>
        <p:sp>
          <p:nvSpPr>
            <p:cNvPr id="99" name="Google Shape;99;p17"/>
            <p:cNvSpPr/>
            <p:nvPr/>
          </p:nvSpPr>
          <p:spPr>
            <a:xfrm>
              <a:off x="6516611" y="2738682"/>
              <a:ext cx="192000" cy="609000"/>
            </a:xfrm>
            <a:prstGeom prst="downArrow">
              <a:avLst>
                <a:gd fmla="val 50000" name="adj1"/>
                <a:gd fmla="val 50000" name="adj2"/>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1800" u="none" cap="none" strike="noStrike">
                <a:solidFill>
                  <a:schemeClr val="lt1"/>
                </a:solidFill>
                <a:latin typeface="Century Gothic"/>
                <a:ea typeface="Century Gothic"/>
                <a:cs typeface="Century Gothic"/>
                <a:sym typeface="Century Gothic"/>
              </a:endParaRPr>
            </a:p>
          </p:txBody>
        </p:sp>
        <p:sp>
          <p:nvSpPr>
            <p:cNvPr id="100" name="Google Shape;100;p17"/>
            <p:cNvSpPr/>
            <p:nvPr/>
          </p:nvSpPr>
          <p:spPr>
            <a:xfrm>
              <a:off x="8878165" y="2738682"/>
              <a:ext cx="152400" cy="609000"/>
            </a:xfrm>
            <a:prstGeom prst="downArrow">
              <a:avLst>
                <a:gd fmla="val 50000" name="adj1"/>
                <a:gd fmla="val 50000" name="adj2"/>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1800" u="none" cap="none" strike="noStrike">
                <a:solidFill>
                  <a:schemeClr val="lt1"/>
                </a:solidFill>
                <a:latin typeface="Century Gothic"/>
                <a:ea typeface="Century Gothic"/>
                <a:cs typeface="Century Gothic"/>
                <a:sym typeface="Century Gothic"/>
              </a:endParaRPr>
            </a:p>
          </p:txBody>
        </p:sp>
      </p:grpSp>
      <p:sp>
        <p:nvSpPr>
          <p:cNvPr id="101" name="Google Shape;101;p17"/>
          <p:cNvSpPr txBox="1"/>
          <p:nvPr/>
        </p:nvSpPr>
        <p:spPr>
          <a:xfrm>
            <a:off x="127834" y="203690"/>
            <a:ext cx="7886700" cy="8004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3200"/>
              <a:buFont typeface="Century Gothic"/>
              <a:buNone/>
            </a:pPr>
            <a:r>
              <a:rPr b="1" i="0" lang="en" sz="2900" u="none" cap="none" strike="noStrike">
                <a:solidFill>
                  <a:schemeClr val="dk1"/>
                </a:solidFill>
                <a:latin typeface="Century Gothic"/>
                <a:ea typeface="Century Gothic"/>
                <a:cs typeface="Century Gothic"/>
                <a:sym typeface="Century Gothic"/>
              </a:rPr>
              <a:t>Math Pathways Blended Corequisite Model</a:t>
            </a:r>
            <a:r>
              <a:rPr b="1" i="0" lang="en" sz="3200" u="none" cap="none" strike="noStrike">
                <a:solidFill>
                  <a:schemeClr val="dk1"/>
                </a:solidFill>
                <a:latin typeface="Century Gothic"/>
                <a:ea typeface="Century Gothic"/>
                <a:cs typeface="Century Gothic"/>
                <a:sym typeface="Century Gothic"/>
              </a:rPr>
              <a:t> </a:t>
            </a:r>
            <a:endParaRPr/>
          </a:p>
          <a:p>
            <a:pPr indent="0" lvl="0" marL="0" marR="0" rtl="0" algn="l">
              <a:lnSpc>
                <a:spcPct val="90000"/>
              </a:lnSpc>
              <a:spcBef>
                <a:spcPts val="0"/>
              </a:spcBef>
              <a:spcAft>
                <a:spcPts val="0"/>
              </a:spcAft>
              <a:buClr>
                <a:schemeClr val="dk1"/>
              </a:buClr>
              <a:buSzPts val="2400"/>
              <a:buFont typeface="Century Gothic"/>
              <a:buNone/>
            </a:pPr>
            <a:r>
              <a:t/>
            </a:r>
            <a:endParaRPr/>
          </a:p>
        </p:txBody>
      </p:sp>
      <p:pic>
        <p:nvPicPr>
          <p:cNvPr descr="Image result for st louis community college logo" id="102" name="Google Shape;102;p17"/>
          <p:cNvPicPr preferRelativeResize="0"/>
          <p:nvPr/>
        </p:nvPicPr>
        <p:blipFill rotWithShape="1">
          <a:blip r:embed="rId3">
            <a:alphaModFix/>
          </a:blip>
          <a:srcRect b="0" l="0" r="0" t="0"/>
          <a:stretch/>
        </p:blipFill>
        <p:spPr>
          <a:xfrm>
            <a:off x="6960524" y="4408088"/>
            <a:ext cx="2062675" cy="5923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6" name="Shape 106"/>
        <p:cNvGrpSpPr/>
        <p:nvPr/>
      </p:nvGrpSpPr>
      <p:grpSpPr>
        <a:xfrm>
          <a:off x="0" y="0"/>
          <a:ext cx="0" cy="0"/>
          <a:chOff x="0" y="0"/>
          <a:chExt cx="0" cy="0"/>
        </a:xfrm>
      </p:grpSpPr>
      <p:cxnSp>
        <p:nvCxnSpPr>
          <p:cNvPr id="107" name="Google Shape;107;p18"/>
          <p:cNvCxnSpPr/>
          <p:nvPr/>
        </p:nvCxnSpPr>
        <p:spPr>
          <a:xfrm>
            <a:off x="3181353" y="1095375"/>
            <a:ext cx="0" cy="2952900"/>
          </a:xfrm>
          <a:prstGeom prst="straightConnector1">
            <a:avLst/>
          </a:prstGeom>
          <a:noFill/>
          <a:ln cap="rnd" cmpd="sng" w="12700">
            <a:solidFill>
              <a:schemeClr val="accent1"/>
            </a:solidFill>
            <a:prstDash val="solid"/>
            <a:round/>
            <a:headEnd len="sm" w="sm" type="none"/>
            <a:tailEnd len="sm" w="sm" type="none"/>
          </a:ln>
        </p:spPr>
      </p:cxnSp>
      <p:sp>
        <p:nvSpPr>
          <p:cNvPr id="108" name="Google Shape;108;p18"/>
          <p:cNvSpPr txBox="1"/>
          <p:nvPr>
            <p:ph type="title"/>
          </p:nvPr>
        </p:nvSpPr>
        <p:spPr>
          <a:xfrm>
            <a:off x="437775" y="612475"/>
            <a:ext cx="2643900" cy="39186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chemeClr val="accent1"/>
              </a:buClr>
              <a:buSzPts val="2700"/>
              <a:buFont typeface="Trebuchet MS"/>
              <a:buNone/>
            </a:pPr>
            <a:r>
              <a:rPr lang="en" sz="2300"/>
              <a:t>Math corequisite recommendations:</a:t>
            </a:r>
            <a:endParaRPr sz="2300"/>
          </a:p>
        </p:txBody>
      </p:sp>
      <p:sp>
        <p:nvSpPr>
          <p:cNvPr id="109" name="Google Shape;109;p18"/>
          <p:cNvSpPr txBox="1"/>
          <p:nvPr>
            <p:ph idx="1" type="body"/>
          </p:nvPr>
        </p:nvSpPr>
        <p:spPr>
          <a:xfrm>
            <a:off x="3490721" y="612478"/>
            <a:ext cx="3464700" cy="3918600"/>
          </a:xfrm>
          <a:prstGeom prst="rect">
            <a:avLst/>
          </a:prstGeom>
          <a:noFill/>
          <a:ln>
            <a:noFill/>
          </a:ln>
        </p:spPr>
        <p:txBody>
          <a:bodyPr anchorCtr="0" anchor="ctr" bIns="34275" lIns="68575" spcFirstLastPara="1" rIns="68575" wrap="square" tIns="34275">
            <a:noAutofit/>
          </a:bodyPr>
          <a:lstStyle/>
          <a:p>
            <a:pPr indent="-190500" lvl="0" marL="254000" rtl="0" algn="l">
              <a:spcBef>
                <a:spcPts val="0"/>
              </a:spcBef>
              <a:spcAft>
                <a:spcPts val="0"/>
              </a:spcAft>
              <a:buSzPts val="1100"/>
              <a:buNone/>
            </a:pPr>
            <a:r>
              <a:t/>
            </a:r>
            <a:endParaRPr sz="1100"/>
          </a:p>
          <a:p>
            <a:pPr indent="-260350" lvl="0" marL="254000" rtl="0" algn="l">
              <a:spcBef>
                <a:spcPts val="800"/>
              </a:spcBef>
              <a:spcAft>
                <a:spcPts val="0"/>
              </a:spcAft>
              <a:buSzPts val="1100"/>
              <a:buChar char="●"/>
            </a:pPr>
            <a:r>
              <a:rPr lang="en" sz="1500"/>
              <a:t>All work in corequisite course supports work in college level course</a:t>
            </a:r>
            <a:endParaRPr sz="1500"/>
          </a:p>
          <a:p>
            <a:pPr indent="-260350" lvl="0" marL="254000" rtl="0" algn="l">
              <a:spcBef>
                <a:spcPts val="800"/>
              </a:spcBef>
              <a:spcAft>
                <a:spcPts val="0"/>
              </a:spcAft>
              <a:buSzPts val="1100"/>
              <a:buChar char="●"/>
            </a:pPr>
            <a:r>
              <a:rPr lang="en" sz="1500"/>
              <a:t>Just in time support of college level content and expectations</a:t>
            </a:r>
            <a:endParaRPr sz="1500"/>
          </a:p>
          <a:p>
            <a:pPr indent="-260350" lvl="0" marL="254000" rtl="0" algn="l">
              <a:spcBef>
                <a:spcPts val="800"/>
              </a:spcBef>
              <a:spcAft>
                <a:spcPts val="0"/>
              </a:spcAft>
              <a:buSzPts val="1100"/>
              <a:buChar char="●"/>
            </a:pPr>
            <a:r>
              <a:rPr lang="en" sz="1500"/>
              <a:t>Importance of communication between co-req and college level instructors</a:t>
            </a:r>
            <a:endParaRPr sz="1500"/>
          </a:p>
          <a:p>
            <a:pPr indent="-260350" lvl="0" marL="254000" rtl="0" algn="l">
              <a:spcBef>
                <a:spcPts val="800"/>
              </a:spcBef>
              <a:spcAft>
                <a:spcPts val="0"/>
              </a:spcAft>
              <a:buSzPts val="1100"/>
              <a:buChar char="●"/>
            </a:pPr>
            <a:r>
              <a:rPr lang="en" sz="1500"/>
              <a:t>Scheduling co-req directly before or after college level course</a:t>
            </a:r>
            <a:endParaRPr sz="1500"/>
          </a:p>
          <a:p>
            <a:pPr indent="-260350" lvl="0" marL="254000" rtl="0" algn="l">
              <a:spcBef>
                <a:spcPts val="800"/>
              </a:spcBef>
              <a:spcAft>
                <a:spcPts val="0"/>
              </a:spcAft>
              <a:buSzPts val="1100"/>
              <a:buChar char="●"/>
            </a:pPr>
            <a:r>
              <a:rPr lang="en" sz="1500"/>
              <a:t>Active learning strategies with group work, math study skills, building mathematical vocabulary</a:t>
            </a:r>
            <a:endParaRPr sz="1500"/>
          </a:p>
          <a:p>
            <a:pPr indent="-285750" lvl="0" marL="254000" rtl="0" algn="l">
              <a:spcBef>
                <a:spcPts val="800"/>
              </a:spcBef>
              <a:spcAft>
                <a:spcPts val="0"/>
              </a:spcAft>
              <a:buSzPts val="1500"/>
              <a:buChar char="●"/>
            </a:pPr>
            <a:r>
              <a:rPr lang="en" sz="1500"/>
              <a:t>Training for faculty, advisors, and leadership</a:t>
            </a:r>
            <a:endParaRPr sz="1500"/>
          </a:p>
          <a:p>
            <a:pPr indent="-190500" lvl="0" marL="254000" rtl="0" algn="l">
              <a:spcBef>
                <a:spcPts val="800"/>
              </a:spcBef>
              <a:spcAft>
                <a:spcPts val="0"/>
              </a:spcAft>
              <a:buSzPts val="1100"/>
              <a:buNone/>
            </a:pPr>
            <a:r>
              <a:t/>
            </a:r>
            <a:endParaRPr sz="1000"/>
          </a:p>
          <a:p>
            <a:pPr indent="0" lvl="0" marL="0" rtl="0" algn="l">
              <a:spcBef>
                <a:spcPts val="800"/>
              </a:spcBef>
              <a:spcAft>
                <a:spcPts val="0"/>
              </a:spcAft>
              <a:buSzPts val="1100"/>
              <a:buNone/>
            </a:pPr>
            <a:r>
              <a:t/>
            </a:r>
            <a:endParaRPr sz="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9"/>
          <p:cNvSpPr txBox="1"/>
          <p:nvPr>
            <p:ph type="title"/>
          </p:nvPr>
        </p:nvSpPr>
        <p:spPr>
          <a:xfrm>
            <a:off x="508000" y="457200"/>
            <a:ext cx="6447600" cy="9906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a:t>Lessons learned:</a:t>
            </a:r>
            <a:endParaRPr/>
          </a:p>
        </p:txBody>
      </p:sp>
      <p:sp>
        <p:nvSpPr>
          <p:cNvPr id="115" name="Google Shape;115;p19"/>
          <p:cNvSpPr txBox="1"/>
          <p:nvPr>
            <p:ph idx="1" type="body"/>
          </p:nvPr>
        </p:nvSpPr>
        <p:spPr>
          <a:xfrm>
            <a:off x="508000" y="1247876"/>
            <a:ext cx="6447600" cy="3283200"/>
          </a:xfrm>
          <a:prstGeom prst="rect">
            <a:avLst/>
          </a:prstGeom>
        </p:spPr>
        <p:txBody>
          <a:bodyPr anchorCtr="0" anchor="t" bIns="34275" lIns="68575" spcFirstLastPara="1" rIns="68575" wrap="square" tIns="34275">
            <a:noAutofit/>
          </a:bodyPr>
          <a:lstStyle/>
          <a:p>
            <a:pPr indent="0" lvl="0" marL="0" rtl="0" algn="l">
              <a:lnSpc>
                <a:spcPct val="100000"/>
              </a:lnSpc>
              <a:spcBef>
                <a:spcPts val="0"/>
              </a:spcBef>
              <a:spcAft>
                <a:spcPts val="0"/>
              </a:spcAft>
              <a:buNone/>
            </a:pPr>
            <a:r>
              <a:rPr b="1" lang="en" sz="2000">
                <a:solidFill>
                  <a:schemeClr val="dk1"/>
                </a:solidFill>
                <a:latin typeface="Calibri"/>
                <a:ea typeface="Calibri"/>
                <a:cs typeface="Calibri"/>
                <a:sym typeface="Calibri"/>
              </a:rPr>
              <a:t>Many corequisite students struggle with the terminology and reading</a:t>
            </a:r>
            <a:r>
              <a:rPr lang="en" sz="2000">
                <a:solidFill>
                  <a:schemeClr val="dk1"/>
                </a:solidFill>
                <a:latin typeface="Calibri"/>
                <a:ea typeface="Calibri"/>
                <a:cs typeface="Calibri"/>
                <a:sym typeface="Calibri"/>
              </a:rPr>
              <a:t>. </a:t>
            </a:r>
            <a:endParaRPr sz="2000">
              <a:solidFill>
                <a:schemeClr val="dk1"/>
              </a:solidFill>
              <a:latin typeface="Calibri"/>
              <a:ea typeface="Calibri"/>
              <a:cs typeface="Calibri"/>
              <a:sym typeface="Calibri"/>
            </a:endParaRPr>
          </a:p>
          <a:p>
            <a:pPr indent="0" lvl="0" marL="0" rtl="0" algn="l">
              <a:lnSpc>
                <a:spcPct val="100000"/>
              </a:lnSpc>
              <a:spcBef>
                <a:spcPts val="0"/>
              </a:spcBef>
              <a:spcAft>
                <a:spcPts val="0"/>
              </a:spcAft>
              <a:buNone/>
            </a:pPr>
            <a:r>
              <a:t/>
            </a:r>
            <a:endParaRPr sz="20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 sz="2000">
                <a:solidFill>
                  <a:schemeClr val="dk1"/>
                </a:solidFill>
                <a:latin typeface="Calibri"/>
                <a:ea typeface="Calibri"/>
                <a:cs typeface="Calibri"/>
                <a:sym typeface="Calibri"/>
              </a:rPr>
              <a:t>It was surprising to me how much vocabulary work I end up doing with my co-req students. Warm-up activities such as fill in the blank skillsheets, flashcards, crossword puzzles, and short writing assignments where students use the vocabulary can be used to help address this. The more practice my students can get speaking the language of mathematics, the better their chances for success.</a:t>
            </a:r>
            <a:endParaRPr sz="2000">
              <a:solidFill>
                <a:schemeClr val="dk1"/>
              </a:solidFill>
              <a:latin typeface="Calibri"/>
              <a:ea typeface="Calibri"/>
              <a:cs typeface="Calibri"/>
              <a:sym typeface="Calibri"/>
            </a:endParaRPr>
          </a:p>
          <a:p>
            <a:pPr indent="0" lvl="0" marL="0" rtl="0" algn="l">
              <a:spcBef>
                <a:spcPts val="800"/>
              </a:spcBef>
              <a:spcAft>
                <a:spcPts val="0"/>
              </a:spcAft>
              <a:buNone/>
            </a:pPr>
            <a:r>
              <a:t/>
            </a:r>
            <a:endParaRPr/>
          </a:p>
        </p:txBody>
      </p:sp>
      <p:cxnSp>
        <p:nvCxnSpPr>
          <p:cNvPr id="116" name="Google Shape;116;p19"/>
          <p:cNvCxnSpPr/>
          <p:nvPr/>
        </p:nvCxnSpPr>
        <p:spPr>
          <a:xfrm>
            <a:off x="7423703" y="1247875"/>
            <a:ext cx="0" cy="2952900"/>
          </a:xfrm>
          <a:prstGeom prst="straightConnector1">
            <a:avLst/>
          </a:prstGeom>
          <a:noFill/>
          <a:ln cap="rnd" cmpd="sng" w="12700">
            <a:solidFill>
              <a:schemeClr val="accent1"/>
            </a:solidFill>
            <a:prstDash val="solid"/>
            <a:round/>
            <a:headEnd len="sm" w="sm" type="none"/>
            <a:tailEnd len="sm" w="sm" type="non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pic>
        <p:nvPicPr>
          <p:cNvPr id="121" name="Google Shape;121;p20"/>
          <p:cNvPicPr preferRelativeResize="0"/>
          <p:nvPr/>
        </p:nvPicPr>
        <p:blipFill>
          <a:blip r:embed="rId3">
            <a:alphaModFix/>
          </a:blip>
          <a:stretch>
            <a:fillRect/>
          </a:stretch>
        </p:blipFill>
        <p:spPr>
          <a:xfrm>
            <a:off x="152400" y="152400"/>
            <a:ext cx="8839200" cy="474136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id="126" name="Google Shape;126;p21"/>
          <p:cNvPicPr preferRelativeResize="0"/>
          <p:nvPr/>
        </p:nvPicPr>
        <p:blipFill>
          <a:blip r:embed="rId3">
            <a:alphaModFix/>
          </a:blip>
          <a:stretch>
            <a:fillRect/>
          </a:stretch>
        </p:blipFill>
        <p:spPr>
          <a:xfrm>
            <a:off x="152400" y="152400"/>
            <a:ext cx="8839200" cy="403455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2"/>
          <p:cNvSpPr txBox="1"/>
          <p:nvPr>
            <p:ph type="title"/>
          </p:nvPr>
        </p:nvSpPr>
        <p:spPr>
          <a:xfrm>
            <a:off x="475925" y="374250"/>
            <a:ext cx="6678000" cy="12297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sz="2000"/>
              <a:t>Scaffolding has been used in math education and in college math course settings in particular. Instructional scaffolding is defined as the “provision of guidance and support which is increased or withdrawn in response to the developing competence of the learner” </a:t>
            </a:r>
            <a:r>
              <a:rPr lang="en" sz="1500"/>
              <a:t>(Mercer, 1995, p. 75). </a:t>
            </a:r>
            <a:r>
              <a:rPr lang="en" sz="2000"/>
              <a:t>Scaffolding can be implemented in different ways, including through teacher practices and pedagogy or through supplemental supports and instruction outside of a traditional class setting.</a:t>
            </a:r>
            <a:endParaRPr sz="2000"/>
          </a:p>
          <a:p>
            <a:pPr indent="0" lvl="0" marL="0" rtl="0" algn="l">
              <a:spcBef>
                <a:spcPts val="0"/>
              </a:spcBef>
              <a:spcAft>
                <a:spcPts val="0"/>
              </a:spcAft>
              <a:buNone/>
            </a:pPr>
            <a:r>
              <a:t/>
            </a:r>
            <a:endParaRPr sz="2000"/>
          </a:p>
          <a:p>
            <a:pPr indent="0" lvl="0" marL="0" rtl="0" algn="l">
              <a:spcBef>
                <a:spcPts val="0"/>
              </a:spcBef>
              <a:spcAft>
                <a:spcPts val="0"/>
              </a:spcAft>
              <a:buNone/>
            </a:pPr>
            <a:r>
              <a:t/>
            </a:r>
            <a:endParaRPr sz="2000"/>
          </a:p>
          <a:p>
            <a:pPr indent="0" lvl="0" marL="0" rtl="0" algn="l">
              <a:spcBef>
                <a:spcPts val="0"/>
              </a:spcBef>
              <a:spcAft>
                <a:spcPts val="0"/>
              </a:spcAft>
              <a:buNone/>
            </a:pPr>
            <a:r>
              <a:rPr lang="en" sz="1200"/>
              <a:t>Mercer, N. (1995). The guided construction of knowledge: Talk amongst teachers and learners. Tonawanda, NY: Multilingual Matters Ltd.</a:t>
            </a:r>
            <a:endParaRPr sz="1200"/>
          </a:p>
          <a:p>
            <a:pPr indent="0" lvl="0" marL="0" rtl="0" algn="l">
              <a:spcBef>
                <a:spcPts val="0"/>
              </a:spcBef>
              <a:spcAft>
                <a:spcPts val="0"/>
              </a:spcAft>
              <a:buNone/>
            </a:pPr>
            <a:r>
              <a:rPr lang="en" sz="1200"/>
              <a:t>Scaffolding Mathematics Remediation for Academically At-Risk Students Following Developmental Education Reform in Florida</a:t>
            </a:r>
            <a:endParaRPr sz="1200"/>
          </a:p>
          <a:p>
            <a:pPr indent="0" lvl="0" marL="0" rtl="0" algn="l">
              <a:spcBef>
                <a:spcPts val="0"/>
              </a:spcBef>
              <a:spcAft>
                <a:spcPts val="0"/>
              </a:spcAft>
              <a:buNone/>
            </a:pPr>
            <a:r>
              <a:rPr lang="en" sz="1200"/>
              <a:t>COMMUNITY COLLEGE JOURNAL OF RESEARCH AND PRACTICE</a:t>
            </a:r>
            <a:endParaRPr sz="1200"/>
          </a:p>
        </p:txBody>
      </p:sp>
      <p:cxnSp>
        <p:nvCxnSpPr>
          <p:cNvPr id="132" name="Google Shape;132;p22"/>
          <p:cNvCxnSpPr/>
          <p:nvPr/>
        </p:nvCxnSpPr>
        <p:spPr>
          <a:xfrm>
            <a:off x="7534628" y="1095300"/>
            <a:ext cx="0" cy="2952900"/>
          </a:xfrm>
          <a:prstGeom prst="straightConnector1">
            <a:avLst/>
          </a:prstGeom>
          <a:noFill/>
          <a:ln cap="rnd" cmpd="sng" w="12700">
            <a:solidFill>
              <a:schemeClr val="accent1"/>
            </a:solidFill>
            <a:prstDash val="solid"/>
            <a:round/>
            <a:headEnd len="sm" w="sm" type="none"/>
            <a:tailEnd len="sm" w="sm" type="none"/>
          </a:ln>
        </p:spPr>
      </p:cxn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