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7" r:id="rId1"/>
    <p:sldMasterId id="2147483739" r:id="rId2"/>
  </p:sldMasterIdLst>
  <p:notesMasterIdLst>
    <p:notesMasterId r:id="rId50"/>
  </p:notesMasterIdLst>
  <p:sldIdLst>
    <p:sldId id="256" r:id="rId3"/>
    <p:sldId id="488" r:id="rId4"/>
    <p:sldId id="257" r:id="rId5"/>
    <p:sldId id="258" r:id="rId6"/>
    <p:sldId id="489" r:id="rId7"/>
    <p:sldId id="487" r:id="rId8"/>
    <p:sldId id="259" r:id="rId9"/>
    <p:sldId id="289" r:id="rId10"/>
    <p:sldId id="260" r:id="rId11"/>
    <p:sldId id="261" r:id="rId12"/>
    <p:sldId id="262" r:id="rId13"/>
    <p:sldId id="263" r:id="rId14"/>
    <p:sldId id="264" r:id="rId15"/>
    <p:sldId id="265" r:id="rId16"/>
    <p:sldId id="485" r:id="rId17"/>
    <p:sldId id="267" r:id="rId18"/>
    <p:sldId id="490" r:id="rId19"/>
    <p:sldId id="268" r:id="rId20"/>
    <p:sldId id="269" r:id="rId21"/>
    <p:sldId id="270" r:id="rId22"/>
    <p:sldId id="271" r:id="rId23"/>
    <p:sldId id="272" r:id="rId24"/>
    <p:sldId id="273" r:id="rId25"/>
    <p:sldId id="491" r:id="rId26"/>
    <p:sldId id="274" r:id="rId27"/>
    <p:sldId id="278" r:id="rId28"/>
    <p:sldId id="280" r:id="rId29"/>
    <p:sldId id="282" r:id="rId30"/>
    <p:sldId id="399" r:id="rId31"/>
    <p:sldId id="283" r:id="rId32"/>
    <p:sldId id="381" r:id="rId33"/>
    <p:sldId id="382" r:id="rId34"/>
    <p:sldId id="383" r:id="rId35"/>
    <p:sldId id="384" r:id="rId36"/>
    <p:sldId id="385" r:id="rId37"/>
    <p:sldId id="386" r:id="rId38"/>
    <p:sldId id="387" r:id="rId39"/>
    <p:sldId id="388" r:id="rId40"/>
    <p:sldId id="493" r:id="rId41"/>
    <p:sldId id="492" r:id="rId42"/>
    <p:sldId id="393" r:id="rId43"/>
    <p:sldId id="486" r:id="rId44"/>
    <p:sldId id="392" r:id="rId45"/>
    <p:sldId id="394" r:id="rId46"/>
    <p:sldId id="484" r:id="rId47"/>
    <p:sldId id="396" r:id="rId48"/>
    <p:sldId id="39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341F80-9F05-8545-956C-F959DF382257}">
          <p14:sldIdLst>
            <p14:sldId id="256"/>
            <p14:sldId id="488"/>
            <p14:sldId id="257"/>
            <p14:sldId id="258"/>
            <p14:sldId id="489"/>
            <p14:sldId id="487"/>
            <p14:sldId id="259"/>
            <p14:sldId id="289"/>
            <p14:sldId id="260"/>
            <p14:sldId id="261"/>
            <p14:sldId id="262"/>
            <p14:sldId id="263"/>
            <p14:sldId id="264"/>
            <p14:sldId id="265"/>
            <p14:sldId id="485"/>
            <p14:sldId id="267"/>
            <p14:sldId id="490"/>
            <p14:sldId id="268"/>
            <p14:sldId id="269"/>
            <p14:sldId id="270"/>
            <p14:sldId id="271"/>
            <p14:sldId id="272"/>
            <p14:sldId id="273"/>
            <p14:sldId id="491"/>
            <p14:sldId id="274"/>
            <p14:sldId id="278"/>
            <p14:sldId id="280"/>
            <p14:sldId id="282"/>
            <p14:sldId id="399"/>
            <p14:sldId id="283"/>
            <p14:sldId id="381"/>
            <p14:sldId id="382"/>
            <p14:sldId id="383"/>
            <p14:sldId id="384"/>
            <p14:sldId id="385"/>
            <p14:sldId id="386"/>
            <p14:sldId id="387"/>
            <p14:sldId id="388"/>
            <p14:sldId id="493"/>
            <p14:sldId id="492"/>
            <p14:sldId id="393"/>
            <p14:sldId id="486"/>
            <p14:sldId id="392"/>
            <p14:sldId id="394"/>
            <p14:sldId id="484"/>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66789"/>
  </p:normalViewPr>
  <p:slideViewPr>
    <p:cSldViewPr snapToGrid="0" snapToObjects="1">
      <p:cViewPr varScale="1">
        <p:scale>
          <a:sx n="93" d="100"/>
          <a:sy n="93" d="100"/>
        </p:scale>
        <p:origin x="184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8CF7C-F1AD-42A4-87AE-E7D3A82DE8F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239497-9731-4E38-8201-EAE4BE73A1EA}">
      <dgm:prSet/>
      <dgm:spPr/>
      <dgm:t>
        <a:bodyPr/>
        <a:lstStyle/>
        <a:p>
          <a:r>
            <a:rPr lang="en-US" baseline="0"/>
            <a:t>Backward planning to layout the landscape</a:t>
          </a:r>
          <a:endParaRPr lang="en-US"/>
        </a:p>
      </dgm:t>
    </dgm:pt>
    <dgm:pt modelId="{FE75FCAD-3C8A-495A-B0E9-9D4C583D928B}" type="parTrans" cxnId="{E61D64D0-51E2-4D70-B2A8-3D288B8E0AA2}">
      <dgm:prSet/>
      <dgm:spPr/>
      <dgm:t>
        <a:bodyPr/>
        <a:lstStyle/>
        <a:p>
          <a:endParaRPr lang="en-US"/>
        </a:p>
      </dgm:t>
    </dgm:pt>
    <dgm:pt modelId="{95D3235F-3A83-4C09-AABC-479AE5AE4FF9}" type="sibTrans" cxnId="{E61D64D0-51E2-4D70-B2A8-3D288B8E0AA2}">
      <dgm:prSet/>
      <dgm:spPr/>
      <dgm:t>
        <a:bodyPr/>
        <a:lstStyle/>
        <a:p>
          <a:endParaRPr lang="en-US"/>
        </a:p>
      </dgm:t>
    </dgm:pt>
    <dgm:pt modelId="{E488D19A-18F1-4F13-8FC1-80F292654C6D}">
      <dgm:prSet/>
      <dgm:spPr/>
      <dgm:t>
        <a:bodyPr/>
        <a:lstStyle/>
        <a:p>
          <a:r>
            <a:rPr lang="en-US" baseline="0"/>
            <a:t>A new kind of calendar</a:t>
          </a:r>
          <a:endParaRPr lang="en-US"/>
        </a:p>
      </dgm:t>
    </dgm:pt>
    <dgm:pt modelId="{984E4EC1-D3CF-4240-9F7E-2D479AA40DDB}" type="parTrans" cxnId="{A0903D31-2760-4B48-AC96-F8BFDEBD910B}">
      <dgm:prSet/>
      <dgm:spPr/>
      <dgm:t>
        <a:bodyPr/>
        <a:lstStyle/>
        <a:p>
          <a:endParaRPr lang="en-US"/>
        </a:p>
      </dgm:t>
    </dgm:pt>
    <dgm:pt modelId="{47BBD73B-93D3-4E95-9B27-3EC9E8CC40CE}" type="sibTrans" cxnId="{A0903D31-2760-4B48-AC96-F8BFDEBD910B}">
      <dgm:prSet/>
      <dgm:spPr/>
      <dgm:t>
        <a:bodyPr/>
        <a:lstStyle/>
        <a:p>
          <a:endParaRPr lang="en-US"/>
        </a:p>
      </dgm:t>
    </dgm:pt>
    <dgm:pt modelId="{A393EB79-30C0-48CF-AC50-DF801501E991}">
      <dgm:prSet/>
      <dgm:spPr/>
      <dgm:t>
        <a:bodyPr/>
        <a:lstStyle/>
        <a:p>
          <a:r>
            <a:rPr lang="en-US" baseline="0"/>
            <a:t>Collecting good tasks</a:t>
          </a:r>
          <a:endParaRPr lang="en-US"/>
        </a:p>
      </dgm:t>
    </dgm:pt>
    <dgm:pt modelId="{75B65621-79CC-4B44-940E-941355E2EA51}" type="parTrans" cxnId="{3C0DA2A0-1AC3-4413-94DE-6BFCEC3B3BF2}">
      <dgm:prSet/>
      <dgm:spPr/>
      <dgm:t>
        <a:bodyPr/>
        <a:lstStyle/>
        <a:p>
          <a:endParaRPr lang="en-US"/>
        </a:p>
      </dgm:t>
    </dgm:pt>
    <dgm:pt modelId="{DFC100E3-594D-4A01-B7FB-D6201F382613}" type="sibTrans" cxnId="{3C0DA2A0-1AC3-4413-94DE-6BFCEC3B3BF2}">
      <dgm:prSet/>
      <dgm:spPr/>
      <dgm:t>
        <a:bodyPr/>
        <a:lstStyle/>
        <a:p>
          <a:endParaRPr lang="en-US"/>
        </a:p>
      </dgm:t>
    </dgm:pt>
    <dgm:pt modelId="{D91CBCA5-5578-42D1-A770-F19D46CAA4CB}">
      <dgm:prSet/>
      <dgm:spPr/>
      <dgm:t>
        <a:bodyPr/>
        <a:lstStyle/>
        <a:p>
          <a:r>
            <a:rPr lang="en-US" baseline="0"/>
            <a:t>Deciding where tasks best fit</a:t>
          </a:r>
          <a:endParaRPr lang="en-US"/>
        </a:p>
      </dgm:t>
    </dgm:pt>
    <dgm:pt modelId="{E31A674F-39B9-4432-9647-D6BE10601D76}" type="parTrans" cxnId="{1365CEC5-337A-4C8D-BF80-D68A68E67582}">
      <dgm:prSet/>
      <dgm:spPr/>
      <dgm:t>
        <a:bodyPr/>
        <a:lstStyle/>
        <a:p>
          <a:endParaRPr lang="en-US"/>
        </a:p>
      </dgm:t>
    </dgm:pt>
    <dgm:pt modelId="{AB163857-5564-4226-997C-7E1CB95F64DB}" type="sibTrans" cxnId="{1365CEC5-337A-4C8D-BF80-D68A68E67582}">
      <dgm:prSet/>
      <dgm:spPr/>
      <dgm:t>
        <a:bodyPr/>
        <a:lstStyle/>
        <a:p>
          <a:endParaRPr lang="en-US"/>
        </a:p>
      </dgm:t>
    </dgm:pt>
    <dgm:pt modelId="{0D7F4967-B42E-4375-88D5-4A2AA7B33D97}">
      <dgm:prSet/>
      <dgm:spPr/>
      <dgm:t>
        <a:bodyPr/>
        <a:lstStyle/>
        <a:p>
          <a:r>
            <a:rPr lang="en-US" baseline="0" dirty="0"/>
            <a:t>Being sure we’re hitting what matters</a:t>
          </a:r>
          <a:endParaRPr lang="en-US" dirty="0"/>
        </a:p>
      </dgm:t>
    </dgm:pt>
    <dgm:pt modelId="{65195C62-97BE-4C95-8568-1F7B50B8C836}" type="parTrans" cxnId="{CDCED814-86C3-41DF-B571-B76D0C16D25A}">
      <dgm:prSet/>
      <dgm:spPr/>
      <dgm:t>
        <a:bodyPr/>
        <a:lstStyle/>
        <a:p>
          <a:endParaRPr lang="en-US"/>
        </a:p>
      </dgm:t>
    </dgm:pt>
    <dgm:pt modelId="{61915DFD-150F-4F4C-AFA1-3080B20A718A}" type="sibTrans" cxnId="{CDCED814-86C3-41DF-B571-B76D0C16D25A}">
      <dgm:prSet/>
      <dgm:spPr/>
      <dgm:t>
        <a:bodyPr/>
        <a:lstStyle/>
        <a:p>
          <a:endParaRPr lang="en-US"/>
        </a:p>
      </dgm:t>
    </dgm:pt>
    <dgm:pt modelId="{A93DBD3A-930B-4226-BC6D-14DD66C84B4D}">
      <dgm:prSet/>
      <dgm:spPr/>
      <dgm:t>
        <a:bodyPr/>
        <a:lstStyle/>
        <a:p>
          <a:r>
            <a:rPr lang="en-US" baseline="0"/>
            <a:t>Being flexible and enjoying the unit with my students</a:t>
          </a:r>
          <a:endParaRPr lang="en-US"/>
        </a:p>
      </dgm:t>
    </dgm:pt>
    <dgm:pt modelId="{197B4DEB-24A8-4CA7-94BD-51CC53C9FA8F}" type="parTrans" cxnId="{8829E585-DA49-4448-BB1F-47A9AB96515D}">
      <dgm:prSet/>
      <dgm:spPr/>
      <dgm:t>
        <a:bodyPr/>
        <a:lstStyle/>
        <a:p>
          <a:endParaRPr lang="en-US"/>
        </a:p>
      </dgm:t>
    </dgm:pt>
    <dgm:pt modelId="{C0E6782A-777D-4083-B545-D377F7595E2B}" type="sibTrans" cxnId="{8829E585-DA49-4448-BB1F-47A9AB96515D}">
      <dgm:prSet/>
      <dgm:spPr/>
      <dgm:t>
        <a:bodyPr/>
        <a:lstStyle/>
        <a:p>
          <a:endParaRPr lang="en-US"/>
        </a:p>
      </dgm:t>
    </dgm:pt>
    <dgm:pt modelId="{62715EA5-3C93-4DEF-9A01-3B948A170DED}">
      <dgm:prSet/>
      <dgm:spPr/>
      <dgm:t>
        <a:bodyPr/>
        <a:lstStyle/>
        <a:p>
          <a:r>
            <a:rPr lang="en-US" baseline="0"/>
            <a:t>Taking good notes and tinkering</a:t>
          </a:r>
          <a:endParaRPr lang="en-US"/>
        </a:p>
      </dgm:t>
    </dgm:pt>
    <dgm:pt modelId="{D2418FB9-BB0E-40CD-9370-A9EA0406F77D}" type="parTrans" cxnId="{A4DA3386-2358-4ED4-9F1F-1E31BFFE2B2E}">
      <dgm:prSet/>
      <dgm:spPr/>
      <dgm:t>
        <a:bodyPr/>
        <a:lstStyle/>
        <a:p>
          <a:endParaRPr lang="en-US"/>
        </a:p>
      </dgm:t>
    </dgm:pt>
    <dgm:pt modelId="{60175173-C362-454C-9F4B-AFEB652E182C}" type="sibTrans" cxnId="{A4DA3386-2358-4ED4-9F1F-1E31BFFE2B2E}">
      <dgm:prSet/>
      <dgm:spPr/>
      <dgm:t>
        <a:bodyPr/>
        <a:lstStyle/>
        <a:p>
          <a:endParaRPr lang="en-US"/>
        </a:p>
      </dgm:t>
    </dgm:pt>
    <dgm:pt modelId="{6497B749-70D5-3A4E-8675-3B0795A59644}" type="pres">
      <dgm:prSet presAssocID="{1108CF7C-F1AD-42A4-87AE-E7D3A82DE8F7}" presName="vert0" presStyleCnt="0">
        <dgm:presLayoutVars>
          <dgm:dir/>
          <dgm:animOne val="branch"/>
          <dgm:animLvl val="lvl"/>
        </dgm:presLayoutVars>
      </dgm:prSet>
      <dgm:spPr/>
    </dgm:pt>
    <dgm:pt modelId="{03FF7A15-85E1-8642-9C29-B4DFBFD611AF}" type="pres">
      <dgm:prSet presAssocID="{BB239497-9731-4E38-8201-EAE4BE73A1EA}" presName="thickLine" presStyleLbl="alignNode1" presStyleIdx="0" presStyleCnt="7"/>
      <dgm:spPr/>
    </dgm:pt>
    <dgm:pt modelId="{5B2CA47B-62DA-004D-9F38-39B63F2F0F7F}" type="pres">
      <dgm:prSet presAssocID="{BB239497-9731-4E38-8201-EAE4BE73A1EA}" presName="horz1" presStyleCnt="0"/>
      <dgm:spPr/>
    </dgm:pt>
    <dgm:pt modelId="{3E1860C9-E837-4741-B846-25895A6C71AB}" type="pres">
      <dgm:prSet presAssocID="{BB239497-9731-4E38-8201-EAE4BE73A1EA}" presName="tx1" presStyleLbl="revTx" presStyleIdx="0" presStyleCnt="7"/>
      <dgm:spPr/>
    </dgm:pt>
    <dgm:pt modelId="{10FE8FD4-F67C-AC40-A476-141CB9D41100}" type="pres">
      <dgm:prSet presAssocID="{BB239497-9731-4E38-8201-EAE4BE73A1EA}" presName="vert1" presStyleCnt="0"/>
      <dgm:spPr/>
    </dgm:pt>
    <dgm:pt modelId="{D53E7135-3A15-F742-97B6-C7551464A0A3}" type="pres">
      <dgm:prSet presAssocID="{E488D19A-18F1-4F13-8FC1-80F292654C6D}" presName="thickLine" presStyleLbl="alignNode1" presStyleIdx="1" presStyleCnt="7"/>
      <dgm:spPr/>
    </dgm:pt>
    <dgm:pt modelId="{A48AA6EA-9DE5-C749-B46A-78A9301C1B64}" type="pres">
      <dgm:prSet presAssocID="{E488D19A-18F1-4F13-8FC1-80F292654C6D}" presName="horz1" presStyleCnt="0"/>
      <dgm:spPr/>
    </dgm:pt>
    <dgm:pt modelId="{557D85A4-C401-1D42-92BD-730FA8E9C730}" type="pres">
      <dgm:prSet presAssocID="{E488D19A-18F1-4F13-8FC1-80F292654C6D}" presName="tx1" presStyleLbl="revTx" presStyleIdx="1" presStyleCnt="7"/>
      <dgm:spPr/>
    </dgm:pt>
    <dgm:pt modelId="{B5EAF87D-8D19-D242-88EB-FB3544EC3C95}" type="pres">
      <dgm:prSet presAssocID="{E488D19A-18F1-4F13-8FC1-80F292654C6D}" presName="vert1" presStyleCnt="0"/>
      <dgm:spPr/>
    </dgm:pt>
    <dgm:pt modelId="{BF8637EE-6339-B649-A880-5F483D6AC562}" type="pres">
      <dgm:prSet presAssocID="{A393EB79-30C0-48CF-AC50-DF801501E991}" presName="thickLine" presStyleLbl="alignNode1" presStyleIdx="2" presStyleCnt="7"/>
      <dgm:spPr/>
    </dgm:pt>
    <dgm:pt modelId="{75ABE981-AD77-F644-9C84-059A0BB269C9}" type="pres">
      <dgm:prSet presAssocID="{A393EB79-30C0-48CF-AC50-DF801501E991}" presName="horz1" presStyleCnt="0"/>
      <dgm:spPr/>
    </dgm:pt>
    <dgm:pt modelId="{94A69B43-DC89-DE4E-A759-36DC83AEFD1D}" type="pres">
      <dgm:prSet presAssocID="{A393EB79-30C0-48CF-AC50-DF801501E991}" presName="tx1" presStyleLbl="revTx" presStyleIdx="2" presStyleCnt="7"/>
      <dgm:spPr/>
    </dgm:pt>
    <dgm:pt modelId="{EF9BC418-0E4C-3B47-9C5B-8B621C4CF0B1}" type="pres">
      <dgm:prSet presAssocID="{A393EB79-30C0-48CF-AC50-DF801501E991}" presName="vert1" presStyleCnt="0"/>
      <dgm:spPr/>
    </dgm:pt>
    <dgm:pt modelId="{56C11AAC-A231-3347-BF61-533993DA051E}" type="pres">
      <dgm:prSet presAssocID="{D91CBCA5-5578-42D1-A770-F19D46CAA4CB}" presName="thickLine" presStyleLbl="alignNode1" presStyleIdx="3" presStyleCnt="7"/>
      <dgm:spPr/>
    </dgm:pt>
    <dgm:pt modelId="{98E32BAE-702E-3045-90D9-5A4C7C050006}" type="pres">
      <dgm:prSet presAssocID="{D91CBCA5-5578-42D1-A770-F19D46CAA4CB}" presName="horz1" presStyleCnt="0"/>
      <dgm:spPr/>
    </dgm:pt>
    <dgm:pt modelId="{AC26A8C7-7536-E644-BC1B-F89B0A0B9C09}" type="pres">
      <dgm:prSet presAssocID="{D91CBCA5-5578-42D1-A770-F19D46CAA4CB}" presName="tx1" presStyleLbl="revTx" presStyleIdx="3" presStyleCnt="7"/>
      <dgm:spPr/>
    </dgm:pt>
    <dgm:pt modelId="{121DCCCF-8244-B942-B28B-1EED07263613}" type="pres">
      <dgm:prSet presAssocID="{D91CBCA5-5578-42D1-A770-F19D46CAA4CB}" presName="vert1" presStyleCnt="0"/>
      <dgm:spPr/>
    </dgm:pt>
    <dgm:pt modelId="{B680E40B-D03F-204C-9438-C342D3C892CD}" type="pres">
      <dgm:prSet presAssocID="{0D7F4967-B42E-4375-88D5-4A2AA7B33D97}" presName="thickLine" presStyleLbl="alignNode1" presStyleIdx="4" presStyleCnt="7"/>
      <dgm:spPr/>
    </dgm:pt>
    <dgm:pt modelId="{A5DE6D7F-BF72-284C-B73F-865F5542BB51}" type="pres">
      <dgm:prSet presAssocID="{0D7F4967-B42E-4375-88D5-4A2AA7B33D97}" presName="horz1" presStyleCnt="0"/>
      <dgm:spPr/>
    </dgm:pt>
    <dgm:pt modelId="{6A4F4697-1B9A-A04E-8843-0E77D0B77D9B}" type="pres">
      <dgm:prSet presAssocID="{0D7F4967-B42E-4375-88D5-4A2AA7B33D97}" presName="tx1" presStyleLbl="revTx" presStyleIdx="4" presStyleCnt="7"/>
      <dgm:spPr/>
    </dgm:pt>
    <dgm:pt modelId="{386273A8-0F47-0C46-9CA9-D6BB48E5549B}" type="pres">
      <dgm:prSet presAssocID="{0D7F4967-B42E-4375-88D5-4A2AA7B33D97}" presName="vert1" presStyleCnt="0"/>
      <dgm:spPr/>
    </dgm:pt>
    <dgm:pt modelId="{E132D0DE-E045-F740-A8D7-DFFDD0E72170}" type="pres">
      <dgm:prSet presAssocID="{A93DBD3A-930B-4226-BC6D-14DD66C84B4D}" presName="thickLine" presStyleLbl="alignNode1" presStyleIdx="5" presStyleCnt="7"/>
      <dgm:spPr/>
    </dgm:pt>
    <dgm:pt modelId="{CF530F70-5260-8C43-8C28-A9AB8184446D}" type="pres">
      <dgm:prSet presAssocID="{A93DBD3A-930B-4226-BC6D-14DD66C84B4D}" presName="horz1" presStyleCnt="0"/>
      <dgm:spPr/>
    </dgm:pt>
    <dgm:pt modelId="{6868E844-5BA5-8348-B76C-81C40C3F6045}" type="pres">
      <dgm:prSet presAssocID="{A93DBD3A-930B-4226-BC6D-14DD66C84B4D}" presName="tx1" presStyleLbl="revTx" presStyleIdx="5" presStyleCnt="7"/>
      <dgm:spPr/>
    </dgm:pt>
    <dgm:pt modelId="{3B438FFA-168B-A24F-8101-D1CCCC415BFF}" type="pres">
      <dgm:prSet presAssocID="{A93DBD3A-930B-4226-BC6D-14DD66C84B4D}" presName="vert1" presStyleCnt="0"/>
      <dgm:spPr/>
    </dgm:pt>
    <dgm:pt modelId="{9249FF8C-DA6C-7044-A566-D4E6FB57A656}" type="pres">
      <dgm:prSet presAssocID="{62715EA5-3C93-4DEF-9A01-3B948A170DED}" presName="thickLine" presStyleLbl="alignNode1" presStyleIdx="6" presStyleCnt="7"/>
      <dgm:spPr/>
    </dgm:pt>
    <dgm:pt modelId="{CBC9B8F7-211A-9A44-84A8-D4E00782A21D}" type="pres">
      <dgm:prSet presAssocID="{62715EA5-3C93-4DEF-9A01-3B948A170DED}" presName="horz1" presStyleCnt="0"/>
      <dgm:spPr/>
    </dgm:pt>
    <dgm:pt modelId="{3556A67C-CE85-ED46-AF00-F7B5AFD685AB}" type="pres">
      <dgm:prSet presAssocID="{62715EA5-3C93-4DEF-9A01-3B948A170DED}" presName="tx1" presStyleLbl="revTx" presStyleIdx="6" presStyleCnt="7"/>
      <dgm:spPr/>
    </dgm:pt>
    <dgm:pt modelId="{F5248522-06EC-2244-B09C-D2D1FFDF7F05}" type="pres">
      <dgm:prSet presAssocID="{62715EA5-3C93-4DEF-9A01-3B948A170DED}" presName="vert1" presStyleCnt="0"/>
      <dgm:spPr/>
    </dgm:pt>
  </dgm:ptLst>
  <dgm:cxnLst>
    <dgm:cxn modelId="{CDCED814-86C3-41DF-B571-B76D0C16D25A}" srcId="{1108CF7C-F1AD-42A4-87AE-E7D3A82DE8F7}" destId="{0D7F4967-B42E-4375-88D5-4A2AA7B33D97}" srcOrd="4" destOrd="0" parTransId="{65195C62-97BE-4C95-8568-1F7B50B8C836}" sibTransId="{61915DFD-150F-4F4C-AFA1-3080B20A718A}"/>
    <dgm:cxn modelId="{B59E5C1A-7405-084A-8767-18612D35620D}" type="presOf" srcId="{D91CBCA5-5578-42D1-A770-F19D46CAA4CB}" destId="{AC26A8C7-7536-E644-BC1B-F89B0A0B9C09}" srcOrd="0" destOrd="0" presId="urn:microsoft.com/office/officeart/2008/layout/LinedList"/>
    <dgm:cxn modelId="{9CC01928-503B-9244-AA39-F83BF44A3F94}" type="presOf" srcId="{BB239497-9731-4E38-8201-EAE4BE73A1EA}" destId="{3E1860C9-E837-4741-B846-25895A6C71AB}" srcOrd="0" destOrd="0" presId="urn:microsoft.com/office/officeart/2008/layout/LinedList"/>
    <dgm:cxn modelId="{A0903D31-2760-4B48-AC96-F8BFDEBD910B}" srcId="{1108CF7C-F1AD-42A4-87AE-E7D3A82DE8F7}" destId="{E488D19A-18F1-4F13-8FC1-80F292654C6D}" srcOrd="1" destOrd="0" parTransId="{984E4EC1-D3CF-4240-9F7E-2D479AA40DDB}" sibTransId="{47BBD73B-93D3-4E95-9B27-3EC9E8CC40CE}"/>
    <dgm:cxn modelId="{5719D248-8886-6D4D-B82D-D8B784221438}" type="presOf" srcId="{E488D19A-18F1-4F13-8FC1-80F292654C6D}" destId="{557D85A4-C401-1D42-92BD-730FA8E9C730}" srcOrd="0" destOrd="0" presId="urn:microsoft.com/office/officeart/2008/layout/LinedList"/>
    <dgm:cxn modelId="{C8112784-A3D1-1844-B6CB-DABFFDEFE497}" type="presOf" srcId="{62715EA5-3C93-4DEF-9A01-3B948A170DED}" destId="{3556A67C-CE85-ED46-AF00-F7B5AFD685AB}" srcOrd="0" destOrd="0" presId="urn:microsoft.com/office/officeart/2008/layout/LinedList"/>
    <dgm:cxn modelId="{8829E585-DA49-4448-BB1F-47A9AB96515D}" srcId="{1108CF7C-F1AD-42A4-87AE-E7D3A82DE8F7}" destId="{A93DBD3A-930B-4226-BC6D-14DD66C84B4D}" srcOrd="5" destOrd="0" parTransId="{197B4DEB-24A8-4CA7-94BD-51CC53C9FA8F}" sibTransId="{C0E6782A-777D-4083-B545-D377F7595E2B}"/>
    <dgm:cxn modelId="{A4DA3386-2358-4ED4-9F1F-1E31BFFE2B2E}" srcId="{1108CF7C-F1AD-42A4-87AE-E7D3A82DE8F7}" destId="{62715EA5-3C93-4DEF-9A01-3B948A170DED}" srcOrd="6" destOrd="0" parTransId="{D2418FB9-BB0E-40CD-9370-A9EA0406F77D}" sibTransId="{60175173-C362-454C-9F4B-AFEB652E182C}"/>
    <dgm:cxn modelId="{3C0DA2A0-1AC3-4413-94DE-6BFCEC3B3BF2}" srcId="{1108CF7C-F1AD-42A4-87AE-E7D3A82DE8F7}" destId="{A393EB79-30C0-48CF-AC50-DF801501E991}" srcOrd="2" destOrd="0" parTransId="{75B65621-79CC-4B44-940E-941355E2EA51}" sibTransId="{DFC100E3-594D-4A01-B7FB-D6201F382613}"/>
    <dgm:cxn modelId="{5DB396A4-FB3A-FF48-B8A8-472448CA6446}" type="presOf" srcId="{1108CF7C-F1AD-42A4-87AE-E7D3A82DE8F7}" destId="{6497B749-70D5-3A4E-8675-3B0795A59644}" srcOrd="0" destOrd="0" presId="urn:microsoft.com/office/officeart/2008/layout/LinedList"/>
    <dgm:cxn modelId="{1365CEC5-337A-4C8D-BF80-D68A68E67582}" srcId="{1108CF7C-F1AD-42A4-87AE-E7D3A82DE8F7}" destId="{D91CBCA5-5578-42D1-A770-F19D46CAA4CB}" srcOrd="3" destOrd="0" parTransId="{E31A674F-39B9-4432-9647-D6BE10601D76}" sibTransId="{AB163857-5564-4226-997C-7E1CB95F64DB}"/>
    <dgm:cxn modelId="{E61D64D0-51E2-4D70-B2A8-3D288B8E0AA2}" srcId="{1108CF7C-F1AD-42A4-87AE-E7D3A82DE8F7}" destId="{BB239497-9731-4E38-8201-EAE4BE73A1EA}" srcOrd="0" destOrd="0" parTransId="{FE75FCAD-3C8A-495A-B0E9-9D4C583D928B}" sibTransId="{95D3235F-3A83-4C09-AABC-479AE5AE4FF9}"/>
    <dgm:cxn modelId="{69C64AD5-760C-424C-93F6-F75847A494C9}" type="presOf" srcId="{A93DBD3A-930B-4226-BC6D-14DD66C84B4D}" destId="{6868E844-5BA5-8348-B76C-81C40C3F6045}" srcOrd="0" destOrd="0" presId="urn:microsoft.com/office/officeart/2008/layout/LinedList"/>
    <dgm:cxn modelId="{807954D7-9ECA-BB4B-A703-D97B63EA2DDB}" type="presOf" srcId="{A393EB79-30C0-48CF-AC50-DF801501E991}" destId="{94A69B43-DC89-DE4E-A759-36DC83AEFD1D}" srcOrd="0" destOrd="0" presId="urn:microsoft.com/office/officeart/2008/layout/LinedList"/>
    <dgm:cxn modelId="{E52E1CFD-24C9-584A-9896-6B9E7C4F896B}" type="presOf" srcId="{0D7F4967-B42E-4375-88D5-4A2AA7B33D97}" destId="{6A4F4697-1B9A-A04E-8843-0E77D0B77D9B}" srcOrd="0" destOrd="0" presId="urn:microsoft.com/office/officeart/2008/layout/LinedList"/>
    <dgm:cxn modelId="{12A6DE5D-0082-BB48-944F-914FE9C2F50F}" type="presParOf" srcId="{6497B749-70D5-3A4E-8675-3B0795A59644}" destId="{03FF7A15-85E1-8642-9C29-B4DFBFD611AF}" srcOrd="0" destOrd="0" presId="urn:microsoft.com/office/officeart/2008/layout/LinedList"/>
    <dgm:cxn modelId="{17BBC72D-01DA-9A4F-B3C7-70B245C1D9A0}" type="presParOf" srcId="{6497B749-70D5-3A4E-8675-3B0795A59644}" destId="{5B2CA47B-62DA-004D-9F38-39B63F2F0F7F}" srcOrd="1" destOrd="0" presId="urn:microsoft.com/office/officeart/2008/layout/LinedList"/>
    <dgm:cxn modelId="{AA7FF680-9795-3B4E-BB2A-CE4848D65D29}" type="presParOf" srcId="{5B2CA47B-62DA-004D-9F38-39B63F2F0F7F}" destId="{3E1860C9-E837-4741-B846-25895A6C71AB}" srcOrd="0" destOrd="0" presId="urn:microsoft.com/office/officeart/2008/layout/LinedList"/>
    <dgm:cxn modelId="{B9D146A6-2538-4A4B-9BB8-502CC76B5A11}" type="presParOf" srcId="{5B2CA47B-62DA-004D-9F38-39B63F2F0F7F}" destId="{10FE8FD4-F67C-AC40-A476-141CB9D41100}" srcOrd="1" destOrd="0" presId="urn:microsoft.com/office/officeart/2008/layout/LinedList"/>
    <dgm:cxn modelId="{4751A265-FB38-4B4F-8B35-ED3D8AC56560}" type="presParOf" srcId="{6497B749-70D5-3A4E-8675-3B0795A59644}" destId="{D53E7135-3A15-F742-97B6-C7551464A0A3}" srcOrd="2" destOrd="0" presId="urn:microsoft.com/office/officeart/2008/layout/LinedList"/>
    <dgm:cxn modelId="{42001D7B-DDBB-C049-9D42-2AD566FC053D}" type="presParOf" srcId="{6497B749-70D5-3A4E-8675-3B0795A59644}" destId="{A48AA6EA-9DE5-C749-B46A-78A9301C1B64}" srcOrd="3" destOrd="0" presId="urn:microsoft.com/office/officeart/2008/layout/LinedList"/>
    <dgm:cxn modelId="{EB73CC3F-0232-CC4F-BC4B-DA65F841B738}" type="presParOf" srcId="{A48AA6EA-9DE5-C749-B46A-78A9301C1B64}" destId="{557D85A4-C401-1D42-92BD-730FA8E9C730}" srcOrd="0" destOrd="0" presId="urn:microsoft.com/office/officeart/2008/layout/LinedList"/>
    <dgm:cxn modelId="{01D41930-D89E-5249-B8B5-80FF363A26FB}" type="presParOf" srcId="{A48AA6EA-9DE5-C749-B46A-78A9301C1B64}" destId="{B5EAF87D-8D19-D242-88EB-FB3544EC3C95}" srcOrd="1" destOrd="0" presId="urn:microsoft.com/office/officeart/2008/layout/LinedList"/>
    <dgm:cxn modelId="{B7054385-EB32-D049-BA97-B96071D0D097}" type="presParOf" srcId="{6497B749-70D5-3A4E-8675-3B0795A59644}" destId="{BF8637EE-6339-B649-A880-5F483D6AC562}" srcOrd="4" destOrd="0" presId="urn:microsoft.com/office/officeart/2008/layout/LinedList"/>
    <dgm:cxn modelId="{99B25076-C597-E346-9011-989C7308F6AF}" type="presParOf" srcId="{6497B749-70D5-3A4E-8675-3B0795A59644}" destId="{75ABE981-AD77-F644-9C84-059A0BB269C9}" srcOrd="5" destOrd="0" presId="urn:microsoft.com/office/officeart/2008/layout/LinedList"/>
    <dgm:cxn modelId="{53D60AAD-C337-9F42-885B-65CE289E964D}" type="presParOf" srcId="{75ABE981-AD77-F644-9C84-059A0BB269C9}" destId="{94A69B43-DC89-DE4E-A759-36DC83AEFD1D}" srcOrd="0" destOrd="0" presId="urn:microsoft.com/office/officeart/2008/layout/LinedList"/>
    <dgm:cxn modelId="{9A62D204-E2E4-E843-90DF-9DFFCF504FE3}" type="presParOf" srcId="{75ABE981-AD77-F644-9C84-059A0BB269C9}" destId="{EF9BC418-0E4C-3B47-9C5B-8B621C4CF0B1}" srcOrd="1" destOrd="0" presId="urn:microsoft.com/office/officeart/2008/layout/LinedList"/>
    <dgm:cxn modelId="{4C952521-146E-6849-A71F-169E0FC9C5CE}" type="presParOf" srcId="{6497B749-70D5-3A4E-8675-3B0795A59644}" destId="{56C11AAC-A231-3347-BF61-533993DA051E}" srcOrd="6" destOrd="0" presId="urn:microsoft.com/office/officeart/2008/layout/LinedList"/>
    <dgm:cxn modelId="{45ACFCD4-4E4B-1D4A-9D51-B500EDCE109F}" type="presParOf" srcId="{6497B749-70D5-3A4E-8675-3B0795A59644}" destId="{98E32BAE-702E-3045-90D9-5A4C7C050006}" srcOrd="7" destOrd="0" presId="urn:microsoft.com/office/officeart/2008/layout/LinedList"/>
    <dgm:cxn modelId="{73664F06-0769-7947-BDE9-213E9B23C97B}" type="presParOf" srcId="{98E32BAE-702E-3045-90D9-5A4C7C050006}" destId="{AC26A8C7-7536-E644-BC1B-F89B0A0B9C09}" srcOrd="0" destOrd="0" presId="urn:microsoft.com/office/officeart/2008/layout/LinedList"/>
    <dgm:cxn modelId="{FA208AFB-6A98-C742-9C78-CCB0815FC661}" type="presParOf" srcId="{98E32BAE-702E-3045-90D9-5A4C7C050006}" destId="{121DCCCF-8244-B942-B28B-1EED07263613}" srcOrd="1" destOrd="0" presId="urn:microsoft.com/office/officeart/2008/layout/LinedList"/>
    <dgm:cxn modelId="{BF843750-73F2-ED47-AA19-B5BF158DFE7D}" type="presParOf" srcId="{6497B749-70D5-3A4E-8675-3B0795A59644}" destId="{B680E40B-D03F-204C-9438-C342D3C892CD}" srcOrd="8" destOrd="0" presId="urn:microsoft.com/office/officeart/2008/layout/LinedList"/>
    <dgm:cxn modelId="{72A909EE-D14F-1C41-BFB8-4DB45064124D}" type="presParOf" srcId="{6497B749-70D5-3A4E-8675-3B0795A59644}" destId="{A5DE6D7F-BF72-284C-B73F-865F5542BB51}" srcOrd="9" destOrd="0" presId="urn:microsoft.com/office/officeart/2008/layout/LinedList"/>
    <dgm:cxn modelId="{946F4854-4D29-914F-8C99-F8B9333B7F47}" type="presParOf" srcId="{A5DE6D7F-BF72-284C-B73F-865F5542BB51}" destId="{6A4F4697-1B9A-A04E-8843-0E77D0B77D9B}" srcOrd="0" destOrd="0" presId="urn:microsoft.com/office/officeart/2008/layout/LinedList"/>
    <dgm:cxn modelId="{795F3E12-9DE9-0540-B1BA-61AB030EFF08}" type="presParOf" srcId="{A5DE6D7F-BF72-284C-B73F-865F5542BB51}" destId="{386273A8-0F47-0C46-9CA9-D6BB48E5549B}" srcOrd="1" destOrd="0" presId="urn:microsoft.com/office/officeart/2008/layout/LinedList"/>
    <dgm:cxn modelId="{257AFD55-DD9C-234B-BC90-9C9DE357AA6F}" type="presParOf" srcId="{6497B749-70D5-3A4E-8675-3B0795A59644}" destId="{E132D0DE-E045-F740-A8D7-DFFDD0E72170}" srcOrd="10" destOrd="0" presId="urn:microsoft.com/office/officeart/2008/layout/LinedList"/>
    <dgm:cxn modelId="{CCD5F34A-0643-FE47-AA47-1F22A8460728}" type="presParOf" srcId="{6497B749-70D5-3A4E-8675-3B0795A59644}" destId="{CF530F70-5260-8C43-8C28-A9AB8184446D}" srcOrd="11" destOrd="0" presId="urn:microsoft.com/office/officeart/2008/layout/LinedList"/>
    <dgm:cxn modelId="{0DBEE7B5-3AAB-014F-AC2F-6A27B162236D}" type="presParOf" srcId="{CF530F70-5260-8C43-8C28-A9AB8184446D}" destId="{6868E844-5BA5-8348-B76C-81C40C3F6045}" srcOrd="0" destOrd="0" presId="urn:microsoft.com/office/officeart/2008/layout/LinedList"/>
    <dgm:cxn modelId="{CCE707C3-3B09-3E45-B395-E2C9C5D57D75}" type="presParOf" srcId="{CF530F70-5260-8C43-8C28-A9AB8184446D}" destId="{3B438FFA-168B-A24F-8101-D1CCCC415BFF}" srcOrd="1" destOrd="0" presId="urn:microsoft.com/office/officeart/2008/layout/LinedList"/>
    <dgm:cxn modelId="{A53059ED-1859-4B47-A4D0-F3B93BE7B2B3}" type="presParOf" srcId="{6497B749-70D5-3A4E-8675-3B0795A59644}" destId="{9249FF8C-DA6C-7044-A566-D4E6FB57A656}" srcOrd="12" destOrd="0" presId="urn:microsoft.com/office/officeart/2008/layout/LinedList"/>
    <dgm:cxn modelId="{85EA5422-CF10-ED40-95FE-83ACE7F711C5}" type="presParOf" srcId="{6497B749-70D5-3A4E-8675-3B0795A59644}" destId="{CBC9B8F7-211A-9A44-84A8-D4E00782A21D}" srcOrd="13" destOrd="0" presId="urn:microsoft.com/office/officeart/2008/layout/LinedList"/>
    <dgm:cxn modelId="{35B5D112-DEA7-1046-A525-C56EA40911A7}" type="presParOf" srcId="{CBC9B8F7-211A-9A44-84A8-D4E00782A21D}" destId="{3556A67C-CE85-ED46-AF00-F7B5AFD685AB}" srcOrd="0" destOrd="0" presId="urn:microsoft.com/office/officeart/2008/layout/LinedList"/>
    <dgm:cxn modelId="{33481F18-48CE-A747-AE63-5983AC9D43AD}" type="presParOf" srcId="{CBC9B8F7-211A-9A44-84A8-D4E00782A21D}" destId="{F5248522-06EC-2244-B09C-D2D1FFDF7F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B841C8-EA2B-4B0D-865C-E36A80547C29}"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28F59F95-D5AD-4F61-B04A-9265969AE6A0}">
      <dgm:prSet/>
      <dgm:spPr/>
      <dgm:t>
        <a:bodyPr/>
        <a:lstStyle/>
        <a:p>
          <a:r>
            <a:rPr lang="en-US"/>
            <a:t>Sort objectives/outcomes</a:t>
          </a:r>
        </a:p>
      </dgm:t>
    </dgm:pt>
    <dgm:pt modelId="{592E74A7-B335-4086-96EB-6D36CE86CD2D}" type="parTrans" cxnId="{58E30C9F-71D8-46AA-BD16-D4338F3CD384}">
      <dgm:prSet/>
      <dgm:spPr/>
      <dgm:t>
        <a:bodyPr/>
        <a:lstStyle/>
        <a:p>
          <a:endParaRPr lang="en-US"/>
        </a:p>
      </dgm:t>
    </dgm:pt>
    <dgm:pt modelId="{DCBAC19D-D9B5-4493-8D48-8DF57E37EAC1}" type="sibTrans" cxnId="{58E30C9F-71D8-46AA-BD16-D4338F3CD384}">
      <dgm:prSet/>
      <dgm:spPr/>
      <dgm:t>
        <a:bodyPr/>
        <a:lstStyle/>
        <a:p>
          <a:endParaRPr lang="en-US"/>
        </a:p>
      </dgm:t>
    </dgm:pt>
    <dgm:pt modelId="{253F9B38-ABC3-4CEE-B86A-2586665E74F7}">
      <dgm:prSet/>
      <dgm:spPr/>
      <dgm:t>
        <a:bodyPr/>
        <a:lstStyle/>
        <a:p>
          <a:r>
            <a:rPr lang="en-US"/>
            <a:t>Enduring understandings</a:t>
          </a:r>
        </a:p>
      </dgm:t>
    </dgm:pt>
    <dgm:pt modelId="{147291A5-D75F-4632-A161-A215A2434973}" type="parTrans" cxnId="{A483CA85-E22C-4632-A998-B4C53A9D6F97}">
      <dgm:prSet/>
      <dgm:spPr/>
      <dgm:t>
        <a:bodyPr/>
        <a:lstStyle/>
        <a:p>
          <a:endParaRPr lang="en-US"/>
        </a:p>
      </dgm:t>
    </dgm:pt>
    <dgm:pt modelId="{052DA13C-CC1F-4CC6-8499-5260B73B9C18}" type="sibTrans" cxnId="{A483CA85-E22C-4632-A998-B4C53A9D6F97}">
      <dgm:prSet/>
      <dgm:spPr/>
      <dgm:t>
        <a:bodyPr/>
        <a:lstStyle/>
        <a:p>
          <a:endParaRPr lang="en-US"/>
        </a:p>
      </dgm:t>
    </dgm:pt>
    <dgm:pt modelId="{ADFDA688-D32D-4EE4-86D9-FD3032AD2AE8}">
      <dgm:prSet/>
      <dgm:spPr/>
      <dgm:t>
        <a:bodyPr/>
        <a:lstStyle/>
        <a:p>
          <a:r>
            <a:rPr lang="en-US"/>
            <a:t>Important to know and do</a:t>
          </a:r>
        </a:p>
      </dgm:t>
    </dgm:pt>
    <dgm:pt modelId="{F9201BDA-BB91-42F7-868A-18D1ADA20F69}" type="parTrans" cxnId="{98B7A3D1-BC4F-4CDC-90B8-3250C6E177E6}">
      <dgm:prSet/>
      <dgm:spPr/>
      <dgm:t>
        <a:bodyPr/>
        <a:lstStyle/>
        <a:p>
          <a:endParaRPr lang="en-US"/>
        </a:p>
      </dgm:t>
    </dgm:pt>
    <dgm:pt modelId="{7A463279-C0A1-4C5A-97AD-82CFBA80E31D}" type="sibTrans" cxnId="{98B7A3D1-BC4F-4CDC-90B8-3250C6E177E6}">
      <dgm:prSet/>
      <dgm:spPr/>
      <dgm:t>
        <a:bodyPr/>
        <a:lstStyle/>
        <a:p>
          <a:endParaRPr lang="en-US"/>
        </a:p>
      </dgm:t>
    </dgm:pt>
    <dgm:pt modelId="{94834E8F-0E15-45AD-B5CF-4A74F1AD0531}">
      <dgm:prSet/>
      <dgm:spPr/>
      <dgm:t>
        <a:bodyPr/>
        <a:lstStyle/>
        <a:p>
          <a:r>
            <a:rPr lang="en-US"/>
            <a:t>Worth being familiar with</a:t>
          </a:r>
        </a:p>
      </dgm:t>
    </dgm:pt>
    <dgm:pt modelId="{972C4A57-94BA-41AC-975D-217CCB50EE14}" type="parTrans" cxnId="{C3DE17F6-6D55-40FF-BFBD-3801BC866D7C}">
      <dgm:prSet/>
      <dgm:spPr/>
      <dgm:t>
        <a:bodyPr/>
        <a:lstStyle/>
        <a:p>
          <a:endParaRPr lang="en-US"/>
        </a:p>
      </dgm:t>
    </dgm:pt>
    <dgm:pt modelId="{FE37C729-3FB4-4CAC-BCF5-531BBBCA7CA9}" type="sibTrans" cxnId="{C3DE17F6-6D55-40FF-BFBD-3801BC866D7C}">
      <dgm:prSet/>
      <dgm:spPr/>
      <dgm:t>
        <a:bodyPr/>
        <a:lstStyle/>
        <a:p>
          <a:endParaRPr lang="en-US"/>
        </a:p>
      </dgm:t>
    </dgm:pt>
    <dgm:pt modelId="{19019289-2C09-43EE-806C-37907D5DC256}">
      <dgm:prSet/>
      <dgm:spPr/>
      <dgm:t>
        <a:bodyPr/>
        <a:lstStyle/>
        <a:p>
          <a:r>
            <a:rPr lang="en-US"/>
            <a:t>Evidence</a:t>
          </a:r>
        </a:p>
      </dgm:t>
    </dgm:pt>
    <dgm:pt modelId="{617F2ECA-CC5A-4EBD-8B9B-85007332A580}" type="parTrans" cxnId="{5D35D54A-A27F-4FDC-B737-BE6BD3F7747C}">
      <dgm:prSet/>
      <dgm:spPr/>
      <dgm:t>
        <a:bodyPr/>
        <a:lstStyle/>
        <a:p>
          <a:endParaRPr lang="en-US"/>
        </a:p>
      </dgm:t>
    </dgm:pt>
    <dgm:pt modelId="{7300B063-004A-4217-AD7D-835702C6C301}" type="sibTrans" cxnId="{5D35D54A-A27F-4FDC-B737-BE6BD3F7747C}">
      <dgm:prSet/>
      <dgm:spPr/>
      <dgm:t>
        <a:bodyPr/>
        <a:lstStyle/>
        <a:p>
          <a:endParaRPr lang="en-US"/>
        </a:p>
      </dgm:t>
    </dgm:pt>
    <dgm:pt modelId="{F986A8B8-AC10-4246-964B-2D9D5945FAE8}">
      <dgm:prSet/>
      <dgm:spPr/>
      <dgm:t>
        <a:bodyPr/>
        <a:lstStyle/>
        <a:p>
          <a:r>
            <a:rPr lang="en-US"/>
            <a:t>What will it look like when students understand?</a:t>
          </a:r>
        </a:p>
      </dgm:t>
    </dgm:pt>
    <dgm:pt modelId="{9FACF11C-25C8-4BFC-823F-A16AFBCB82D8}" type="parTrans" cxnId="{3EC5F327-9637-4E2F-951A-23766262C8B2}">
      <dgm:prSet/>
      <dgm:spPr/>
      <dgm:t>
        <a:bodyPr/>
        <a:lstStyle/>
        <a:p>
          <a:endParaRPr lang="en-US"/>
        </a:p>
      </dgm:t>
    </dgm:pt>
    <dgm:pt modelId="{383E413F-074F-4941-9274-9537D6F4CBDE}" type="sibTrans" cxnId="{3EC5F327-9637-4E2F-951A-23766262C8B2}">
      <dgm:prSet/>
      <dgm:spPr/>
      <dgm:t>
        <a:bodyPr/>
        <a:lstStyle/>
        <a:p>
          <a:endParaRPr lang="en-US"/>
        </a:p>
      </dgm:t>
    </dgm:pt>
    <dgm:pt modelId="{C3D1E751-FCCF-41EB-98F7-B2F5613580D3}">
      <dgm:prSet/>
      <dgm:spPr/>
      <dgm:t>
        <a:bodyPr/>
        <a:lstStyle/>
        <a:p>
          <a:r>
            <a:rPr lang="en-US"/>
            <a:t>Assessment</a:t>
          </a:r>
        </a:p>
      </dgm:t>
    </dgm:pt>
    <dgm:pt modelId="{E50F9305-B568-43CB-88ED-9AEDF1C0FC86}" type="parTrans" cxnId="{5D2DA6EF-D0FA-42F3-A0FA-8C9A66644248}">
      <dgm:prSet/>
      <dgm:spPr/>
      <dgm:t>
        <a:bodyPr/>
        <a:lstStyle/>
        <a:p>
          <a:endParaRPr lang="en-US"/>
        </a:p>
      </dgm:t>
    </dgm:pt>
    <dgm:pt modelId="{9D881419-F83C-4C18-822A-5D007E8417EA}" type="sibTrans" cxnId="{5D2DA6EF-D0FA-42F3-A0FA-8C9A66644248}">
      <dgm:prSet/>
      <dgm:spPr/>
      <dgm:t>
        <a:bodyPr/>
        <a:lstStyle/>
        <a:p>
          <a:endParaRPr lang="en-US"/>
        </a:p>
      </dgm:t>
    </dgm:pt>
    <dgm:pt modelId="{FCB4A9A1-4B52-40A1-948C-E1FDD2CC2908}">
      <dgm:prSet/>
      <dgm:spPr/>
      <dgm:t>
        <a:bodyPr/>
        <a:lstStyle/>
        <a:p>
          <a:r>
            <a:rPr lang="en-US"/>
            <a:t>How can I assess for this evidence?</a:t>
          </a:r>
        </a:p>
      </dgm:t>
    </dgm:pt>
    <dgm:pt modelId="{F8340D0D-3AC3-4B9F-A249-34D7D6A2144F}" type="parTrans" cxnId="{59E7121B-747D-4F9D-8F20-0F2C8F37AB3D}">
      <dgm:prSet/>
      <dgm:spPr/>
      <dgm:t>
        <a:bodyPr/>
        <a:lstStyle/>
        <a:p>
          <a:endParaRPr lang="en-US"/>
        </a:p>
      </dgm:t>
    </dgm:pt>
    <dgm:pt modelId="{29FC9FF9-B593-46EE-B70E-4522EA4387E0}" type="sibTrans" cxnId="{59E7121B-747D-4F9D-8F20-0F2C8F37AB3D}">
      <dgm:prSet/>
      <dgm:spPr/>
      <dgm:t>
        <a:bodyPr/>
        <a:lstStyle/>
        <a:p>
          <a:endParaRPr lang="en-US"/>
        </a:p>
      </dgm:t>
    </dgm:pt>
    <dgm:pt modelId="{7BD01395-1791-4417-B4F3-C82F2F5CD7B4}">
      <dgm:prSet/>
      <dgm:spPr/>
      <dgm:t>
        <a:bodyPr/>
        <a:lstStyle/>
        <a:p>
          <a:r>
            <a:rPr lang="en-US"/>
            <a:t>Learning plan</a:t>
          </a:r>
        </a:p>
      </dgm:t>
    </dgm:pt>
    <dgm:pt modelId="{7E636ECB-B6DC-47B0-BD80-A43628DF9606}" type="parTrans" cxnId="{A007E258-652C-4601-87F9-ED4AC9C8BCEA}">
      <dgm:prSet/>
      <dgm:spPr/>
      <dgm:t>
        <a:bodyPr/>
        <a:lstStyle/>
        <a:p>
          <a:endParaRPr lang="en-US"/>
        </a:p>
      </dgm:t>
    </dgm:pt>
    <dgm:pt modelId="{B71D24CF-47D5-434D-91E8-F6A86EE6A4F0}" type="sibTrans" cxnId="{A007E258-652C-4601-87F9-ED4AC9C8BCEA}">
      <dgm:prSet/>
      <dgm:spPr/>
      <dgm:t>
        <a:bodyPr/>
        <a:lstStyle/>
        <a:p>
          <a:endParaRPr lang="en-US"/>
        </a:p>
      </dgm:t>
    </dgm:pt>
    <dgm:pt modelId="{CC20D178-B5BD-4323-BE76-C02197DEA7EB}">
      <dgm:prSet/>
      <dgm:spPr/>
      <dgm:t>
        <a:bodyPr/>
        <a:lstStyle/>
        <a:p>
          <a:r>
            <a:rPr lang="en-US"/>
            <a:t>What experiences do students need to build these understandings?</a:t>
          </a:r>
        </a:p>
      </dgm:t>
    </dgm:pt>
    <dgm:pt modelId="{FDAA43D4-D754-4CDD-9DE8-2BC4765D1300}" type="parTrans" cxnId="{30610FC3-B240-478B-A9E9-2D9B118B3554}">
      <dgm:prSet/>
      <dgm:spPr/>
      <dgm:t>
        <a:bodyPr/>
        <a:lstStyle/>
        <a:p>
          <a:endParaRPr lang="en-US"/>
        </a:p>
      </dgm:t>
    </dgm:pt>
    <dgm:pt modelId="{0A1B18D0-DBCB-47A7-BDC1-8FB900D08B0B}" type="sibTrans" cxnId="{30610FC3-B240-478B-A9E9-2D9B118B3554}">
      <dgm:prSet/>
      <dgm:spPr/>
      <dgm:t>
        <a:bodyPr/>
        <a:lstStyle/>
        <a:p>
          <a:endParaRPr lang="en-US"/>
        </a:p>
      </dgm:t>
    </dgm:pt>
    <dgm:pt modelId="{FD8A859B-CB50-EC4E-9742-0E5DDE053A9F}" type="pres">
      <dgm:prSet presAssocID="{A3B841C8-EA2B-4B0D-865C-E36A80547C29}" presName="linear" presStyleCnt="0">
        <dgm:presLayoutVars>
          <dgm:dir/>
          <dgm:animLvl val="lvl"/>
          <dgm:resizeHandles val="exact"/>
        </dgm:presLayoutVars>
      </dgm:prSet>
      <dgm:spPr/>
    </dgm:pt>
    <dgm:pt modelId="{7B96A619-E6C9-8045-8D29-2D9BF159DC98}" type="pres">
      <dgm:prSet presAssocID="{28F59F95-D5AD-4F61-B04A-9265969AE6A0}" presName="parentLin" presStyleCnt="0"/>
      <dgm:spPr/>
    </dgm:pt>
    <dgm:pt modelId="{7C31A585-B778-9A45-B78F-3567E5FFE692}" type="pres">
      <dgm:prSet presAssocID="{28F59F95-D5AD-4F61-B04A-9265969AE6A0}" presName="parentLeftMargin" presStyleLbl="node1" presStyleIdx="0" presStyleCnt="4"/>
      <dgm:spPr/>
    </dgm:pt>
    <dgm:pt modelId="{57AFFA18-D60D-4241-B456-066EBDBE5BBF}" type="pres">
      <dgm:prSet presAssocID="{28F59F95-D5AD-4F61-B04A-9265969AE6A0}" presName="parentText" presStyleLbl="node1" presStyleIdx="0" presStyleCnt="4">
        <dgm:presLayoutVars>
          <dgm:chMax val="0"/>
          <dgm:bulletEnabled val="1"/>
        </dgm:presLayoutVars>
      </dgm:prSet>
      <dgm:spPr/>
    </dgm:pt>
    <dgm:pt modelId="{F3B2FF07-038B-9447-965F-AA8BF5C7583B}" type="pres">
      <dgm:prSet presAssocID="{28F59F95-D5AD-4F61-B04A-9265969AE6A0}" presName="negativeSpace" presStyleCnt="0"/>
      <dgm:spPr/>
    </dgm:pt>
    <dgm:pt modelId="{348DBD3C-2373-194E-9E1E-30E21FBD2984}" type="pres">
      <dgm:prSet presAssocID="{28F59F95-D5AD-4F61-B04A-9265969AE6A0}" presName="childText" presStyleLbl="conFgAcc1" presStyleIdx="0" presStyleCnt="4">
        <dgm:presLayoutVars>
          <dgm:bulletEnabled val="1"/>
        </dgm:presLayoutVars>
      </dgm:prSet>
      <dgm:spPr/>
    </dgm:pt>
    <dgm:pt modelId="{D806C252-D285-D344-BD94-7A2EE01185B5}" type="pres">
      <dgm:prSet presAssocID="{DCBAC19D-D9B5-4493-8D48-8DF57E37EAC1}" presName="spaceBetweenRectangles" presStyleCnt="0"/>
      <dgm:spPr/>
    </dgm:pt>
    <dgm:pt modelId="{03D27131-CD48-EB42-859A-2EE8A19061B6}" type="pres">
      <dgm:prSet presAssocID="{19019289-2C09-43EE-806C-37907D5DC256}" presName="parentLin" presStyleCnt="0"/>
      <dgm:spPr/>
    </dgm:pt>
    <dgm:pt modelId="{B1579B6A-19FC-1B4F-BEB4-B4507A5FAD22}" type="pres">
      <dgm:prSet presAssocID="{19019289-2C09-43EE-806C-37907D5DC256}" presName="parentLeftMargin" presStyleLbl="node1" presStyleIdx="0" presStyleCnt="4"/>
      <dgm:spPr/>
    </dgm:pt>
    <dgm:pt modelId="{018C6856-47C8-2348-936E-ED064547BB5C}" type="pres">
      <dgm:prSet presAssocID="{19019289-2C09-43EE-806C-37907D5DC256}" presName="parentText" presStyleLbl="node1" presStyleIdx="1" presStyleCnt="4">
        <dgm:presLayoutVars>
          <dgm:chMax val="0"/>
          <dgm:bulletEnabled val="1"/>
        </dgm:presLayoutVars>
      </dgm:prSet>
      <dgm:spPr/>
    </dgm:pt>
    <dgm:pt modelId="{CBFF6DBB-FBED-2A4F-8CB8-64615F07F7C8}" type="pres">
      <dgm:prSet presAssocID="{19019289-2C09-43EE-806C-37907D5DC256}" presName="negativeSpace" presStyleCnt="0"/>
      <dgm:spPr/>
    </dgm:pt>
    <dgm:pt modelId="{D7F5E234-DE2F-EF4F-B9CB-D5EE9F0BD1A4}" type="pres">
      <dgm:prSet presAssocID="{19019289-2C09-43EE-806C-37907D5DC256}" presName="childText" presStyleLbl="conFgAcc1" presStyleIdx="1" presStyleCnt="4">
        <dgm:presLayoutVars>
          <dgm:bulletEnabled val="1"/>
        </dgm:presLayoutVars>
      </dgm:prSet>
      <dgm:spPr/>
    </dgm:pt>
    <dgm:pt modelId="{3BC8108C-1996-D140-BBFB-7489B3A3D1C9}" type="pres">
      <dgm:prSet presAssocID="{7300B063-004A-4217-AD7D-835702C6C301}" presName="spaceBetweenRectangles" presStyleCnt="0"/>
      <dgm:spPr/>
    </dgm:pt>
    <dgm:pt modelId="{0D4272FD-3E1D-8042-8D1F-3851876E20B1}" type="pres">
      <dgm:prSet presAssocID="{C3D1E751-FCCF-41EB-98F7-B2F5613580D3}" presName="parentLin" presStyleCnt="0"/>
      <dgm:spPr/>
    </dgm:pt>
    <dgm:pt modelId="{5235D062-31A9-C049-B56A-424546837664}" type="pres">
      <dgm:prSet presAssocID="{C3D1E751-FCCF-41EB-98F7-B2F5613580D3}" presName="parentLeftMargin" presStyleLbl="node1" presStyleIdx="1" presStyleCnt="4"/>
      <dgm:spPr/>
    </dgm:pt>
    <dgm:pt modelId="{0DA317C3-2C3E-E041-896D-3D018961DBFD}" type="pres">
      <dgm:prSet presAssocID="{C3D1E751-FCCF-41EB-98F7-B2F5613580D3}" presName="parentText" presStyleLbl="node1" presStyleIdx="2" presStyleCnt="4">
        <dgm:presLayoutVars>
          <dgm:chMax val="0"/>
          <dgm:bulletEnabled val="1"/>
        </dgm:presLayoutVars>
      </dgm:prSet>
      <dgm:spPr/>
    </dgm:pt>
    <dgm:pt modelId="{2D178BB1-FC39-8244-AD51-0837986FA350}" type="pres">
      <dgm:prSet presAssocID="{C3D1E751-FCCF-41EB-98F7-B2F5613580D3}" presName="negativeSpace" presStyleCnt="0"/>
      <dgm:spPr/>
    </dgm:pt>
    <dgm:pt modelId="{9A85B50B-5726-9E43-B31C-32D753AAAC6A}" type="pres">
      <dgm:prSet presAssocID="{C3D1E751-FCCF-41EB-98F7-B2F5613580D3}" presName="childText" presStyleLbl="conFgAcc1" presStyleIdx="2" presStyleCnt="4">
        <dgm:presLayoutVars>
          <dgm:bulletEnabled val="1"/>
        </dgm:presLayoutVars>
      </dgm:prSet>
      <dgm:spPr/>
    </dgm:pt>
    <dgm:pt modelId="{3930660C-00B9-1E41-B87B-BE18C097FDFD}" type="pres">
      <dgm:prSet presAssocID="{9D881419-F83C-4C18-822A-5D007E8417EA}" presName="spaceBetweenRectangles" presStyleCnt="0"/>
      <dgm:spPr/>
    </dgm:pt>
    <dgm:pt modelId="{310D913F-B3C2-7140-86C3-C32A4525288A}" type="pres">
      <dgm:prSet presAssocID="{7BD01395-1791-4417-B4F3-C82F2F5CD7B4}" presName="parentLin" presStyleCnt="0"/>
      <dgm:spPr/>
    </dgm:pt>
    <dgm:pt modelId="{0680E799-28C1-3B42-85F9-E183123CF290}" type="pres">
      <dgm:prSet presAssocID="{7BD01395-1791-4417-B4F3-C82F2F5CD7B4}" presName="parentLeftMargin" presStyleLbl="node1" presStyleIdx="2" presStyleCnt="4"/>
      <dgm:spPr/>
    </dgm:pt>
    <dgm:pt modelId="{A901CE84-91AA-5E40-93C5-E10F8706F9EB}" type="pres">
      <dgm:prSet presAssocID="{7BD01395-1791-4417-B4F3-C82F2F5CD7B4}" presName="parentText" presStyleLbl="node1" presStyleIdx="3" presStyleCnt="4">
        <dgm:presLayoutVars>
          <dgm:chMax val="0"/>
          <dgm:bulletEnabled val="1"/>
        </dgm:presLayoutVars>
      </dgm:prSet>
      <dgm:spPr/>
    </dgm:pt>
    <dgm:pt modelId="{BBCA7966-AD5A-D14D-A151-DFCB9EED7F06}" type="pres">
      <dgm:prSet presAssocID="{7BD01395-1791-4417-B4F3-C82F2F5CD7B4}" presName="negativeSpace" presStyleCnt="0"/>
      <dgm:spPr/>
    </dgm:pt>
    <dgm:pt modelId="{DB58B21A-3EC4-BE4C-B86C-418E2E1A50F0}" type="pres">
      <dgm:prSet presAssocID="{7BD01395-1791-4417-B4F3-C82F2F5CD7B4}" presName="childText" presStyleLbl="conFgAcc1" presStyleIdx="3" presStyleCnt="4">
        <dgm:presLayoutVars>
          <dgm:bulletEnabled val="1"/>
        </dgm:presLayoutVars>
      </dgm:prSet>
      <dgm:spPr/>
    </dgm:pt>
  </dgm:ptLst>
  <dgm:cxnLst>
    <dgm:cxn modelId="{FDA2C513-9AAF-9540-96C5-8D21C7F59987}" type="presOf" srcId="{A3B841C8-EA2B-4B0D-865C-E36A80547C29}" destId="{FD8A859B-CB50-EC4E-9742-0E5DDE053A9F}" srcOrd="0" destOrd="0" presId="urn:microsoft.com/office/officeart/2005/8/layout/list1"/>
    <dgm:cxn modelId="{7B07E818-5FEE-2A49-B9BC-C1953F0B7283}" type="presOf" srcId="{C3D1E751-FCCF-41EB-98F7-B2F5613580D3}" destId="{5235D062-31A9-C049-B56A-424546837664}" srcOrd="0" destOrd="0" presId="urn:microsoft.com/office/officeart/2005/8/layout/list1"/>
    <dgm:cxn modelId="{59E7121B-747D-4F9D-8F20-0F2C8F37AB3D}" srcId="{C3D1E751-FCCF-41EB-98F7-B2F5613580D3}" destId="{FCB4A9A1-4B52-40A1-948C-E1FDD2CC2908}" srcOrd="0" destOrd="0" parTransId="{F8340D0D-3AC3-4B9F-A249-34D7D6A2144F}" sibTransId="{29FC9FF9-B593-46EE-B70E-4522EA4387E0}"/>
    <dgm:cxn modelId="{3EC5F327-9637-4E2F-951A-23766262C8B2}" srcId="{19019289-2C09-43EE-806C-37907D5DC256}" destId="{F986A8B8-AC10-4246-964B-2D9D5945FAE8}" srcOrd="0" destOrd="0" parTransId="{9FACF11C-25C8-4BFC-823F-A16AFBCB82D8}" sibTransId="{383E413F-074F-4941-9274-9537D6F4CBDE}"/>
    <dgm:cxn modelId="{DDE6B14A-6A62-BF46-AA2A-1445336899A0}" type="presOf" srcId="{CC20D178-B5BD-4323-BE76-C02197DEA7EB}" destId="{DB58B21A-3EC4-BE4C-B86C-418E2E1A50F0}" srcOrd="0" destOrd="0" presId="urn:microsoft.com/office/officeart/2005/8/layout/list1"/>
    <dgm:cxn modelId="{5D35D54A-A27F-4FDC-B737-BE6BD3F7747C}" srcId="{A3B841C8-EA2B-4B0D-865C-E36A80547C29}" destId="{19019289-2C09-43EE-806C-37907D5DC256}" srcOrd="1" destOrd="0" parTransId="{617F2ECA-CC5A-4EBD-8B9B-85007332A580}" sibTransId="{7300B063-004A-4217-AD7D-835702C6C301}"/>
    <dgm:cxn modelId="{6CE4A852-4717-9D44-BBB7-A2291DA0FD3E}" type="presOf" srcId="{7BD01395-1791-4417-B4F3-C82F2F5CD7B4}" destId="{0680E799-28C1-3B42-85F9-E183123CF290}" srcOrd="0" destOrd="0" presId="urn:microsoft.com/office/officeart/2005/8/layout/list1"/>
    <dgm:cxn modelId="{A007E258-652C-4601-87F9-ED4AC9C8BCEA}" srcId="{A3B841C8-EA2B-4B0D-865C-E36A80547C29}" destId="{7BD01395-1791-4417-B4F3-C82F2F5CD7B4}" srcOrd="3" destOrd="0" parTransId="{7E636ECB-B6DC-47B0-BD80-A43628DF9606}" sibTransId="{B71D24CF-47D5-434D-91E8-F6A86EE6A4F0}"/>
    <dgm:cxn modelId="{46A24A5A-FD96-CB41-BA38-BE1ECF3A3DDD}" type="presOf" srcId="{C3D1E751-FCCF-41EB-98F7-B2F5613580D3}" destId="{0DA317C3-2C3E-E041-896D-3D018961DBFD}" srcOrd="1" destOrd="0" presId="urn:microsoft.com/office/officeart/2005/8/layout/list1"/>
    <dgm:cxn modelId="{44BC5E5C-8317-1649-B59C-8B453DFD1BE0}" type="presOf" srcId="{F986A8B8-AC10-4246-964B-2D9D5945FAE8}" destId="{D7F5E234-DE2F-EF4F-B9CB-D5EE9F0BD1A4}" srcOrd="0" destOrd="0" presId="urn:microsoft.com/office/officeart/2005/8/layout/list1"/>
    <dgm:cxn modelId="{A483CA85-E22C-4632-A998-B4C53A9D6F97}" srcId="{28F59F95-D5AD-4F61-B04A-9265969AE6A0}" destId="{253F9B38-ABC3-4CEE-B86A-2586665E74F7}" srcOrd="0" destOrd="0" parTransId="{147291A5-D75F-4632-A161-A215A2434973}" sibTransId="{052DA13C-CC1F-4CC6-8499-5260B73B9C18}"/>
    <dgm:cxn modelId="{A7B45C92-4903-B848-84D7-FC0B80C00892}" type="presOf" srcId="{253F9B38-ABC3-4CEE-B86A-2586665E74F7}" destId="{348DBD3C-2373-194E-9E1E-30E21FBD2984}" srcOrd="0" destOrd="0" presId="urn:microsoft.com/office/officeart/2005/8/layout/list1"/>
    <dgm:cxn modelId="{B70CD892-EC90-B84C-A1DE-B3AAE0ECEFE5}" type="presOf" srcId="{FCB4A9A1-4B52-40A1-948C-E1FDD2CC2908}" destId="{9A85B50B-5726-9E43-B31C-32D753AAAC6A}" srcOrd="0" destOrd="0" presId="urn:microsoft.com/office/officeart/2005/8/layout/list1"/>
    <dgm:cxn modelId="{58E30C9F-71D8-46AA-BD16-D4338F3CD384}" srcId="{A3B841C8-EA2B-4B0D-865C-E36A80547C29}" destId="{28F59F95-D5AD-4F61-B04A-9265969AE6A0}" srcOrd="0" destOrd="0" parTransId="{592E74A7-B335-4086-96EB-6D36CE86CD2D}" sibTransId="{DCBAC19D-D9B5-4493-8D48-8DF57E37EAC1}"/>
    <dgm:cxn modelId="{FAAB2BB7-0B40-734C-BEB1-F986476C56F3}" type="presOf" srcId="{94834E8F-0E15-45AD-B5CF-4A74F1AD0531}" destId="{348DBD3C-2373-194E-9E1E-30E21FBD2984}" srcOrd="0" destOrd="2" presId="urn:microsoft.com/office/officeart/2005/8/layout/list1"/>
    <dgm:cxn modelId="{30610FC3-B240-478B-A9E9-2D9B118B3554}" srcId="{7BD01395-1791-4417-B4F3-C82F2F5CD7B4}" destId="{CC20D178-B5BD-4323-BE76-C02197DEA7EB}" srcOrd="0" destOrd="0" parTransId="{FDAA43D4-D754-4CDD-9DE8-2BC4765D1300}" sibTransId="{0A1B18D0-DBCB-47A7-BDC1-8FB900D08B0B}"/>
    <dgm:cxn modelId="{18EF50C8-4A15-0649-A974-814D7BD3C04C}" type="presOf" srcId="{7BD01395-1791-4417-B4F3-C82F2F5CD7B4}" destId="{A901CE84-91AA-5E40-93C5-E10F8706F9EB}" srcOrd="1" destOrd="0" presId="urn:microsoft.com/office/officeart/2005/8/layout/list1"/>
    <dgm:cxn modelId="{98B7A3D1-BC4F-4CDC-90B8-3250C6E177E6}" srcId="{28F59F95-D5AD-4F61-B04A-9265969AE6A0}" destId="{ADFDA688-D32D-4EE4-86D9-FD3032AD2AE8}" srcOrd="1" destOrd="0" parTransId="{F9201BDA-BB91-42F7-868A-18D1ADA20F69}" sibTransId="{7A463279-C0A1-4C5A-97AD-82CFBA80E31D}"/>
    <dgm:cxn modelId="{043C6AD3-6A64-6C45-800C-2AFA83AD2DF2}" type="presOf" srcId="{28F59F95-D5AD-4F61-B04A-9265969AE6A0}" destId="{7C31A585-B778-9A45-B78F-3567E5FFE692}" srcOrd="0" destOrd="0" presId="urn:microsoft.com/office/officeart/2005/8/layout/list1"/>
    <dgm:cxn modelId="{695A71D4-51DF-D54D-A949-B1398DC6399A}" type="presOf" srcId="{28F59F95-D5AD-4F61-B04A-9265969AE6A0}" destId="{57AFFA18-D60D-4241-B456-066EBDBE5BBF}" srcOrd="1" destOrd="0" presId="urn:microsoft.com/office/officeart/2005/8/layout/list1"/>
    <dgm:cxn modelId="{36363DE4-8627-4E45-ADDB-5EFE11DA8D9B}" type="presOf" srcId="{ADFDA688-D32D-4EE4-86D9-FD3032AD2AE8}" destId="{348DBD3C-2373-194E-9E1E-30E21FBD2984}" srcOrd="0" destOrd="1" presId="urn:microsoft.com/office/officeart/2005/8/layout/list1"/>
    <dgm:cxn modelId="{5D2DA6EF-D0FA-42F3-A0FA-8C9A66644248}" srcId="{A3B841C8-EA2B-4B0D-865C-E36A80547C29}" destId="{C3D1E751-FCCF-41EB-98F7-B2F5613580D3}" srcOrd="2" destOrd="0" parTransId="{E50F9305-B568-43CB-88ED-9AEDF1C0FC86}" sibTransId="{9D881419-F83C-4C18-822A-5D007E8417EA}"/>
    <dgm:cxn modelId="{95AD47F2-BA26-C641-BDC2-7A8EE196C722}" type="presOf" srcId="{19019289-2C09-43EE-806C-37907D5DC256}" destId="{018C6856-47C8-2348-936E-ED064547BB5C}" srcOrd="1" destOrd="0" presId="urn:microsoft.com/office/officeart/2005/8/layout/list1"/>
    <dgm:cxn modelId="{C3DE17F6-6D55-40FF-BFBD-3801BC866D7C}" srcId="{28F59F95-D5AD-4F61-B04A-9265969AE6A0}" destId="{94834E8F-0E15-45AD-B5CF-4A74F1AD0531}" srcOrd="2" destOrd="0" parTransId="{972C4A57-94BA-41AC-975D-217CCB50EE14}" sibTransId="{FE37C729-3FB4-4CAC-BCF5-531BBBCA7CA9}"/>
    <dgm:cxn modelId="{1513AEFC-2B3E-C643-BD18-D46288718222}" type="presOf" srcId="{19019289-2C09-43EE-806C-37907D5DC256}" destId="{B1579B6A-19FC-1B4F-BEB4-B4507A5FAD22}" srcOrd="0" destOrd="0" presId="urn:microsoft.com/office/officeart/2005/8/layout/list1"/>
    <dgm:cxn modelId="{5259E524-CDB2-2149-8BC6-C6BC45155C24}" type="presParOf" srcId="{FD8A859B-CB50-EC4E-9742-0E5DDE053A9F}" destId="{7B96A619-E6C9-8045-8D29-2D9BF159DC98}" srcOrd="0" destOrd="0" presId="urn:microsoft.com/office/officeart/2005/8/layout/list1"/>
    <dgm:cxn modelId="{011EF760-BDC3-DF4E-A050-854E52752809}" type="presParOf" srcId="{7B96A619-E6C9-8045-8D29-2D9BF159DC98}" destId="{7C31A585-B778-9A45-B78F-3567E5FFE692}" srcOrd="0" destOrd="0" presId="urn:microsoft.com/office/officeart/2005/8/layout/list1"/>
    <dgm:cxn modelId="{A0A7E167-36D2-1D42-8735-72EAC3FE2CA8}" type="presParOf" srcId="{7B96A619-E6C9-8045-8D29-2D9BF159DC98}" destId="{57AFFA18-D60D-4241-B456-066EBDBE5BBF}" srcOrd="1" destOrd="0" presId="urn:microsoft.com/office/officeart/2005/8/layout/list1"/>
    <dgm:cxn modelId="{CAC237D2-0C73-504C-887B-A893E73126F7}" type="presParOf" srcId="{FD8A859B-CB50-EC4E-9742-0E5DDE053A9F}" destId="{F3B2FF07-038B-9447-965F-AA8BF5C7583B}" srcOrd="1" destOrd="0" presId="urn:microsoft.com/office/officeart/2005/8/layout/list1"/>
    <dgm:cxn modelId="{8ADF549C-4B84-9440-9B15-F1C2A4B6616D}" type="presParOf" srcId="{FD8A859B-CB50-EC4E-9742-0E5DDE053A9F}" destId="{348DBD3C-2373-194E-9E1E-30E21FBD2984}" srcOrd="2" destOrd="0" presId="urn:microsoft.com/office/officeart/2005/8/layout/list1"/>
    <dgm:cxn modelId="{5F0C57C3-1D5D-A94B-87C3-019DD5049277}" type="presParOf" srcId="{FD8A859B-CB50-EC4E-9742-0E5DDE053A9F}" destId="{D806C252-D285-D344-BD94-7A2EE01185B5}" srcOrd="3" destOrd="0" presId="urn:microsoft.com/office/officeart/2005/8/layout/list1"/>
    <dgm:cxn modelId="{950DBFEA-C71C-A843-98A3-7840B808D54C}" type="presParOf" srcId="{FD8A859B-CB50-EC4E-9742-0E5DDE053A9F}" destId="{03D27131-CD48-EB42-859A-2EE8A19061B6}" srcOrd="4" destOrd="0" presId="urn:microsoft.com/office/officeart/2005/8/layout/list1"/>
    <dgm:cxn modelId="{A9D39485-652A-B340-B3F2-D11CDBB6F238}" type="presParOf" srcId="{03D27131-CD48-EB42-859A-2EE8A19061B6}" destId="{B1579B6A-19FC-1B4F-BEB4-B4507A5FAD22}" srcOrd="0" destOrd="0" presId="urn:microsoft.com/office/officeart/2005/8/layout/list1"/>
    <dgm:cxn modelId="{2FFBBCDC-3068-0640-B10A-463587FE1669}" type="presParOf" srcId="{03D27131-CD48-EB42-859A-2EE8A19061B6}" destId="{018C6856-47C8-2348-936E-ED064547BB5C}" srcOrd="1" destOrd="0" presId="urn:microsoft.com/office/officeart/2005/8/layout/list1"/>
    <dgm:cxn modelId="{0A7CEF16-DBD5-C546-8D5D-38D236115093}" type="presParOf" srcId="{FD8A859B-CB50-EC4E-9742-0E5DDE053A9F}" destId="{CBFF6DBB-FBED-2A4F-8CB8-64615F07F7C8}" srcOrd="5" destOrd="0" presId="urn:microsoft.com/office/officeart/2005/8/layout/list1"/>
    <dgm:cxn modelId="{EA16C9B1-DA4A-B844-8FD9-BC60D931B512}" type="presParOf" srcId="{FD8A859B-CB50-EC4E-9742-0E5DDE053A9F}" destId="{D7F5E234-DE2F-EF4F-B9CB-D5EE9F0BD1A4}" srcOrd="6" destOrd="0" presId="urn:microsoft.com/office/officeart/2005/8/layout/list1"/>
    <dgm:cxn modelId="{D7AF41CC-713A-4840-9D41-ACADB3BB14BB}" type="presParOf" srcId="{FD8A859B-CB50-EC4E-9742-0E5DDE053A9F}" destId="{3BC8108C-1996-D140-BBFB-7489B3A3D1C9}" srcOrd="7" destOrd="0" presId="urn:microsoft.com/office/officeart/2005/8/layout/list1"/>
    <dgm:cxn modelId="{02E6D921-C341-8E49-BFF5-839ACB6C44D1}" type="presParOf" srcId="{FD8A859B-CB50-EC4E-9742-0E5DDE053A9F}" destId="{0D4272FD-3E1D-8042-8D1F-3851876E20B1}" srcOrd="8" destOrd="0" presId="urn:microsoft.com/office/officeart/2005/8/layout/list1"/>
    <dgm:cxn modelId="{28C6D514-937D-A444-A5AA-1E44B54AB817}" type="presParOf" srcId="{0D4272FD-3E1D-8042-8D1F-3851876E20B1}" destId="{5235D062-31A9-C049-B56A-424546837664}" srcOrd="0" destOrd="0" presId="urn:microsoft.com/office/officeart/2005/8/layout/list1"/>
    <dgm:cxn modelId="{B4A62BE3-2AA4-4149-8949-C53512DB55AB}" type="presParOf" srcId="{0D4272FD-3E1D-8042-8D1F-3851876E20B1}" destId="{0DA317C3-2C3E-E041-896D-3D018961DBFD}" srcOrd="1" destOrd="0" presId="urn:microsoft.com/office/officeart/2005/8/layout/list1"/>
    <dgm:cxn modelId="{10D7A07A-A363-CC43-833B-303AE0BD13CF}" type="presParOf" srcId="{FD8A859B-CB50-EC4E-9742-0E5DDE053A9F}" destId="{2D178BB1-FC39-8244-AD51-0837986FA350}" srcOrd="9" destOrd="0" presId="urn:microsoft.com/office/officeart/2005/8/layout/list1"/>
    <dgm:cxn modelId="{737260F0-8D83-884A-B220-99746A016DD4}" type="presParOf" srcId="{FD8A859B-CB50-EC4E-9742-0E5DDE053A9F}" destId="{9A85B50B-5726-9E43-B31C-32D753AAAC6A}" srcOrd="10" destOrd="0" presId="urn:microsoft.com/office/officeart/2005/8/layout/list1"/>
    <dgm:cxn modelId="{DF927DEA-403E-4041-948B-0F43567F2093}" type="presParOf" srcId="{FD8A859B-CB50-EC4E-9742-0E5DDE053A9F}" destId="{3930660C-00B9-1E41-B87B-BE18C097FDFD}" srcOrd="11" destOrd="0" presId="urn:microsoft.com/office/officeart/2005/8/layout/list1"/>
    <dgm:cxn modelId="{D6A30228-2C36-7A4E-B4D4-8461C97F62AE}" type="presParOf" srcId="{FD8A859B-CB50-EC4E-9742-0E5DDE053A9F}" destId="{310D913F-B3C2-7140-86C3-C32A4525288A}" srcOrd="12" destOrd="0" presId="urn:microsoft.com/office/officeart/2005/8/layout/list1"/>
    <dgm:cxn modelId="{69E0A840-4E07-8342-8C2D-68A3F7A9E78B}" type="presParOf" srcId="{310D913F-B3C2-7140-86C3-C32A4525288A}" destId="{0680E799-28C1-3B42-85F9-E183123CF290}" srcOrd="0" destOrd="0" presId="urn:microsoft.com/office/officeart/2005/8/layout/list1"/>
    <dgm:cxn modelId="{6CEF73FB-FF7C-2841-BDF3-3E7B948B82BC}" type="presParOf" srcId="{310D913F-B3C2-7140-86C3-C32A4525288A}" destId="{A901CE84-91AA-5E40-93C5-E10F8706F9EB}" srcOrd="1" destOrd="0" presId="urn:microsoft.com/office/officeart/2005/8/layout/list1"/>
    <dgm:cxn modelId="{4F8C83BA-A3BC-E34C-AEB4-63677E995AEA}" type="presParOf" srcId="{FD8A859B-CB50-EC4E-9742-0E5DDE053A9F}" destId="{BBCA7966-AD5A-D14D-A151-DFCB9EED7F06}" srcOrd="13" destOrd="0" presId="urn:microsoft.com/office/officeart/2005/8/layout/list1"/>
    <dgm:cxn modelId="{480BB4B5-253E-B54E-A6B9-3B0873D3B332}" type="presParOf" srcId="{FD8A859B-CB50-EC4E-9742-0E5DDE053A9F}" destId="{DB58B21A-3EC4-BE4C-B86C-418E2E1A50F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F7A15-85E1-8642-9C29-B4DFBFD611AF}">
      <dsp:nvSpPr>
        <dsp:cNvPr id="0" name=""/>
        <dsp:cNvSpPr/>
      </dsp:nvSpPr>
      <dsp:spPr>
        <a:xfrm>
          <a:off x="0" y="437"/>
          <a:ext cx="9601200"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1860C9-E837-4741-B846-25895A6C71AB}">
      <dsp:nvSpPr>
        <dsp:cNvPr id="0" name=""/>
        <dsp:cNvSpPr/>
      </dsp:nvSpPr>
      <dsp:spPr>
        <a:xfrm>
          <a:off x="0" y="437"/>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Backward planning to layout the landscape</a:t>
          </a:r>
          <a:endParaRPr lang="en-US" sz="2400" kern="1200"/>
        </a:p>
      </dsp:txBody>
      <dsp:txXfrm>
        <a:off x="0" y="437"/>
        <a:ext cx="9601200" cy="511503"/>
      </dsp:txXfrm>
    </dsp:sp>
    <dsp:sp modelId="{D53E7135-3A15-F742-97B6-C7551464A0A3}">
      <dsp:nvSpPr>
        <dsp:cNvPr id="0" name=""/>
        <dsp:cNvSpPr/>
      </dsp:nvSpPr>
      <dsp:spPr>
        <a:xfrm>
          <a:off x="0" y="511940"/>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7D85A4-C401-1D42-92BD-730FA8E9C730}">
      <dsp:nvSpPr>
        <dsp:cNvPr id="0" name=""/>
        <dsp:cNvSpPr/>
      </dsp:nvSpPr>
      <dsp:spPr>
        <a:xfrm>
          <a:off x="0" y="511940"/>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A new kind of calendar</a:t>
          </a:r>
          <a:endParaRPr lang="en-US" sz="2400" kern="1200"/>
        </a:p>
      </dsp:txBody>
      <dsp:txXfrm>
        <a:off x="0" y="511940"/>
        <a:ext cx="9601200" cy="511503"/>
      </dsp:txXfrm>
    </dsp:sp>
    <dsp:sp modelId="{BF8637EE-6339-B649-A880-5F483D6AC562}">
      <dsp:nvSpPr>
        <dsp:cNvPr id="0" name=""/>
        <dsp:cNvSpPr/>
      </dsp:nvSpPr>
      <dsp:spPr>
        <a:xfrm>
          <a:off x="0" y="1023444"/>
          <a:ext cx="9601200"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A69B43-DC89-DE4E-A759-36DC83AEFD1D}">
      <dsp:nvSpPr>
        <dsp:cNvPr id="0" name=""/>
        <dsp:cNvSpPr/>
      </dsp:nvSpPr>
      <dsp:spPr>
        <a:xfrm>
          <a:off x="0" y="1023444"/>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Collecting good tasks</a:t>
          </a:r>
          <a:endParaRPr lang="en-US" sz="2400" kern="1200"/>
        </a:p>
      </dsp:txBody>
      <dsp:txXfrm>
        <a:off x="0" y="1023444"/>
        <a:ext cx="9601200" cy="511503"/>
      </dsp:txXfrm>
    </dsp:sp>
    <dsp:sp modelId="{56C11AAC-A231-3347-BF61-533993DA051E}">
      <dsp:nvSpPr>
        <dsp:cNvPr id="0" name=""/>
        <dsp:cNvSpPr/>
      </dsp:nvSpPr>
      <dsp:spPr>
        <a:xfrm>
          <a:off x="0" y="1534948"/>
          <a:ext cx="9601200"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26A8C7-7536-E644-BC1B-F89B0A0B9C09}">
      <dsp:nvSpPr>
        <dsp:cNvPr id="0" name=""/>
        <dsp:cNvSpPr/>
      </dsp:nvSpPr>
      <dsp:spPr>
        <a:xfrm>
          <a:off x="0" y="1534948"/>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Deciding where tasks best fit</a:t>
          </a:r>
          <a:endParaRPr lang="en-US" sz="2400" kern="1200"/>
        </a:p>
      </dsp:txBody>
      <dsp:txXfrm>
        <a:off x="0" y="1534948"/>
        <a:ext cx="9601200" cy="511503"/>
      </dsp:txXfrm>
    </dsp:sp>
    <dsp:sp modelId="{B680E40B-D03F-204C-9438-C342D3C892CD}">
      <dsp:nvSpPr>
        <dsp:cNvPr id="0" name=""/>
        <dsp:cNvSpPr/>
      </dsp:nvSpPr>
      <dsp:spPr>
        <a:xfrm>
          <a:off x="0" y="2046451"/>
          <a:ext cx="9601200"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4F4697-1B9A-A04E-8843-0E77D0B77D9B}">
      <dsp:nvSpPr>
        <dsp:cNvPr id="0" name=""/>
        <dsp:cNvSpPr/>
      </dsp:nvSpPr>
      <dsp:spPr>
        <a:xfrm>
          <a:off x="0" y="2046451"/>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Being sure we’re hitting what matters</a:t>
          </a:r>
          <a:endParaRPr lang="en-US" sz="2400" kern="1200" dirty="0"/>
        </a:p>
      </dsp:txBody>
      <dsp:txXfrm>
        <a:off x="0" y="2046451"/>
        <a:ext cx="9601200" cy="511503"/>
      </dsp:txXfrm>
    </dsp:sp>
    <dsp:sp modelId="{E132D0DE-E045-F740-A8D7-DFFDD0E72170}">
      <dsp:nvSpPr>
        <dsp:cNvPr id="0" name=""/>
        <dsp:cNvSpPr/>
      </dsp:nvSpPr>
      <dsp:spPr>
        <a:xfrm>
          <a:off x="0" y="2557955"/>
          <a:ext cx="9601200"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68E844-5BA5-8348-B76C-81C40C3F6045}">
      <dsp:nvSpPr>
        <dsp:cNvPr id="0" name=""/>
        <dsp:cNvSpPr/>
      </dsp:nvSpPr>
      <dsp:spPr>
        <a:xfrm>
          <a:off x="0" y="2557955"/>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Being flexible and enjoying the unit with my students</a:t>
          </a:r>
          <a:endParaRPr lang="en-US" sz="2400" kern="1200"/>
        </a:p>
      </dsp:txBody>
      <dsp:txXfrm>
        <a:off x="0" y="2557955"/>
        <a:ext cx="9601200" cy="511503"/>
      </dsp:txXfrm>
    </dsp:sp>
    <dsp:sp modelId="{9249FF8C-DA6C-7044-A566-D4E6FB57A656}">
      <dsp:nvSpPr>
        <dsp:cNvPr id="0" name=""/>
        <dsp:cNvSpPr/>
      </dsp:nvSpPr>
      <dsp:spPr>
        <a:xfrm>
          <a:off x="0" y="3069459"/>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6A67C-CE85-ED46-AF00-F7B5AFD685AB}">
      <dsp:nvSpPr>
        <dsp:cNvPr id="0" name=""/>
        <dsp:cNvSpPr/>
      </dsp:nvSpPr>
      <dsp:spPr>
        <a:xfrm>
          <a:off x="0" y="3069459"/>
          <a:ext cx="9601200"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Taking good notes and tinkering</a:t>
          </a:r>
          <a:endParaRPr lang="en-US" sz="2400" kern="1200"/>
        </a:p>
      </dsp:txBody>
      <dsp:txXfrm>
        <a:off x="0" y="3069459"/>
        <a:ext cx="9601200" cy="511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BD3C-2373-194E-9E1E-30E21FBD2984}">
      <dsp:nvSpPr>
        <dsp:cNvPr id="0" name=""/>
        <dsp:cNvSpPr/>
      </dsp:nvSpPr>
      <dsp:spPr>
        <a:xfrm>
          <a:off x="0" y="364567"/>
          <a:ext cx="6506304" cy="1376550"/>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Enduring understandings</a:t>
          </a:r>
        </a:p>
        <a:p>
          <a:pPr marL="171450" lvl="1" indent="-171450" algn="l" defTabSz="844550">
            <a:lnSpc>
              <a:spcPct val="90000"/>
            </a:lnSpc>
            <a:spcBef>
              <a:spcPct val="0"/>
            </a:spcBef>
            <a:spcAft>
              <a:spcPct val="15000"/>
            </a:spcAft>
            <a:buChar char="•"/>
          </a:pPr>
          <a:r>
            <a:rPr lang="en-US" sz="1900" kern="1200"/>
            <a:t>Important to know and do</a:t>
          </a:r>
        </a:p>
        <a:p>
          <a:pPr marL="171450" lvl="1" indent="-171450" algn="l" defTabSz="844550">
            <a:lnSpc>
              <a:spcPct val="90000"/>
            </a:lnSpc>
            <a:spcBef>
              <a:spcPct val="0"/>
            </a:spcBef>
            <a:spcAft>
              <a:spcPct val="15000"/>
            </a:spcAft>
            <a:buChar char="•"/>
          </a:pPr>
          <a:r>
            <a:rPr lang="en-US" sz="1900" kern="1200"/>
            <a:t>Worth being familiar with</a:t>
          </a:r>
        </a:p>
      </dsp:txBody>
      <dsp:txXfrm>
        <a:off x="0" y="364567"/>
        <a:ext cx="6506304" cy="1376550"/>
      </dsp:txXfrm>
    </dsp:sp>
    <dsp:sp modelId="{57AFFA18-D60D-4241-B456-066EBDBE5BBF}">
      <dsp:nvSpPr>
        <dsp:cNvPr id="0" name=""/>
        <dsp:cNvSpPr/>
      </dsp:nvSpPr>
      <dsp:spPr>
        <a:xfrm>
          <a:off x="325315" y="84127"/>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en-US" sz="1900" kern="1200"/>
            <a:t>Sort objectives/outcomes</a:t>
          </a:r>
        </a:p>
      </dsp:txBody>
      <dsp:txXfrm>
        <a:off x="352695" y="111507"/>
        <a:ext cx="4499652" cy="506120"/>
      </dsp:txXfrm>
    </dsp:sp>
    <dsp:sp modelId="{D7F5E234-DE2F-EF4F-B9CB-D5EE9F0BD1A4}">
      <dsp:nvSpPr>
        <dsp:cNvPr id="0" name=""/>
        <dsp:cNvSpPr/>
      </dsp:nvSpPr>
      <dsp:spPr>
        <a:xfrm>
          <a:off x="0" y="2124157"/>
          <a:ext cx="6506304" cy="778050"/>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What will it look like when students understand?</a:t>
          </a:r>
        </a:p>
      </dsp:txBody>
      <dsp:txXfrm>
        <a:off x="0" y="2124157"/>
        <a:ext cx="6506304" cy="778050"/>
      </dsp:txXfrm>
    </dsp:sp>
    <dsp:sp modelId="{018C6856-47C8-2348-936E-ED064547BB5C}">
      <dsp:nvSpPr>
        <dsp:cNvPr id="0" name=""/>
        <dsp:cNvSpPr/>
      </dsp:nvSpPr>
      <dsp:spPr>
        <a:xfrm>
          <a:off x="325315" y="1843717"/>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en-US" sz="1900" kern="1200"/>
            <a:t>Evidence</a:t>
          </a:r>
        </a:p>
      </dsp:txBody>
      <dsp:txXfrm>
        <a:off x="352695" y="1871097"/>
        <a:ext cx="4499652" cy="506120"/>
      </dsp:txXfrm>
    </dsp:sp>
    <dsp:sp modelId="{9A85B50B-5726-9E43-B31C-32D753AAAC6A}">
      <dsp:nvSpPr>
        <dsp:cNvPr id="0" name=""/>
        <dsp:cNvSpPr/>
      </dsp:nvSpPr>
      <dsp:spPr>
        <a:xfrm>
          <a:off x="0" y="3285247"/>
          <a:ext cx="6506304" cy="778050"/>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How can I assess for this evidence?</a:t>
          </a:r>
        </a:p>
      </dsp:txBody>
      <dsp:txXfrm>
        <a:off x="0" y="3285247"/>
        <a:ext cx="6506304" cy="778050"/>
      </dsp:txXfrm>
    </dsp:sp>
    <dsp:sp modelId="{0DA317C3-2C3E-E041-896D-3D018961DBFD}">
      <dsp:nvSpPr>
        <dsp:cNvPr id="0" name=""/>
        <dsp:cNvSpPr/>
      </dsp:nvSpPr>
      <dsp:spPr>
        <a:xfrm>
          <a:off x="325315" y="3004807"/>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en-US" sz="1900" kern="1200"/>
            <a:t>Assessment</a:t>
          </a:r>
        </a:p>
      </dsp:txBody>
      <dsp:txXfrm>
        <a:off x="352695" y="3032187"/>
        <a:ext cx="4499652" cy="506120"/>
      </dsp:txXfrm>
    </dsp:sp>
    <dsp:sp modelId="{DB58B21A-3EC4-BE4C-B86C-418E2E1A50F0}">
      <dsp:nvSpPr>
        <dsp:cNvPr id="0" name=""/>
        <dsp:cNvSpPr/>
      </dsp:nvSpPr>
      <dsp:spPr>
        <a:xfrm>
          <a:off x="0" y="4446337"/>
          <a:ext cx="6506304" cy="1047375"/>
        </a:xfrm>
        <a:prstGeom prst="rect">
          <a:avLst/>
        </a:prstGeom>
        <a:solidFill>
          <a:schemeClr val="lt2">
            <a:alpha val="90000"/>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395732" rIns="504961"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What experiences do students need to build these understandings?</a:t>
          </a:r>
        </a:p>
      </dsp:txBody>
      <dsp:txXfrm>
        <a:off x="0" y="4446337"/>
        <a:ext cx="6506304" cy="1047375"/>
      </dsp:txXfrm>
    </dsp:sp>
    <dsp:sp modelId="{A901CE84-91AA-5E40-93C5-E10F8706F9EB}">
      <dsp:nvSpPr>
        <dsp:cNvPr id="0" name=""/>
        <dsp:cNvSpPr/>
      </dsp:nvSpPr>
      <dsp:spPr>
        <a:xfrm>
          <a:off x="325315" y="4165897"/>
          <a:ext cx="4554412" cy="560880"/>
        </a:xfrm>
        <a:prstGeom prst="roundRect">
          <a:avLst/>
        </a:prstGeom>
        <a:solidFill>
          <a:schemeClr val="dk2">
            <a:hueOff val="0"/>
            <a:satOff val="0"/>
            <a:lumOff val="0"/>
            <a:alphaOff val="0"/>
          </a:schemeClr>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844550">
            <a:lnSpc>
              <a:spcPct val="90000"/>
            </a:lnSpc>
            <a:spcBef>
              <a:spcPct val="0"/>
            </a:spcBef>
            <a:spcAft>
              <a:spcPct val="35000"/>
            </a:spcAft>
            <a:buNone/>
          </a:pPr>
          <a:r>
            <a:rPr lang="en-US" sz="1900" kern="1200"/>
            <a:t>Learning plan</a:t>
          </a:r>
        </a:p>
      </dsp:txBody>
      <dsp:txXfrm>
        <a:off x="352695" y="4193277"/>
        <a:ext cx="4499652" cy="50612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A7656-2443-B243-9FF0-45A2B280185A}" type="datetimeFigureOut">
              <a:rPr lang="en-US" smtClean="0"/>
              <a:t>11/5/20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60F16-35B1-EA4D-A925-60B58F3AC418}" type="slidenum">
              <a:rPr lang="en-US" smtClean="0"/>
              <a:t>‹#›</a:t>
            </a:fld>
            <a:endParaRPr lang="en-US"/>
          </a:p>
        </p:txBody>
      </p:sp>
    </p:spTree>
    <p:extLst>
      <p:ext uri="{BB962C8B-B14F-4D97-AF65-F5344CB8AC3E}">
        <p14:creationId xmlns:p14="http://schemas.microsoft.com/office/powerpoint/2010/main" val="346447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a:t>
            </a:fld>
            <a:endParaRPr lang="en-US"/>
          </a:p>
        </p:txBody>
      </p:sp>
    </p:spTree>
    <p:extLst>
      <p:ext uri="{BB962C8B-B14F-4D97-AF65-F5344CB8AC3E}">
        <p14:creationId xmlns:p14="http://schemas.microsoft.com/office/powerpoint/2010/main" val="4290492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10</a:t>
            </a:fld>
            <a:endParaRPr lang="en-US"/>
          </a:p>
        </p:txBody>
      </p:sp>
    </p:spTree>
    <p:extLst>
      <p:ext uri="{BB962C8B-B14F-4D97-AF65-F5344CB8AC3E}">
        <p14:creationId xmlns:p14="http://schemas.microsoft.com/office/powerpoint/2010/main" val="314969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11</a:t>
            </a:fld>
            <a:endParaRPr lang="en-US"/>
          </a:p>
        </p:txBody>
      </p:sp>
    </p:spTree>
    <p:extLst>
      <p:ext uri="{BB962C8B-B14F-4D97-AF65-F5344CB8AC3E}">
        <p14:creationId xmlns:p14="http://schemas.microsoft.com/office/powerpoint/2010/main" val="3143276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Phil </a:t>
            </a:r>
            <a:r>
              <a:rPr lang="en-US" sz="1200" dirty="0" err="1"/>
              <a:t>Daro</a:t>
            </a:r>
            <a:r>
              <a:rPr lang="en-US" sz="1200" dirty="0"/>
              <a:t> is one of the principles writers of the Common Core State Standards for Mathematics and at some point I came across this video of him. You might recognize that the title is pretty on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 going to share about 6 minutes of this video to let him help me make my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vimeo.com</a:t>
            </a:r>
            <a:r>
              <a:rPr lang="en-US" sz="1200" dirty="0"/>
              <a:t>/79909978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Stop at 6:35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in addition to what we as teachers and students can gain from unit-size planning, Dr. </a:t>
            </a:r>
            <a:r>
              <a:rPr lang="en-US" sz="1200" dirty="0" err="1"/>
              <a:t>Daro</a:t>
            </a:r>
            <a:r>
              <a:rPr lang="en-US" sz="1200" dirty="0"/>
              <a:t> also makes the important point that administrators are key partners in this type of work.</a:t>
            </a:r>
          </a:p>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12</a:t>
            </a:fld>
            <a:endParaRPr lang="en-US"/>
          </a:p>
        </p:txBody>
      </p:sp>
    </p:spTree>
    <p:extLst>
      <p:ext uri="{BB962C8B-B14F-4D97-AF65-F5344CB8AC3E}">
        <p14:creationId xmlns:p14="http://schemas.microsoft.com/office/powerpoint/2010/main" val="123009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13</a:t>
            </a:fld>
            <a:endParaRPr lang="en-US"/>
          </a:p>
        </p:txBody>
      </p:sp>
    </p:spTree>
    <p:extLst>
      <p:ext uri="{BB962C8B-B14F-4D97-AF65-F5344CB8AC3E}">
        <p14:creationId xmlns:p14="http://schemas.microsoft.com/office/powerpoint/2010/main" val="256940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14</a:t>
            </a:fld>
            <a:endParaRPr lang="en-US"/>
          </a:p>
        </p:txBody>
      </p:sp>
    </p:spTree>
    <p:extLst>
      <p:ext uri="{BB962C8B-B14F-4D97-AF65-F5344CB8AC3E}">
        <p14:creationId xmlns:p14="http://schemas.microsoft.com/office/powerpoint/2010/main" val="167667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15</a:t>
            </a:fld>
            <a:endParaRPr lang="en-US"/>
          </a:p>
        </p:txBody>
      </p:sp>
    </p:spTree>
    <p:extLst>
      <p:ext uri="{BB962C8B-B14F-4D97-AF65-F5344CB8AC3E}">
        <p14:creationId xmlns:p14="http://schemas.microsoft.com/office/powerpoint/2010/main" val="267768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16</a:t>
            </a:fld>
            <a:endParaRPr lang="en-US"/>
          </a:p>
        </p:txBody>
      </p:sp>
    </p:spTree>
    <p:extLst>
      <p:ext uri="{BB962C8B-B14F-4D97-AF65-F5344CB8AC3E}">
        <p14:creationId xmlns:p14="http://schemas.microsoft.com/office/powerpoint/2010/main" val="387318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17</a:t>
            </a:fld>
            <a:endParaRPr lang="en-US"/>
          </a:p>
        </p:txBody>
      </p:sp>
    </p:spTree>
    <p:extLst>
      <p:ext uri="{BB962C8B-B14F-4D97-AF65-F5344CB8AC3E}">
        <p14:creationId xmlns:p14="http://schemas.microsoft.com/office/powerpoint/2010/main" val="249921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18</a:t>
            </a:fld>
            <a:endParaRPr lang="en-US"/>
          </a:p>
        </p:txBody>
      </p:sp>
    </p:spTree>
    <p:extLst>
      <p:ext uri="{BB962C8B-B14F-4D97-AF65-F5344CB8AC3E}">
        <p14:creationId xmlns:p14="http://schemas.microsoft.com/office/powerpoint/2010/main" val="7869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19</a:t>
            </a:fld>
            <a:endParaRPr lang="en-US"/>
          </a:p>
        </p:txBody>
      </p:sp>
    </p:spTree>
    <p:extLst>
      <p:ext uri="{BB962C8B-B14F-4D97-AF65-F5344CB8AC3E}">
        <p14:creationId xmlns:p14="http://schemas.microsoft.com/office/powerpoint/2010/main" val="356619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a:t>
            </a:fld>
            <a:endParaRPr lang="en-US"/>
          </a:p>
        </p:txBody>
      </p:sp>
    </p:spTree>
    <p:extLst>
      <p:ext uri="{BB962C8B-B14F-4D97-AF65-F5344CB8AC3E}">
        <p14:creationId xmlns:p14="http://schemas.microsoft.com/office/powerpoint/2010/main" val="77399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20</a:t>
            </a:fld>
            <a:endParaRPr lang="en-US"/>
          </a:p>
        </p:txBody>
      </p:sp>
    </p:spTree>
    <p:extLst>
      <p:ext uri="{BB962C8B-B14F-4D97-AF65-F5344CB8AC3E}">
        <p14:creationId xmlns:p14="http://schemas.microsoft.com/office/powerpoint/2010/main" val="2098934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21</a:t>
            </a:fld>
            <a:endParaRPr lang="en-US"/>
          </a:p>
        </p:txBody>
      </p:sp>
    </p:spTree>
    <p:extLst>
      <p:ext uri="{BB962C8B-B14F-4D97-AF65-F5344CB8AC3E}">
        <p14:creationId xmlns:p14="http://schemas.microsoft.com/office/powerpoint/2010/main" val="11117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22</a:t>
            </a:fld>
            <a:endParaRPr lang="en-US"/>
          </a:p>
        </p:txBody>
      </p:sp>
    </p:spTree>
    <p:extLst>
      <p:ext uri="{BB962C8B-B14F-4D97-AF65-F5344CB8AC3E}">
        <p14:creationId xmlns:p14="http://schemas.microsoft.com/office/powerpoint/2010/main" val="400344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23</a:t>
            </a:fld>
            <a:endParaRPr lang="en-US"/>
          </a:p>
        </p:txBody>
      </p:sp>
    </p:spTree>
    <p:extLst>
      <p:ext uri="{BB962C8B-B14F-4D97-AF65-F5344CB8AC3E}">
        <p14:creationId xmlns:p14="http://schemas.microsoft.com/office/powerpoint/2010/main" val="3099160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24</a:t>
            </a:fld>
            <a:endParaRPr lang="en-US"/>
          </a:p>
        </p:txBody>
      </p:sp>
    </p:spTree>
    <p:extLst>
      <p:ext uri="{BB962C8B-B14F-4D97-AF65-F5344CB8AC3E}">
        <p14:creationId xmlns:p14="http://schemas.microsoft.com/office/powerpoint/2010/main" val="1386234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25</a:t>
            </a:fld>
            <a:endParaRPr lang="en-US"/>
          </a:p>
        </p:txBody>
      </p:sp>
    </p:spTree>
    <p:extLst>
      <p:ext uri="{BB962C8B-B14F-4D97-AF65-F5344CB8AC3E}">
        <p14:creationId xmlns:p14="http://schemas.microsoft.com/office/powerpoint/2010/main" val="72694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26</a:t>
            </a:fld>
            <a:endParaRPr lang="en-US"/>
          </a:p>
        </p:txBody>
      </p:sp>
    </p:spTree>
    <p:extLst>
      <p:ext uri="{BB962C8B-B14F-4D97-AF65-F5344CB8AC3E}">
        <p14:creationId xmlns:p14="http://schemas.microsoft.com/office/powerpoint/2010/main" val="1496843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27</a:t>
            </a:fld>
            <a:endParaRPr lang="en-US"/>
          </a:p>
        </p:txBody>
      </p:sp>
    </p:spTree>
    <p:extLst>
      <p:ext uri="{BB962C8B-B14F-4D97-AF65-F5344CB8AC3E}">
        <p14:creationId xmlns:p14="http://schemas.microsoft.com/office/powerpoint/2010/main" val="30035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28</a:t>
            </a:fld>
            <a:endParaRPr lang="en-US"/>
          </a:p>
        </p:txBody>
      </p:sp>
    </p:spTree>
    <p:extLst>
      <p:ext uri="{BB962C8B-B14F-4D97-AF65-F5344CB8AC3E}">
        <p14:creationId xmlns:p14="http://schemas.microsoft.com/office/powerpoint/2010/main" val="54280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29</a:t>
            </a:fld>
            <a:endParaRPr lang="en-US"/>
          </a:p>
        </p:txBody>
      </p:sp>
    </p:spTree>
    <p:extLst>
      <p:ext uri="{BB962C8B-B14F-4D97-AF65-F5344CB8AC3E}">
        <p14:creationId xmlns:p14="http://schemas.microsoft.com/office/powerpoint/2010/main" val="30482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a:t>
            </a:fld>
            <a:endParaRPr lang="en-US"/>
          </a:p>
        </p:txBody>
      </p:sp>
    </p:spTree>
    <p:extLst>
      <p:ext uri="{BB962C8B-B14F-4D97-AF65-F5344CB8AC3E}">
        <p14:creationId xmlns:p14="http://schemas.microsoft.com/office/powerpoint/2010/main" val="55329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30</a:t>
            </a:fld>
            <a:endParaRPr lang="en-US"/>
          </a:p>
        </p:txBody>
      </p:sp>
    </p:spTree>
    <p:extLst>
      <p:ext uri="{BB962C8B-B14F-4D97-AF65-F5344CB8AC3E}">
        <p14:creationId xmlns:p14="http://schemas.microsoft.com/office/powerpoint/2010/main" val="3757235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31</a:t>
            </a:fld>
            <a:endParaRPr lang="en-US"/>
          </a:p>
        </p:txBody>
      </p:sp>
    </p:spTree>
    <p:extLst>
      <p:ext uri="{BB962C8B-B14F-4D97-AF65-F5344CB8AC3E}">
        <p14:creationId xmlns:p14="http://schemas.microsoft.com/office/powerpoint/2010/main" val="24347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32</a:t>
            </a:fld>
            <a:endParaRPr lang="en-US"/>
          </a:p>
        </p:txBody>
      </p:sp>
    </p:spTree>
    <p:extLst>
      <p:ext uri="{BB962C8B-B14F-4D97-AF65-F5344CB8AC3E}">
        <p14:creationId xmlns:p14="http://schemas.microsoft.com/office/powerpoint/2010/main" val="3611836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33</a:t>
            </a:fld>
            <a:endParaRPr lang="en-US"/>
          </a:p>
        </p:txBody>
      </p:sp>
    </p:spTree>
    <p:extLst>
      <p:ext uri="{BB962C8B-B14F-4D97-AF65-F5344CB8AC3E}">
        <p14:creationId xmlns:p14="http://schemas.microsoft.com/office/powerpoint/2010/main" val="422183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34</a:t>
            </a:fld>
            <a:endParaRPr lang="en-US"/>
          </a:p>
        </p:txBody>
      </p:sp>
    </p:spTree>
    <p:extLst>
      <p:ext uri="{BB962C8B-B14F-4D97-AF65-F5344CB8AC3E}">
        <p14:creationId xmlns:p14="http://schemas.microsoft.com/office/powerpoint/2010/main" val="3889380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35</a:t>
            </a:fld>
            <a:endParaRPr lang="en-US"/>
          </a:p>
        </p:txBody>
      </p:sp>
    </p:spTree>
    <p:extLst>
      <p:ext uri="{BB962C8B-B14F-4D97-AF65-F5344CB8AC3E}">
        <p14:creationId xmlns:p14="http://schemas.microsoft.com/office/powerpoint/2010/main" val="1201892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36</a:t>
            </a:fld>
            <a:endParaRPr lang="en-US"/>
          </a:p>
        </p:txBody>
      </p:sp>
    </p:spTree>
    <p:extLst>
      <p:ext uri="{BB962C8B-B14F-4D97-AF65-F5344CB8AC3E}">
        <p14:creationId xmlns:p14="http://schemas.microsoft.com/office/powerpoint/2010/main" val="3260640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37</a:t>
            </a:fld>
            <a:endParaRPr lang="en-US"/>
          </a:p>
        </p:txBody>
      </p:sp>
    </p:spTree>
    <p:extLst>
      <p:ext uri="{BB962C8B-B14F-4D97-AF65-F5344CB8AC3E}">
        <p14:creationId xmlns:p14="http://schemas.microsoft.com/office/powerpoint/2010/main" val="1233011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38</a:t>
            </a:fld>
            <a:endParaRPr lang="en-US"/>
          </a:p>
        </p:txBody>
      </p:sp>
    </p:spTree>
    <p:extLst>
      <p:ext uri="{BB962C8B-B14F-4D97-AF65-F5344CB8AC3E}">
        <p14:creationId xmlns:p14="http://schemas.microsoft.com/office/powerpoint/2010/main" val="426878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39</a:t>
            </a:fld>
            <a:endParaRPr lang="en-US"/>
          </a:p>
        </p:txBody>
      </p:sp>
    </p:spTree>
    <p:extLst>
      <p:ext uri="{BB962C8B-B14F-4D97-AF65-F5344CB8AC3E}">
        <p14:creationId xmlns:p14="http://schemas.microsoft.com/office/powerpoint/2010/main" val="307182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a:t>
            </a:fld>
            <a:endParaRPr lang="en-US"/>
          </a:p>
        </p:txBody>
      </p:sp>
    </p:spTree>
    <p:extLst>
      <p:ext uri="{BB962C8B-B14F-4D97-AF65-F5344CB8AC3E}">
        <p14:creationId xmlns:p14="http://schemas.microsoft.com/office/powerpoint/2010/main" val="3599185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40</a:t>
            </a:fld>
            <a:endParaRPr lang="en-US"/>
          </a:p>
        </p:txBody>
      </p:sp>
    </p:spTree>
    <p:extLst>
      <p:ext uri="{BB962C8B-B14F-4D97-AF65-F5344CB8AC3E}">
        <p14:creationId xmlns:p14="http://schemas.microsoft.com/office/powerpoint/2010/main" val="3337606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41</a:t>
            </a:fld>
            <a:endParaRPr lang="en-US"/>
          </a:p>
        </p:txBody>
      </p:sp>
    </p:spTree>
    <p:extLst>
      <p:ext uri="{BB962C8B-B14F-4D97-AF65-F5344CB8AC3E}">
        <p14:creationId xmlns:p14="http://schemas.microsoft.com/office/powerpoint/2010/main" val="324221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42</a:t>
            </a:fld>
            <a:endParaRPr lang="en-US"/>
          </a:p>
        </p:txBody>
      </p:sp>
    </p:spTree>
    <p:extLst>
      <p:ext uri="{BB962C8B-B14F-4D97-AF65-F5344CB8AC3E}">
        <p14:creationId xmlns:p14="http://schemas.microsoft.com/office/powerpoint/2010/main" val="2654774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43</a:t>
            </a:fld>
            <a:endParaRPr lang="en-US"/>
          </a:p>
        </p:txBody>
      </p:sp>
    </p:spTree>
    <p:extLst>
      <p:ext uri="{BB962C8B-B14F-4D97-AF65-F5344CB8AC3E}">
        <p14:creationId xmlns:p14="http://schemas.microsoft.com/office/powerpoint/2010/main" val="1138483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44</a:t>
            </a:fld>
            <a:endParaRPr lang="en-US"/>
          </a:p>
        </p:txBody>
      </p:sp>
    </p:spTree>
    <p:extLst>
      <p:ext uri="{BB962C8B-B14F-4D97-AF65-F5344CB8AC3E}">
        <p14:creationId xmlns:p14="http://schemas.microsoft.com/office/powerpoint/2010/main" val="2881189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45</a:t>
            </a:fld>
            <a:endParaRPr lang="en-US"/>
          </a:p>
        </p:txBody>
      </p:sp>
    </p:spTree>
    <p:extLst>
      <p:ext uri="{BB962C8B-B14F-4D97-AF65-F5344CB8AC3E}">
        <p14:creationId xmlns:p14="http://schemas.microsoft.com/office/powerpoint/2010/main" val="596343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46</a:t>
            </a:fld>
            <a:endParaRPr lang="en-US"/>
          </a:p>
        </p:txBody>
      </p:sp>
    </p:spTree>
    <p:extLst>
      <p:ext uri="{BB962C8B-B14F-4D97-AF65-F5344CB8AC3E}">
        <p14:creationId xmlns:p14="http://schemas.microsoft.com/office/powerpoint/2010/main" val="1955976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47</a:t>
            </a:fld>
            <a:endParaRPr lang="en-US"/>
          </a:p>
        </p:txBody>
      </p:sp>
    </p:spTree>
    <p:extLst>
      <p:ext uri="{BB962C8B-B14F-4D97-AF65-F5344CB8AC3E}">
        <p14:creationId xmlns:p14="http://schemas.microsoft.com/office/powerpoint/2010/main" val="142506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5</a:t>
            </a:fld>
            <a:endParaRPr lang="en-US"/>
          </a:p>
        </p:txBody>
      </p:sp>
    </p:spTree>
    <p:extLst>
      <p:ext uri="{BB962C8B-B14F-4D97-AF65-F5344CB8AC3E}">
        <p14:creationId xmlns:p14="http://schemas.microsoft.com/office/powerpoint/2010/main" val="403609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6</a:t>
            </a:fld>
            <a:endParaRPr lang="en-US"/>
          </a:p>
        </p:txBody>
      </p:sp>
    </p:spTree>
    <p:extLst>
      <p:ext uri="{BB962C8B-B14F-4D97-AF65-F5344CB8AC3E}">
        <p14:creationId xmlns:p14="http://schemas.microsoft.com/office/powerpoint/2010/main" val="211183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7</a:t>
            </a:fld>
            <a:endParaRPr lang="en-US"/>
          </a:p>
        </p:txBody>
      </p:sp>
    </p:spTree>
    <p:extLst>
      <p:ext uri="{BB962C8B-B14F-4D97-AF65-F5344CB8AC3E}">
        <p14:creationId xmlns:p14="http://schemas.microsoft.com/office/powerpoint/2010/main" val="34861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8</a:t>
            </a:fld>
            <a:endParaRPr lang="en-US"/>
          </a:p>
        </p:txBody>
      </p:sp>
    </p:spTree>
    <p:extLst>
      <p:ext uri="{BB962C8B-B14F-4D97-AF65-F5344CB8AC3E}">
        <p14:creationId xmlns:p14="http://schemas.microsoft.com/office/powerpoint/2010/main" val="398830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60F16-35B1-EA4D-A925-60B58F3AC418}" type="slidenum">
              <a:rPr lang="en-US" smtClean="0"/>
              <a:t>9</a:t>
            </a:fld>
            <a:endParaRPr lang="en-US"/>
          </a:p>
        </p:txBody>
      </p:sp>
    </p:spTree>
    <p:extLst>
      <p:ext uri="{BB962C8B-B14F-4D97-AF65-F5344CB8AC3E}">
        <p14:creationId xmlns:p14="http://schemas.microsoft.com/office/powerpoint/2010/main" val="209440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11/5/20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5990824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730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6495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00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72701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8234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6E9DEC-419B-4CC5-A080-3B06BD5A8291}" type="datetimeFigureOut">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68764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6E9DEC-419B-4CC5-A080-3B06BD5A8291}" type="datetimeFigureOut">
              <a:rPr lang="en-US" smtClean="0"/>
              <a:t>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41862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853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11/5/20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7329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6759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3082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5535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6684744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E9DEC-419B-4CC5-A080-3B06BD5A8291}" type="datetimeFigureOut">
              <a:rPr lang="en-US" smtClean="0"/>
              <a:t>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629656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11/5/20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405396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447512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5586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57486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734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11/5/20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438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11/5/20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13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11/5/20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36673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11/5/20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094973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u-handbag.typepad.com/uhandblog/2009/01/must-dash.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ixabay.com/en/checklist-check-list-marker-20770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0x7d.com/2014/41-gearbox-for-nema-17-stepper-motor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ipkitten.blogspot.co.uk/2015/01/exhaustion-of-rights-first-sale.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christiantietze.de/posts/2016/05/emoji-bytes-lo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C5E9-C700-F045-AD0A-42B416982B75}"/>
              </a:ext>
            </a:extLst>
          </p:cNvPr>
          <p:cNvSpPr>
            <a:spLocks noGrp="1"/>
          </p:cNvSpPr>
          <p:nvPr>
            <p:ph type="ctrTitle"/>
          </p:nvPr>
        </p:nvSpPr>
        <p:spPr/>
        <p:txBody>
          <a:bodyPr/>
          <a:lstStyle/>
          <a:p>
            <a:r>
              <a:rPr lang="en-US" sz="5400" dirty="0"/>
              <a:t>Planning units rather than lessons</a:t>
            </a:r>
          </a:p>
        </p:txBody>
      </p:sp>
      <p:sp>
        <p:nvSpPr>
          <p:cNvPr id="3" name="Subtitle 2">
            <a:extLst>
              <a:ext uri="{FF2B5EF4-FFF2-40B4-BE49-F238E27FC236}">
                <a16:creationId xmlns:a16="http://schemas.microsoft.com/office/drawing/2014/main" id="{1C15ED1F-1A60-0D46-AA15-96F3836B81CD}"/>
              </a:ext>
            </a:extLst>
          </p:cNvPr>
          <p:cNvSpPr>
            <a:spLocks noGrp="1"/>
          </p:cNvSpPr>
          <p:nvPr>
            <p:ph type="subTitle" idx="1"/>
          </p:nvPr>
        </p:nvSpPr>
        <p:spPr>
          <a:xfrm>
            <a:off x="2679906" y="3956279"/>
            <a:ext cx="6831673" cy="1559938"/>
          </a:xfrm>
        </p:spPr>
        <p:txBody>
          <a:bodyPr>
            <a:normAutofit fontScale="70000" lnSpcReduction="20000"/>
          </a:bodyPr>
          <a:lstStyle/>
          <a:p>
            <a:r>
              <a:rPr lang="en-US" sz="3100" dirty="0"/>
              <a:t>Debbie Olson</a:t>
            </a:r>
          </a:p>
          <a:p>
            <a:r>
              <a:rPr lang="en-US" dirty="0"/>
              <a:t>Mathematics Education Collaborative</a:t>
            </a:r>
          </a:p>
          <a:p>
            <a:r>
              <a:rPr lang="en-US" dirty="0"/>
              <a:t>Spokane Falls Community College</a:t>
            </a:r>
          </a:p>
          <a:p>
            <a:endParaRPr lang="en-US" dirty="0"/>
          </a:p>
          <a:p>
            <a:r>
              <a:rPr lang="en-US" sz="1800" dirty="0"/>
              <a:t>November 6, 2020</a:t>
            </a:r>
          </a:p>
          <a:p>
            <a:r>
              <a:rPr lang="en-US" sz="1800" dirty="0"/>
              <a:t>AMATYC Virtual Conference</a:t>
            </a:r>
            <a:endParaRPr lang="en-US" sz="1900" dirty="0"/>
          </a:p>
        </p:txBody>
      </p:sp>
    </p:spTree>
    <p:extLst>
      <p:ext uri="{BB962C8B-B14F-4D97-AF65-F5344CB8AC3E}">
        <p14:creationId xmlns:p14="http://schemas.microsoft.com/office/powerpoint/2010/main" val="278258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4BB1650-B616-4EFB-9FB7-5D93104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079CAF4-192B-B341-8F23-96D8D2A920B4}"/>
              </a:ext>
            </a:extLst>
          </p:cNvPr>
          <p:cNvSpPr>
            <a:spLocks noGrp="1"/>
          </p:cNvSpPr>
          <p:nvPr>
            <p:ph idx="1"/>
          </p:nvPr>
        </p:nvSpPr>
        <p:spPr>
          <a:xfrm>
            <a:off x="536811" y="314325"/>
            <a:ext cx="6454229" cy="5986463"/>
          </a:xfrm>
        </p:spPr>
        <p:txBody>
          <a:bodyPr anchor="ctr">
            <a:normAutofit/>
          </a:bodyPr>
          <a:lstStyle/>
          <a:p>
            <a:r>
              <a:rPr lang="en-US" sz="1400" b="1" dirty="0"/>
              <a:t>Student Agency</a:t>
            </a:r>
          </a:p>
          <a:p>
            <a:pPr lvl="1"/>
            <a:r>
              <a:rPr lang="en-US" sz="1400" dirty="0"/>
              <a:t>immersed in a classroom culture</a:t>
            </a:r>
          </a:p>
          <a:p>
            <a:pPr lvl="1"/>
            <a:r>
              <a:rPr lang="en-US" sz="1400" dirty="0"/>
              <a:t>kindle mathematical agency</a:t>
            </a:r>
          </a:p>
          <a:p>
            <a:pPr lvl="1"/>
            <a:r>
              <a:rPr lang="en-US" sz="1400" dirty="0"/>
              <a:t>meaningful mathematical inquiry and student-to-student discourse</a:t>
            </a:r>
          </a:p>
          <a:p>
            <a:pPr lvl="1"/>
            <a:r>
              <a:rPr lang="en-US" sz="1400" dirty="0"/>
              <a:t>sense-making</a:t>
            </a:r>
          </a:p>
          <a:p>
            <a:pPr lvl="1"/>
            <a:r>
              <a:rPr lang="en-US" sz="1400" dirty="0"/>
              <a:t>mathematically convincing arguments</a:t>
            </a:r>
          </a:p>
          <a:p>
            <a:pPr lvl="1"/>
            <a:r>
              <a:rPr lang="en-US" sz="1400" dirty="0"/>
              <a:t>questioning that seeks to understand, rather than change, the thinking of others </a:t>
            </a:r>
          </a:p>
          <a:p>
            <a:r>
              <a:rPr lang="en-US" sz="1400" b="1" dirty="0"/>
              <a:t>Big Mathematical Ideas </a:t>
            </a:r>
          </a:p>
          <a:p>
            <a:pPr lvl="1"/>
            <a:r>
              <a:rPr lang="en-US" sz="1400" dirty="0"/>
              <a:t>experience robust units of study </a:t>
            </a:r>
          </a:p>
          <a:p>
            <a:pPr lvl="1"/>
            <a:r>
              <a:rPr lang="en-US" sz="1400" dirty="0"/>
              <a:t>confront and investigate ‘big’ mathematical ideas</a:t>
            </a:r>
          </a:p>
          <a:p>
            <a:pPr lvl="1"/>
            <a:r>
              <a:rPr lang="en-US" sz="1400" dirty="0"/>
              <a:t>expandable tasks </a:t>
            </a:r>
          </a:p>
          <a:p>
            <a:pPr lvl="1"/>
            <a:r>
              <a:rPr lang="en-US" sz="1400" dirty="0"/>
              <a:t>collaborative and independent problem solving</a:t>
            </a:r>
          </a:p>
          <a:p>
            <a:pPr lvl="1"/>
            <a:r>
              <a:rPr lang="en-US" sz="1400" dirty="0"/>
              <a:t>student choice</a:t>
            </a:r>
          </a:p>
          <a:p>
            <a:pPr lvl="1"/>
            <a:r>
              <a:rPr lang="en-US" sz="1400" dirty="0"/>
              <a:t>equitable differentiated instruction without labeling learners</a:t>
            </a:r>
          </a:p>
          <a:p>
            <a:r>
              <a:rPr lang="en-US" sz="1400" b="1" dirty="0"/>
              <a:t>Mindset</a:t>
            </a:r>
          </a:p>
          <a:p>
            <a:pPr lvl="1"/>
            <a:r>
              <a:rPr lang="en-US" sz="1400" dirty="0"/>
              <a:t>value and encourage divergent thinking</a:t>
            </a:r>
          </a:p>
          <a:p>
            <a:pPr lvl="1"/>
            <a:r>
              <a:rPr lang="en-US" sz="1400" dirty="0"/>
              <a:t>recognize cognitive dissonance as necessary to learning</a:t>
            </a:r>
          </a:p>
          <a:p>
            <a:pPr lvl="1"/>
            <a:r>
              <a:rPr lang="en-US" sz="1400" dirty="0"/>
              <a:t>embrace mistakes as sites for new understandings</a:t>
            </a:r>
          </a:p>
        </p:txBody>
      </p:sp>
      <p:sp>
        <p:nvSpPr>
          <p:cNvPr id="21" name="Rectangle 20">
            <a:extLst>
              <a:ext uri="{FF2B5EF4-FFF2-40B4-BE49-F238E27FC236}">
                <a16:creationId xmlns:a16="http://schemas.microsoft.com/office/drawing/2014/main" id="{BB47C962-A905-4168-832D-BF622B381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527850" y="0"/>
            <a:ext cx="466414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B0CAA55C-9F48-4F94-95AA-563539497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4" name="Title 3">
            <a:extLst>
              <a:ext uri="{FF2B5EF4-FFF2-40B4-BE49-F238E27FC236}">
                <a16:creationId xmlns:a16="http://schemas.microsoft.com/office/drawing/2014/main" id="{83FB32A5-094C-7143-8C8A-F07D80EF1986}"/>
              </a:ext>
            </a:extLst>
          </p:cNvPr>
          <p:cNvSpPr>
            <a:spLocks noGrp="1"/>
          </p:cNvSpPr>
          <p:nvPr>
            <p:ph type="title"/>
          </p:nvPr>
        </p:nvSpPr>
        <p:spPr>
          <a:xfrm>
            <a:off x="8523027" y="1252181"/>
            <a:ext cx="3132162" cy="4302457"/>
          </a:xfrm>
        </p:spPr>
        <p:txBody>
          <a:bodyPr>
            <a:normAutofit/>
          </a:bodyPr>
          <a:lstStyle/>
          <a:p>
            <a:r>
              <a:rPr lang="en-US" sz="4000">
                <a:solidFill>
                  <a:schemeClr val="bg2"/>
                </a:solidFill>
              </a:rPr>
              <a:t>MEC’s Instructional Approach</a:t>
            </a:r>
          </a:p>
        </p:txBody>
      </p:sp>
    </p:spTree>
    <p:extLst>
      <p:ext uri="{BB962C8B-B14F-4D97-AF65-F5344CB8AC3E}">
        <p14:creationId xmlns:p14="http://schemas.microsoft.com/office/powerpoint/2010/main" val="3023682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8FA588-73C8-5743-A0B7-44231939DF0D}"/>
              </a:ext>
            </a:extLst>
          </p:cNvPr>
          <p:cNvSpPr>
            <a:spLocks noGrp="1"/>
          </p:cNvSpPr>
          <p:nvPr>
            <p:ph type="title"/>
          </p:nvPr>
        </p:nvSpPr>
        <p:spPr>
          <a:xfrm>
            <a:off x="6389914" y="685800"/>
            <a:ext cx="5127172" cy="1485900"/>
          </a:xfrm>
        </p:spPr>
        <p:txBody>
          <a:bodyPr>
            <a:normAutofit/>
          </a:bodyPr>
          <a:lstStyle/>
          <a:p>
            <a:r>
              <a:rPr lang="en-US" sz="3400" u="sng" dirty="0"/>
              <a:t>About Teaching Mathematics</a:t>
            </a:r>
            <a:br>
              <a:rPr lang="en-US" sz="3400" dirty="0"/>
            </a:br>
            <a:r>
              <a:rPr lang="en-US" sz="1600" dirty="0"/>
              <a:t>by Marilyn Burns</a:t>
            </a:r>
            <a:endParaRPr lang="en-US" sz="1600" u="sng" dirty="0"/>
          </a:p>
        </p:txBody>
      </p:sp>
      <p:sp>
        <p:nvSpPr>
          <p:cNvPr id="71" name="Rectangle 70">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About Teaching Mathematics 036068 by Marilyn Burns">
            <a:extLst>
              <a:ext uri="{FF2B5EF4-FFF2-40B4-BE49-F238E27FC236}">
                <a16:creationId xmlns:a16="http://schemas.microsoft.com/office/drawing/2014/main" id="{AC38A7E6-C5CC-4140-B1AA-618C5DF9EA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8871" y="645106"/>
            <a:ext cx="4040638" cy="524774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51F5794-E3C8-E648-B3EE-0AA59F7559F8}"/>
              </a:ext>
            </a:extLst>
          </p:cNvPr>
          <p:cNvSpPr>
            <a:spLocks noGrp="1"/>
          </p:cNvSpPr>
          <p:nvPr>
            <p:ph idx="1"/>
          </p:nvPr>
        </p:nvSpPr>
        <p:spPr>
          <a:xfrm>
            <a:off x="6389914" y="2286000"/>
            <a:ext cx="5127172" cy="3581400"/>
          </a:xfrm>
        </p:spPr>
        <p:txBody>
          <a:bodyPr>
            <a:normAutofit/>
          </a:bodyPr>
          <a:lstStyle/>
          <a:p>
            <a:pPr marL="0" indent="0">
              <a:buNone/>
            </a:pPr>
            <a:r>
              <a:rPr lang="en-US" i="1" dirty="0"/>
              <a:t>A problem-solving curriculum, however, requires a different role from the teacher. Rather than directing a lesson, the teacher needs to provide time for students to grapple with problems, search for strategies and solutions on their own, and learn to evaluate their own results. Although the teacher needs to be very much present, the primary focus in the class needs to be on the students’ thinking processes.</a:t>
            </a:r>
            <a:endParaRPr lang="en-US" i="1"/>
          </a:p>
          <a:p>
            <a:pPr marL="0" indent="0">
              <a:buNone/>
            </a:pPr>
            <a:endParaRPr lang="en-US" i="1"/>
          </a:p>
        </p:txBody>
      </p:sp>
    </p:spTree>
    <p:extLst>
      <p:ext uri="{BB962C8B-B14F-4D97-AF65-F5344CB8AC3E}">
        <p14:creationId xmlns:p14="http://schemas.microsoft.com/office/powerpoint/2010/main" val="226005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6"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1740EDF3-82F6-C44E-A809-935D46AA3D00}"/>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4500" cap="all" dirty="0"/>
              <a:t>“Teaching Chapters</a:t>
            </a:r>
            <a:br>
              <a:rPr lang="en-US" sz="4500" cap="all" dirty="0"/>
            </a:br>
            <a:r>
              <a:rPr lang="en-US" sz="4500" cap="all" dirty="0"/>
              <a:t>Not Lessons”</a:t>
            </a:r>
            <a:endParaRPr lang="en-US" sz="2800" cap="all" dirty="0"/>
          </a:p>
        </p:txBody>
      </p:sp>
      <p:sp>
        <p:nvSpPr>
          <p:cNvPr id="3" name="Content Placeholder 2">
            <a:extLst>
              <a:ext uri="{FF2B5EF4-FFF2-40B4-BE49-F238E27FC236}">
                <a16:creationId xmlns:a16="http://schemas.microsoft.com/office/drawing/2014/main" id="{9DF94459-6CBA-EB4B-A65C-00CBB74F2A8B}"/>
              </a:ext>
            </a:extLst>
          </p:cNvPr>
          <p:cNvSpPr>
            <a:spLocks noGrp="1"/>
          </p:cNvSpPr>
          <p:nvPr>
            <p:ph idx="1"/>
          </p:nvPr>
        </p:nvSpPr>
        <p:spPr>
          <a:xfrm>
            <a:off x="2679906" y="3956279"/>
            <a:ext cx="6831673" cy="1086237"/>
          </a:xfrm>
        </p:spPr>
        <p:txBody>
          <a:bodyPr vert="horz" lIns="91440" tIns="45720" rIns="91440" bIns="45720" rtlCol="0">
            <a:normAutofit/>
          </a:bodyPr>
          <a:lstStyle/>
          <a:p>
            <a:pPr marL="0" indent="0" algn="ctr">
              <a:lnSpc>
                <a:spcPct val="112000"/>
              </a:lnSpc>
              <a:spcBef>
                <a:spcPts val="0"/>
              </a:spcBef>
              <a:spcAft>
                <a:spcPts val="600"/>
              </a:spcAft>
              <a:buNone/>
            </a:pPr>
            <a:r>
              <a:rPr lang="en-US" sz="2300" dirty="0"/>
              <a:t>Phil </a:t>
            </a:r>
            <a:r>
              <a:rPr lang="en-US" sz="2300" dirty="0" err="1"/>
              <a:t>Daro</a:t>
            </a:r>
            <a:endParaRPr lang="en-US" sz="2300" dirty="0"/>
          </a:p>
        </p:txBody>
      </p:sp>
    </p:spTree>
    <p:extLst>
      <p:ext uri="{BB962C8B-B14F-4D97-AF65-F5344CB8AC3E}">
        <p14:creationId xmlns:p14="http://schemas.microsoft.com/office/powerpoint/2010/main" val="42762741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D8D7D7-2B6C-DB44-A7C4-6829B12D9554}"/>
              </a:ext>
            </a:extLst>
          </p:cNvPr>
          <p:cNvSpPr>
            <a:spLocks noGrp="1"/>
          </p:cNvSpPr>
          <p:nvPr>
            <p:ph type="title"/>
          </p:nvPr>
        </p:nvSpPr>
        <p:spPr>
          <a:xfrm>
            <a:off x="784743" y="685800"/>
            <a:ext cx="5793475" cy="1485900"/>
          </a:xfrm>
        </p:spPr>
        <p:txBody>
          <a:bodyPr>
            <a:normAutofit/>
          </a:bodyPr>
          <a:lstStyle/>
          <a:p>
            <a:r>
              <a:rPr lang="en-US" sz="3400" u="sng" dirty="0"/>
              <a:t>Culturally Responsive Education in the Classroom</a:t>
            </a:r>
            <a:br>
              <a:rPr lang="en-US" sz="3400" dirty="0"/>
            </a:br>
            <a:r>
              <a:rPr lang="en-US" sz="2000" dirty="0"/>
              <a:t>By Adeyemi Stembridge</a:t>
            </a:r>
            <a:endParaRPr lang="en-US" sz="2000" u="sng" dirty="0"/>
          </a:p>
        </p:txBody>
      </p:sp>
      <p:sp>
        <p:nvSpPr>
          <p:cNvPr id="3" name="Content Placeholder 2">
            <a:extLst>
              <a:ext uri="{FF2B5EF4-FFF2-40B4-BE49-F238E27FC236}">
                <a16:creationId xmlns:a16="http://schemas.microsoft.com/office/drawing/2014/main" id="{4D4457BF-B1E4-FC44-8DF5-17134AF49D84}"/>
              </a:ext>
            </a:extLst>
          </p:cNvPr>
          <p:cNvSpPr>
            <a:spLocks noGrp="1"/>
          </p:cNvSpPr>
          <p:nvPr>
            <p:ph idx="1"/>
          </p:nvPr>
        </p:nvSpPr>
        <p:spPr>
          <a:xfrm>
            <a:off x="784743" y="2286000"/>
            <a:ext cx="5793475" cy="3581400"/>
          </a:xfrm>
        </p:spPr>
        <p:txBody>
          <a:bodyPr>
            <a:normAutofit/>
          </a:bodyPr>
          <a:lstStyle/>
          <a:p>
            <a:pPr marL="0" indent="0">
              <a:buNone/>
            </a:pPr>
            <a:r>
              <a:rPr lang="en-US" i="1" dirty="0"/>
              <a:t>...the question ’What do I want students to feel?’ compels us to consider our students in more dynamic and multidimensional contexts than we might otherwise. I think of this as the height of emotional intelligence in teaching. When asking this question in my planning, I think deliberately about the emotional journey on which the learning experience takes students (which is why I find the unit, and not the individual lesson, to be the most effective level at which to plan).</a:t>
            </a:r>
          </a:p>
          <a:p>
            <a:pPr marL="0" indent="0">
              <a:buNone/>
            </a:pPr>
            <a:endParaRPr lang="en-US" dirty="0"/>
          </a:p>
        </p:txBody>
      </p:sp>
      <p:sp>
        <p:nvSpPr>
          <p:cNvPr id="3077" name="Rectangle 7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Culturally Responsive Education in the Classroom: An Equity Framework for  Pedagogy: Stembridge, Adeyemi: 9781138339453: Amazon.com: Books">
            <a:extLst>
              <a:ext uri="{FF2B5EF4-FFF2-40B4-BE49-F238E27FC236}">
                <a16:creationId xmlns:a16="http://schemas.microsoft.com/office/drawing/2014/main" id="{B2F33A75-5094-BB4E-9CA7-B1B08176B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 r="-3" b="-3"/>
          <a:stretch/>
        </p:blipFill>
        <p:spPr bwMode="auto">
          <a:xfrm>
            <a:off x="7362961"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48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4"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5"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7" name="Rectangle 26">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9F3920-2703-4A32-984D-74AB5F6C28A5}"/>
              </a:ext>
            </a:extLst>
          </p:cNvPr>
          <p:cNvPicPr>
            <a:picLocks noChangeAspect="1"/>
          </p:cNvPicPr>
          <p:nvPr/>
        </p:nvPicPr>
        <p:blipFill rotWithShape="1">
          <a:blip r:embed="rId3">
            <a:alphaModFix amt="40000"/>
          </a:blip>
          <a:srcRect t="11668" b="3746"/>
          <a:stretch/>
        </p:blipFill>
        <p:spPr>
          <a:xfrm>
            <a:off x="20" y="10"/>
            <a:ext cx="12191980" cy="6859300"/>
          </a:xfrm>
          <a:prstGeom prst="rect">
            <a:avLst/>
          </a:prstGeom>
        </p:spPr>
      </p:pic>
      <p:sp>
        <p:nvSpPr>
          <p:cNvPr id="2" name="Title 1">
            <a:extLst>
              <a:ext uri="{FF2B5EF4-FFF2-40B4-BE49-F238E27FC236}">
                <a16:creationId xmlns:a16="http://schemas.microsoft.com/office/drawing/2014/main" id="{09394F63-AB42-FB46-A93F-A8D46EB6796E}"/>
              </a:ext>
            </a:extLst>
          </p:cNvPr>
          <p:cNvSpPr>
            <a:spLocks noGrp="1"/>
          </p:cNvSpPr>
          <p:nvPr>
            <p:ph type="title"/>
          </p:nvPr>
        </p:nvSpPr>
        <p:spPr>
          <a:xfrm>
            <a:off x="1909630" y="2379887"/>
            <a:ext cx="8361229" cy="2098226"/>
          </a:xfrm>
        </p:spPr>
        <p:txBody>
          <a:bodyPr vert="horz" lIns="91440" tIns="45720" rIns="91440" bIns="45720" rtlCol="0" anchor="b">
            <a:normAutofit/>
          </a:bodyPr>
          <a:lstStyle/>
          <a:p>
            <a:pPr algn="ctr"/>
            <a:r>
              <a:rPr lang="en-US" sz="4500" dirty="0"/>
              <a:t>Talking about it</a:t>
            </a:r>
            <a:br>
              <a:rPr lang="en-US" sz="4500" dirty="0"/>
            </a:br>
            <a:r>
              <a:rPr lang="en-US" sz="2000" dirty="0"/>
              <a:t>vs.</a:t>
            </a:r>
            <a:br>
              <a:rPr lang="en-US" sz="4500" dirty="0"/>
            </a:br>
            <a:r>
              <a:rPr lang="en-US" sz="4500" dirty="0"/>
              <a:t>doing it</a:t>
            </a:r>
          </a:p>
        </p:txBody>
      </p:sp>
    </p:spTree>
    <p:extLst>
      <p:ext uri="{BB962C8B-B14F-4D97-AF65-F5344CB8AC3E}">
        <p14:creationId xmlns:p14="http://schemas.microsoft.com/office/powerpoint/2010/main" val="330657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9765A5-10CA-0743-9C0E-17D9366D9425}"/>
              </a:ext>
            </a:extLst>
          </p:cNvPr>
          <p:cNvSpPr>
            <a:spLocks noGrp="1"/>
          </p:cNvSpPr>
          <p:nvPr>
            <p:ph idx="1"/>
          </p:nvPr>
        </p:nvSpPr>
        <p:spPr/>
        <p:txBody>
          <a:bodyPr/>
          <a:lstStyle/>
          <a:p>
            <a:r>
              <a:rPr lang="en-US" dirty="0"/>
              <a:t>Experience as a learner</a:t>
            </a:r>
          </a:p>
          <a:p>
            <a:r>
              <a:rPr lang="en-US" dirty="0"/>
              <a:t>Lesson grain-size</a:t>
            </a:r>
          </a:p>
          <a:p>
            <a:pPr lvl="1"/>
            <a:r>
              <a:rPr lang="en-US" dirty="0"/>
              <a:t>No path forward</a:t>
            </a:r>
          </a:p>
          <a:p>
            <a:pPr lvl="1"/>
            <a:r>
              <a:rPr lang="en-US" dirty="0"/>
              <a:t>Fundamental expectations about tasks and time</a:t>
            </a:r>
          </a:p>
          <a:p>
            <a:pPr lvl="1"/>
            <a:r>
              <a:rPr lang="en-US" dirty="0"/>
              <a:t>“Illusions of learning”</a:t>
            </a:r>
          </a:p>
        </p:txBody>
      </p:sp>
    </p:spTree>
    <p:extLst>
      <p:ext uri="{BB962C8B-B14F-4D97-AF65-F5344CB8AC3E}">
        <p14:creationId xmlns:p14="http://schemas.microsoft.com/office/powerpoint/2010/main" val="228873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0FF69-6D58-6842-A9F9-D5EA712EF118}"/>
              </a:ext>
            </a:extLst>
          </p:cNvPr>
          <p:cNvSpPr>
            <a:spLocks noGrp="1"/>
          </p:cNvSpPr>
          <p:nvPr>
            <p:ph type="ctrTitle"/>
          </p:nvPr>
        </p:nvSpPr>
        <p:spPr/>
        <p:txBody>
          <a:bodyPr/>
          <a:lstStyle/>
          <a:p>
            <a:r>
              <a:rPr lang="en-US" dirty="0"/>
              <a:t>My process</a:t>
            </a:r>
          </a:p>
        </p:txBody>
      </p:sp>
      <p:sp>
        <p:nvSpPr>
          <p:cNvPr id="5" name="Subtitle 4">
            <a:extLst>
              <a:ext uri="{FF2B5EF4-FFF2-40B4-BE49-F238E27FC236}">
                <a16:creationId xmlns:a16="http://schemas.microsoft.com/office/drawing/2014/main" id="{90D7F738-3D91-0C40-92F9-502EE719C60E}"/>
              </a:ext>
            </a:extLst>
          </p:cNvPr>
          <p:cNvSpPr>
            <a:spLocks noGrp="1"/>
          </p:cNvSpPr>
          <p:nvPr>
            <p:ph type="subTitle" idx="1"/>
          </p:nvPr>
        </p:nvSpPr>
        <p:spPr/>
        <p:txBody>
          <a:bodyPr>
            <a:normAutofit fontScale="92500" lnSpcReduction="10000"/>
          </a:bodyPr>
          <a:lstStyle/>
          <a:p>
            <a:r>
              <a:rPr lang="en-US" dirty="0"/>
              <a:t>Proportional Reasoning and </a:t>
            </a:r>
            <a:r>
              <a:rPr lang="en-US" dirty="0" err="1"/>
              <a:t>Percents</a:t>
            </a:r>
            <a:r>
              <a:rPr lang="en-US" dirty="0"/>
              <a:t> Unit</a:t>
            </a:r>
          </a:p>
          <a:p>
            <a:r>
              <a:rPr lang="en-US" dirty="0"/>
              <a:t>Math for Elementary Education</a:t>
            </a:r>
          </a:p>
          <a:p>
            <a:r>
              <a:rPr lang="en-US" dirty="0"/>
              <a:t>Winter 2019</a:t>
            </a:r>
          </a:p>
        </p:txBody>
      </p:sp>
    </p:spTree>
    <p:extLst>
      <p:ext uri="{BB962C8B-B14F-4D97-AF65-F5344CB8AC3E}">
        <p14:creationId xmlns:p14="http://schemas.microsoft.com/office/powerpoint/2010/main" val="14396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237238A-5A61-434F-B266-998E3CC287FC}"/>
              </a:ext>
            </a:extLst>
          </p:cNvPr>
          <p:cNvGraphicFramePr>
            <a:graphicFrameLocks noGrp="1"/>
          </p:cNvGraphicFramePr>
          <p:nvPr>
            <p:ph idx="1"/>
            <p:extLst>
              <p:ext uri="{D42A27DB-BD31-4B8C-83A1-F6EECF244321}">
                <p14:modId xmlns:p14="http://schemas.microsoft.com/office/powerpoint/2010/main" val="4234235523"/>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028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980DF-AAD0-CB40-8DF8-A16DA0142554}"/>
              </a:ext>
            </a:extLst>
          </p:cNvPr>
          <p:cNvSpPr>
            <a:spLocks noGrp="1"/>
          </p:cNvSpPr>
          <p:nvPr>
            <p:ph type="title"/>
          </p:nvPr>
        </p:nvSpPr>
        <p:spPr>
          <a:xfrm>
            <a:off x="640080" y="639704"/>
            <a:ext cx="3299579" cy="5577840"/>
          </a:xfrm>
        </p:spPr>
        <p:txBody>
          <a:bodyPr anchor="ctr">
            <a:normAutofit/>
          </a:bodyPr>
          <a:lstStyle/>
          <a:p>
            <a:pPr algn="ctr"/>
            <a:r>
              <a:rPr lang="en-US" sz="3700"/>
              <a:t>Backward planning from </a:t>
            </a:r>
            <a:r>
              <a:rPr lang="en-US" sz="3700" u="sng"/>
              <a:t>Understanding by Design</a:t>
            </a:r>
            <a:endParaRPr lang="en-US" sz="3700"/>
          </a:p>
        </p:txBody>
      </p:sp>
      <p:graphicFrame>
        <p:nvGraphicFramePr>
          <p:cNvPr id="5" name="Content Placeholder 2">
            <a:extLst>
              <a:ext uri="{FF2B5EF4-FFF2-40B4-BE49-F238E27FC236}">
                <a16:creationId xmlns:a16="http://schemas.microsoft.com/office/drawing/2014/main" id="{F2944508-5E54-45C3-B90D-938BDC070379}"/>
              </a:ext>
            </a:extLst>
          </p:cNvPr>
          <p:cNvGraphicFramePr>
            <a:graphicFrameLocks noGrp="1"/>
          </p:cNvGraphicFramePr>
          <p:nvPr>
            <p:ph idx="1"/>
            <p:extLst>
              <p:ext uri="{D42A27DB-BD31-4B8C-83A1-F6EECF244321}">
                <p14:modId xmlns:p14="http://schemas.microsoft.com/office/powerpoint/2010/main" val="3298255746"/>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05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E46F-F528-274D-9B13-7A84F5408BC3}"/>
              </a:ext>
            </a:extLst>
          </p:cNvPr>
          <p:cNvSpPr>
            <a:spLocks noGrp="1"/>
          </p:cNvSpPr>
          <p:nvPr>
            <p:ph type="title"/>
          </p:nvPr>
        </p:nvSpPr>
        <p:spPr/>
        <p:txBody>
          <a:bodyPr/>
          <a:lstStyle/>
          <a:p>
            <a:r>
              <a:rPr lang="en-US" dirty="0"/>
              <a:t>Enduring Understandings</a:t>
            </a:r>
          </a:p>
        </p:txBody>
      </p:sp>
      <p:pic>
        <p:nvPicPr>
          <p:cNvPr id="5" name="Content Placeholder 4" descr="Text, letter&#10;&#10;Description automatically generated">
            <a:extLst>
              <a:ext uri="{FF2B5EF4-FFF2-40B4-BE49-F238E27FC236}">
                <a16:creationId xmlns:a16="http://schemas.microsoft.com/office/drawing/2014/main" id="{E5D45792-014E-B842-8DB2-BFD5023805AA}"/>
              </a:ext>
            </a:extLst>
          </p:cNvPr>
          <p:cNvPicPr>
            <a:picLocks noGrp="1" noChangeAspect="1"/>
          </p:cNvPicPr>
          <p:nvPr>
            <p:ph idx="1"/>
          </p:nvPr>
        </p:nvPicPr>
        <p:blipFill>
          <a:blip r:embed="rId3"/>
          <a:stretch>
            <a:fillRect/>
          </a:stretch>
        </p:blipFill>
        <p:spPr>
          <a:xfrm>
            <a:off x="1926006" y="1428750"/>
            <a:ext cx="8894394" cy="5196314"/>
          </a:xfrm>
        </p:spPr>
      </p:pic>
    </p:spTree>
    <p:extLst>
      <p:ext uri="{BB962C8B-B14F-4D97-AF65-F5344CB8AC3E}">
        <p14:creationId xmlns:p14="http://schemas.microsoft.com/office/powerpoint/2010/main" val="296926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road, feet, person&#10;&#10;Description automatically generated">
            <a:extLst>
              <a:ext uri="{FF2B5EF4-FFF2-40B4-BE49-F238E27FC236}">
                <a16:creationId xmlns:a16="http://schemas.microsoft.com/office/drawing/2014/main" id="{814B27EA-4FF1-6D42-A95E-B19D07FD4A94}"/>
              </a:ext>
            </a:extLst>
          </p:cNvPr>
          <p:cNvPicPr>
            <a:picLocks noChangeAspect="1"/>
          </p:cNvPicPr>
          <p:nvPr/>
        </p:nvPicPr>
        <p:blipFill rotWithShape="1">
          <a:blip r:embed="rId3">
            <a:alphaModFix amt="35000"/>
            <a:extLst>
              <a:ext uri="{837473B0-CC2E-450A-ABE3-18F120FF3D39}">
                <a1611:picAttrSrcUrl xmlns:a1611="http://schemas.microsoft.com/office/drawing/2016/11/main" r:id="rId4"/>
              </a:ext>
            </a:extLst>
          </a:blip>
          <a:srcRect t="6380" b="8069"/>
          <a:stretch/>
        </p:blipFill>
        <p:spPr>
          <a:xfrm>
            <a:off x="20" y="10"/>
            <a:ext cx="12191980" cy="6857990"/>
          </a:xfrm>
          <a:prstGeom prst="rect">
            <a:avLst/>
          </a:prstGeom>
        </p:spPr>
      </p:pic>
      <p:sp>
        <p:nvSpPr>
          <p:cNvPr id="33" name="Content Placeholder 32">
            <a:extLst>
              <a:ext uri="{FF2B5EF4-FFF2-40B4-BE49-F238E27FC236}">
                <a16:creationId xmlns:a16="http://schemas.microsoft.com/office/drawing/2014/main" id="{7DCEFF33-E8FE-4FBC-B963-8AC44F1602A4}"/>
              </a:ext>
            </a:extLst>
          </p:cNvPr>
          <p:cNvSpPr>
            <a:spLocks noGrp="1"/>
          </p:cNvSpPr>
          <p:nvPr>
            <p:ph idx="1"/>
          </p:nvPr>
        </p:nvSpPr>
        <p:spPr>
          <a:xfrm>
            <a:off x="4429124" y="1638300"/>
            <a:ext cx="3333751" cy="3581400"/>
          </a:xfrm>
        </p:spPr>
        <p:txBody>
          <a:bodyPr>
            <a:normAutofit/>
          </a:bodyPr>
          <a:lstStyle/>
          <a:p>
            <a:r>
              <a:rPr lang="en-US" sz="3600" dirty="0"/>
              <a:t>Inspirations</a:t>
            </a:r>
          </a:p>
          <a:p>
            <a:r>
              <a:rPr lang="en-US" sz="3600" dirty="0"/>
              <a:t>Basic process</a:t>
            </a:r>
          </a:p>
          <a:p>
            <a:r>
              <a:rPr lang="en-US" sz="3600" dirty="0"/>
              <a:t>Examples</a:t>
            </a:r>
          </a:p>
          <a:p>
            <a:r>
              <a:rPr lang="en-US" sz="3600" dirty="0"/>
              <a:t>Citations</a:t>
            </a:r>
          </a:p>
          <a:p>
            <a:r>
              <a:rPr lang="en-US" sz="3600" dirty="0"/>
              <a:t>Reach out!</a:t>
            </a:r>
          </a:p>
        </p:txBody>
      </p:sp>
    </p:spTree>
    <p:extLst>
      <p:ext uri="{BB962C8B-B14F-4D97-AF65-F5344CB8AC3E}">
        <p14:creationId xmlns:p14="http://schemas.microsoft.com/office/powerpoint/2010/main" val="329055409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B0CA-CDD1-1047-821C-3C93CF77686D}"/>
              </a:ext>
            </a:extLst>
          </p:cNvPr>
          <p:cNvSpPr>
            <a:spLocks noGrp="1"/>
          </p:cNvSpPr>
          <p:nvPr>
            <p:ph type="title"/>
          </p:nvPr>
        </p:nvSpPr>
        <p:spPr/>
        <p:txBody>
          <a:bodyPr/>
          <a:lstStyle/>
          <a:p>
            <a:r>
              <a:rPr lang="en-US" dirty="0"/>
              <a:t>Important to know and do</a:t>
            </a:r>
          </a:p>
        </p:txBody>
      </p:sp>
      <p:pic>
        <p:nvPicPr>
          <p:cNvPr id="5" name="Content Placeholder 4" descr="A picture containing table&#10;&#10;Description automatically generated">
            <a:extLst>
              <a:ext uri="{FF2B5EF4-FFF2-40B4-BE49-F238E27FC236}">
                <a16:creationId xmlns:a16="http://schemas.microsoft.com/office/drawing/2014/main" id="{A1E5288B-CED3-8D4C-9BFA-52F55604C8AD}"/>
              </a:ext>
            </a:extLst>
          </p:cNvPr>
          <p:cNvPicPr>
            <a:picLocks noGrp="1" noChangeAspect="1"/>
          </p:cNvPicPr>
          <p:nvPr>
            <p:ph idx="1"/>
          </p:nvPr>
        </p:nvPicPr>
        <p:blipFill>
          <a:blip r:embed="rId3"/>
          <a:stretch>
            <a:fillRect/>
          </a:stretch>
        </p:blipFill>
        <p:spPr>
          <a:xfrm>
            <a:off x="1371600" y="1428750"/>
            <a:ext cx="9601200" cy="5385207"/>
          </a:xfrm>
        </p:spPr>
      </p:pic>
    </p:spTree>
    <p:extLst>
      <p:ext uri="{BB962C8B-B14F-4D97-AF65-F5344CB8AC3E}">
        <p14:creationId xmlns:p14="http://schemas.microsoft.com/office/powerpoint/2010/main" val="764779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5D8CE-B2E6-D64B-B2E4-513C9B708AD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760" r="1" b="931"/>
          <a:stretch/>
        </p:blipFill>
        <p:spPr>
          <a:xfrm>
            <a:off x="-1" y="10"/>
            <a:ext cx="12188652" cy="6857990"/>
          </a:xfrm>
          <a:prstGeom prst="rect">
            <a:avLst/>
          </a:prstGeom>
        </p:spPr>
      </p:pic>
      <p:sp>
        <p:nvSpPr>
          <p:cNvPr id="17" name="Rectangle 1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EDA957-C146-9740-914B-3C75B7AF4BBC}"/>
              </a:ext>
            </a:extLst>
          </p:cNvPr>
          <p:cNvSpPr>
            <a:spLocks noGrp="1"/>
          </p:cNvSpPr>
          <p:nvPr>
            <p:ph type="title"/>
          </p:nvPr>
        </p:nvSpPr>
        <p:spPr>
          <a:xfrm>
            <a:off x="1371600" y="685800"/>
            <a:ext cx="9601200" cy="1485900"/>
          </a:xfrm>
        </p:spPr>
        <p:txBody>
          <a:bodyPr>
            <a:normAutofit/>
          </a:bodyPr>
          <a:lstStyle/>
          <a:p>
            <a:r>
              <a:rPr lang="en-US"/>
              <a:t>Worth being familiar with</a:t>
            </a:r>
          </a:p>
        </p:txBody>
      </p:sp>
      <p:sp>
        <p:nvSpPr>
          <p:cNvPr id="19" name="Rectangle 1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4E8D890-0B73-7243-8AC9-92E73D2844D9}"/>
              </a:ext>
            </a:extLst>
          </p:cNvPr>
          <p:cNvSpPr>
            <a:spLocks noGrp="1"/>
          </p:cNvSpPr>
          <p:nvPr>
            <p:ph idx="1"/>
          </p:nvPr>
        </p:nvSpPr>
        <p:spPr>
          <a:xfrm>
            <a:off x="1371600" y="2286000"/>
            <a:ext cx="9601200" cy="3581400"/>
          </a:xfrm>
        </p:spPr>
        <p:txBody>
          <a:bodyPr>
            <a:normAutofit/>
          </a:bodyPr>
          <a:lstStyle/>
          <a:p>
            <a:r>
              <a:rPr lang="en-US"/>
              <a:t>Many course outcomes</a:t>
            </a:r>
          </a:p>
          <a:p>
            <a:r>
              <a:rPr lang="en-US"/>
              <a:t>Which rise to “Important to know and do?”</a:t>
            </a:r>
          </a:p>
        </p:txBody>
      </p:sp>
    </p:spTree>
    <p:extLst>
      <p:ext uri="{BB962C8B-B14F-4D97-AF65-F5344CB8AC3E}">
        <p14:creationId xmlns:p14="http://schemas.microsoft.com/office/powerpoint/2010/main" val="2545912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5" name="Content Placeholder 4" descr="A picture containing calendar&#10;&#10;Description automatically generated">
            <a:extLst>
              <a:ext uri="{FF2B5EF4-FFF2-40B4-BE49-F238E27FC236}">
                <a16:creationId xmlns:a16="http://schemas.microsoft.com/office/drawing/2014/main" id="{80F07470-9674-3645-873B-2A4BAAEDE294}"/>
              </a:ext>
            </a:extLst>
          </p:cNvPr>
          <p:cNvPicPr>
            <a:picLocks noGrp="1" noChangeAspect="1"/>
          </p:cNvPicPr>
          <p:nvPr>
            <p:ph idx="1"/>
          </p:nvPr>
        </p:nvPicPr>
        <p:blipFill rotWithShape="1">
          <a:blip r:embed="rId3"/>
          <a:srcRect t="21792" b="18368"/>
          <a:stretch/>
        </p:blipFill>
        <p:spPr>
          <a:xfrm>
            <a:off x="20" y="10"/>
            <a:ext cx="12191980" cy="6857990"/>
          </a:xfrm>
          <a:prstGeom prst="rect">
            <a:avLst/>
          </a:prstGeom>
          <a:ln>
            <a:noFill/>
          </a:ln>
          <a:effectLst/>
        </p:spPr>
      </p:pic>
      <p:sp>
        <p:nvSpPr>
          <p:cNvPr id="14" name="Freeform 6">
            <a:extLst>
              <a:ext uri="{FF2B5EF4-FFF2-40B4-BE49-F238E27FC236}">
                <a16:creationId xmlns:a16="http://schemas.microsoft.com/office/drawing/2014/main" id="{1003852C-CA3A-4254-ABB6-2290D3060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useBgFill="1">
        <p:nvSpPr>
          <p:cNvPr id="16" name="Rectangle 15">
            <a:extLst>
              <a:ext uri="{FF2B5EF4-FFF2-40B4-BE49-F238E27FC236}">
                <a16:creationId xmlns:a16="http://schemas.microsoft.com/office/drawing/2014/main" id="{2F11CF96-B71B-4294-A1EF-00CE7388D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6200" y="1301750"/>
            <a:ext cx="3213100" cy="4032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2A674-7BC8-5A4E-AF09-D56092D03CAD}"/>
              </a:ext>
            </a:extLst>
          </p:cNvPr>
          <p:cNvSpPr>
            <a:spLocks noGrp="1"/>
          </p:cNvSpPr>
          <p:nvPr>
            <p:ph type="title"/>
          </p:nvPr>
        </p:nvSpPr>
        <p:spPr>
          <a:xfrm>
            <a:off x="1603441" y="1649691"/>
            <a:ext cx="2698619" cy="2236989"/>
          </a:xfrm>
        </p:spPr>
        <p:txBody>
          <a:bodyPr vert="horz" lIns="91440" tIns="45720" rIns="91440" bIns="45720" rtlCol="0" anchor="b">
            <a:normAutofit fontScale="90000"/>
          </a:bodyPr>
          <a:lstStyle/>
          <a:p>
            <a:pPr algn="ctr"/>
            <a:r>
              <a:rPr lang="en-US" sz="3100" cap="all" dirty="0"/>
              <a:t>Evidence, Assessment, Learning Plan</a:t>
            </a:r>
            <a:br>
              <a:rPr lang="en-US" sz="3100" cap="all" dirty="0"/>
            </a:br>
            <a:br>
              <a:rPr lang="en-US" sz="3100" cap="all" dirty="0"/>
            </a:br>
            <a:r>
              <a:rPr lang="en-US" sz="3100" cap="all" dirty="0"/>
              <a:t>MEC</a:t>
            </a:r>
          </a:p>
        </p:txBody>
      </p:sp>
    </p:spTree>
    <p:extLst>
      <p:ext uri="{BB962C8B-B14F-4D97-AF65-F5344CB8AC3E}">
        <p14:creationId xmlns:p14="http://schemas.microsoft.com/office/powerpoint/2010/main" val="2127955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 cup, coffee, wooden&#10;&#10;Description automatically generated">
            <a:extLst>
              <a:ext uri="{FF2B5EF4-FFF2-40B4-BE49-F238E27FC236}">
                <a16:creationId xmlns:a16="http://schemas.microsoft.com/office/drawing/2014/main" id="{C42088A9-0B41-0340-8AA7-9EA1868AE3AD}"/>
              </a:ext>
            </a:extLst>
          </p:cNvPr>
          <p:cNvPicPr>
            <a:picLocks noChangeAspect="1"/>
          </p:cNvPicPr>
          <p:nvPr/>
        </p:nvPicPr>
        <p:blipFill rotWithShape="1">
          <a:blip r:embed="rId3">
            <a:alphaModFix amt="40000"/>
            <a:extLst>
              <a:ext uri="{837473B0-CC2E-450A-ABE3-18F120FF3D39}">
                <a1611:picAttrSrcUrl xmlns:a1611="http://schemas.microsoft.com/office/drawing/2016/11/main" r:id="rId4"/>
              </a:ext>
            </a:extLst>
          </a:blip>
          <a:srcRect t="14893" b="837"/>
          <a:stretch/>
        </p:blipFill>
        <p:spPr>
          <a:xfrm>
            <a:off x="20" y="10"/>
            <a:ext cx="12191980" cy="6857990"/>
          </a:xfrm>
          <a:prstGeom prst="rect">
            <a:avLst/>
          </a:prstGeom>
        </p:spPr>
      </p:pic>
      <p:sp>
        <p:nvSpPr>
          <p:cNvPr id="4" name="Title 3">
            <a:extLst>
              <a:ext uri="{FF2B5EF4-FFF2-40B4-BE49-F238E27FC236}">
                <a16:creationId xmlns:a16="http://schemas.microsoft.com/office/drawing/2014/main" id="{0390CE58-0FFE-8946-A6A0-329524844B2E}"/>
              </a:ext>
            </a:extLst>
          </p:cNvPr>
          <p:cNvSpPr>
            <a:spLocks noGrp="1"/>
          </p:cNvSpPr>
          <p:nvPr>
            <p:ph type="ctrTitle"/>
          </p:nvPr>
        </p:nvSpPr>
        <p:spPr>
          <a:xfrm>
            <a:off x="1915128" y="1788454"/>
            <a:ext cx="8361229" cy="2098226"/>
          </a:xfrm>
        </p:spPr>
        <p:txBody>
          <a:bodyPr>
            <a:normAutofit/>
          </a:bodyPr>
          <a:lstStyle/>
          <a:p>
            <a:r>
              <a:rPr lang="en-US" dirty="0"/>
              <a:t>Unit parts &amp;</a:t>
            </a:r>
            <a:br>
              <a:rPr lang="en-US" dirty="0"/>
            </a:br>
            <a:r>
              <a:rPr lang="en-US" dirty="0"/>
              <a:t>types of tasks</a:t>
            </a:r>
          </a:p>
        </p:txBody>
      </p:sp>
      <p:sp>
        <p:nvSpPr>
          <p:cNvPr id="7" name="Subtitle 6">
            <a:extLst>
              <a:ext uri="{FF2B5EF4-FFF2-40B4-BE49-F238E27FC236}">
                <a16:creationId xmlns:a16="http://schemas.microsoft.com/office/drawing/2014/main" id="{05D02822-D881-964E-94E9-8AB7232F33CE}"/>
              </a:ext>
            </a:extLst>
          </p:cNvPr>
          <p:cNvSpPr>
            <a:spLocks noGrp="1"/>
          </p:cNvSpPr>
          <p:nvPr>
            <p:ph type="subTitle" idx="1"/>
          </p:nvPr>
        </p:nvSpPr>
        <p:spPr>
          <a:xfrm>
            <a:off x="2679906" y="3956279"/>
            <a:ext cx="6831673" cy="1086237"/>
          </a:xfrm>
        </p:spPr>
        <p:txBody>
          <a:bodyPr>
            <a:normAutofit/>
          </a:bodyPr>
          <a:lstStyle/>
          <a:p>
            <a:r>
              <a:rPr lang="en-US" dirty="0"/>
              <a:t>Choosing tasks and deciding where they belong</a:t>
            </a:r>
          </a:p>
        </p:txBody>
      </p:sp>
    </p:spTree>
    <p:extLst>
      <p:ext uri="{BB962C8B-B14F-4D97-AF65-F5344CB8AC3E}">
        <p14:creationId xmlns:p14="http://schemas.microsoft.com/office/powerpoint/2010/main" val="17360722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5547-DAB6-9046-939B-8A0A3C8A89E4}"/>
              </a:ext>
            </a:extLst>
          </p:cNvPr>
          <p:cNvSpPr>
            <a:spLocks noGrp="1"/>
          </p:cNvSpPr>
          <p:nvPr>
            <p:ph type="title"/>
          </p:nvPr>
        </p:nvSpPr>
        <p:spPr/>
        <p:txBody>
          <a:bodyPr/>
          <a:lstStyle/>
          <a:p>
            <a:r>
              <a:rPr lang="en-US" dirty="0"/>
              <a:t>Types of tasks</a:t>
            </a:r>
          </a:p>
        </p:txBody>
      </p:sp>
      <p:sp>
        <p:nvSpPr>
          <p:cNvPr id="3" name="Content Placeholder 2">
            <a:extLst>
              <a:ext uri="{FF2B5EF4-FFF2-40B4-BE49-F238E27FC236}">
                <a16:creationId xmlns:a16="http://schemas.microsoft.com/office/drawing/2014/main" id="{84BCAA25-0BD2-FC4E-ACC6-C17860D608F3}"/>
              </a:ext>
            </a:extLst>
          </p:cNvPr>
          <p:cNvSpPr>
            <a:spLocks noGrp="1"/>
          </p:cNvSpPr>
          <p:nvPr>
            <p:ph idx="1"/>
          </p:nvPr>
        </p:nvSpPr>
        <p:spPr/>
        <p:txBody>
          <a:bodyPr/>
          <a:lstStyle/>
          <a:p>
            <a:r>
              <a:rPr lang="en-US" dirty="0"/>
              <a:t>Menu tasks</a:t>
            </a:r>
          </a:p>
          <a:p>
            <a:r>
              <a:rPr lang="en-US" dirty="0"/>
              <a:t>Group tasks</a:t>
            </a:r>
          </a:p>
          <a:p>
            <a:r>
              <a:rPr lang="en-US" dirty="0"/>
              <a:t>Whole class tasks</a:t>
            </a:r>
          </a:p>
          <a:p>
            <a:r>
              <a:rPr lang="en-US" dirty="0"/>
              <a:t>Homework</a:t>
            </a:r>
          </a:p>
          <a:p>
            <a:r>
              <a:rPr lang="en-US" dirty="0"/>
              <a:t>On-demand tasks</a:t>
            </a:r>
          </a:p>
          <a:p>
            <a:r>
              <a:rPr lang="en-US" dirty="0"/>
              <a:t>Pre- and post-assessment tasks</a:t>
            </a:r>
          </a:p>
          <a:p>
            <a:r>
              <a:rPr lang="en-US" dirty="0"/>
              <a:t>Number Talks</a:t>
            </a:r>
          </a:p>
        </p:txBody>
      </p:sp>
    </p:spTree>
    <p:extLst>
      <p:ext uri="{BB962C8B-B14F-4D97-AF65-F5344CB8AC3E}">
        <p14:creationId xmlns:p14="http://schemas.microsoft.com/office/powerpoint/2010/main" val="111796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2AE4-A9B5-6940-B0F5-205D306867E5}"/>
              </a:ext>
            </a:extLst>
          </p:cNvPr>
          <p:cNvSpPr>
            <a:spLocks noGrp="1"/>
          </p:cNvSpPr>
          <p:nvPr>
            <p:ph type="title"/>
          </p:nvPr>
        </p:nvSpPr>
        <p:spPr/>
        <p:txBody>
          <a:bodyPr/>
          <a:lstStyle/>
          <a:p>
            <a:r>
              <a:rPr lang="en-US" dirty="0"/>
              <a:t>Menu Tasks</a:t>
            </a:r>
          </a:p>
        </p:txBody>
      </p:sp>
      <p:sp>
        <p:nvSpPr>
          <p:cNvPr id="3" name="Content Placeholder 2">
            <a:extLst>
              <a:ext uri="{FF2B5EF4-FFF2-40B4-BE49-F238E27FC236}">
                <a16:creationId xmlns:a16="http://schemas.microsoft.com/office/drawing/2014/main" id="{0B96A90C-D05F-BB47-9C17-678941E4CF52}"/>
              </a:ext>
            </a:extLst>
          </p:cNvPr>
          <p:cNvSpPr>
            <a:spLocks noGrp="1"/>
          </p:cNvSpPr>
          <p:nvPr>
            <p:ph idx="1"/>
          </p:nvPr>
        </p:nvSpPr>
        <p:spPr/>
        <p:txBody>
          <a:bodyPr>
            <a:normAutofit/>
          </a:bodyPr>
          <a:lstStyle/>
          <a:p>
            <a:r>
              <a:rPr lang="en-US" dirty="0"/>
              <a:t>Collection will surround students with the big ideas of the content</a:t>
            </a:r>
          </a:p>
          <a:p>
            <a:r>
              <a:rPr lang="en-US" dirty="0"/>
              <a:t>Facilitate students running into the big ideas over and over and from various perspectives</a:t>
            </a:r>
          </a:p>
          <a:p>
            <a:r>
              <a:rPr lang="en-US" dirty="0"/>
              <a:t>Low floor, high ceiling</a:t>
            </a:r>
          </a:p>
          <a:p>
            <a:r>
              <a:rPr lang="en-US" dirty="0"/>
              <a:t>Worthy of sustained attention and sustained attention is needed</a:t>
            </a:r>
          </a:p>
          <a:p>
            <a:r>
              <a:rPr lang="en-US" dirty="0"/>
              <a:t>Choosing which of these to require and process as a class is a core of our learning together.</a:t>
            </a:r>
          </a:p>
          <a:p>
            <a:endParaRPr lang="en-US" dirty="0"/>
          </a:p>
          <a:p>
            <a:endParaRPr lang="en-US" dirty="0"/>
          </a:p>
        </p:txBody>
      </p:sp>
    </p:spTree>
    <p:extLst>
      <p:ext uri="{BB962C8B-B14F-4D97-AF65-F5344CB8AC3E}">
        <p14:creationId xmlns:p14="http://schemas.microsoft.com/office/powerpoint/2010/main" val="519014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FFE5-DCD7-754C-BAA0-500C37431C88}"/>
              </a:ext>
            </a:extLst>
          </p:cNvPr>
          <p:cNvSpPr>
            <a:spLocks noGrp="1"/>
          </p:cNvSpPr>
          <p:nvPr>
            <p:ph type="title"/>
          </p:nvPr>
        </p:nvSpPr>
        <p:spPr/>
        <p:txBody>
          <a:bodyPr/>
          <a:lstStyle/>
          <a:p>
            <a:r>
              <a:rPr lang="en-US" dirty="0"/>
              <a:t>Group Tasks</a:t>
            </a:r>
          </a:p>
        </p:txBody>
      </p:sp>
      <p:sp>
        <p:nvSpPr>
          <p:cNvPr id="3" name="Content Placeholder 2">
            <a:extLst>
              <a:ext uri="{FF2B5EF4-FFF2-40B4-BE49-F238E27FC236}">
                <a16:creationId xmlns:a16="http://schemas.microsoft.com/office/drawing/2014/main" id="{85B5D8C4-9247-1D44-B6DD-12F342820C52}"/>
              </a:ext>
            </a:extLst>
          </p:cNvPr>
          <p:cNvSpPr>
            <a:spLocks noGrp="1"/>
          </p:cNvSpPr>
          <p:nvPr>
            <p:ph idx="1"/>
          </p:nvPr>
        </p:nvSpPr>
        <p:spPr/>
        <p:txBody>
          <a:bodyPr>
            <a:normAutofit/>
          </a:bodyPr>
          <a:lstStyle/>
          <a:p>
            <a:r>
              <a:rPr lang="en-US" dirty="0"/>
              <a:t>Benefit from group effort</a:t>
            </a:r>
          </a:p>
          <a:p>
            <a:r>
              <a:rPr lang="en-US" dirty="0"/>
              <a:t>Clear norms about working together</a:t>
            </a:r>
          </a:p>
          <a:p>
            <a:r>
              <a:rPr lang="en-US" dirty="0"/>
              <a:t>Facilitate exploration of at least one big idea</a:t>
            </a:r>
          </a:p>
          <a:p>
            <a:r>
              <a:rPr lang="en-US" dirty="0"/>
              <a:t>Synthesize ideas that are being explored in unit work</a:t>
            </a:r>
          </a:p>
          <a:p>
            <a:r>
              <a:rPr lang="en-US" dirty="0"/>
              <a:t>Clarify big ideas, important definitions and methods</a:t>
            </a:r>
          </a:p>
          <a:p>
            <a:r>
              <a:rPr lang="en-US" dirty="0"/>
              <a:t>Name ideas that are identified/clarified</a:t>
            </a:r>
          </a:p>
          <a:p>
            <a:endParaRPr lang="en-US" dirty="0"/>
          </a:p>
          <a:p>
            <a:endParaRPr lang="en-US" dirty="0"/>
          </a:p>
        </p:txBody>
      </p:sp>
    </p:spTree>
    <p:extLst>
      <p:ext uri="{BB962C8B-B14F-4D97-AF65-F5344CB8AC3E}">
        <p14:creationId xmlns:p14="http://schemas.microsoft.com/office/powerpoint/2010/main" val="61458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249AAC01-6AEB-894F-8E3F-7A0A8E8B3A4F}"/>
              </a:ext>
            </a:extLst>
          </p:cNvPr>
          <p:cNvPicPr>
            <a:picLocks noGrp="1" noChangeAspect="1"/>
          </p:cNvPicPr>
          <p:nvPr>
            <p:ph idx="1"/>
          </p:nvPr>
        </p:nvPicPr>
        <p:blipFill>
          <a:blip r:embed="rId3"/>
          <a:stretch>
            <a:fillRect/>
          </a:stretch>
        </p:blipFill>
        <p:spPr>
          <a:xfrm>
            <a:off x="1673554" y="829638"/>
            <a:ext cx="4471724" cy="5198724"/>
          </a:xfrm>
        </p:spPr>
      </p:pic>
      <p:pic>
        <p:nvPicPr>
          <p:cNvPr id="4" name="Content Placeholder 4" descr="A picture containing text&#10;&#10;Description automatically generated">
            <a:extLst>
              <a:ext uri="{FF2B5EF4-FFF2-40B4-BE49-F238E27FC236}">
                <a16:creationId xmlns:a16="http://schemas.microsoft.com/office/drawing/2014/main" id="{F10E0B49-5A70-FB42-AAFF-9E8BE542AD44}"/>
              </a:ext>
            </a:extLst>
          </p:cNvPr>
          <p:cNvPicPr>
            <a:picLocks noChangeAspect="1"/>
          </p:cNvPicPr>
          <p:nvPr/>
        </p:nvPicPr>
        <p:blipFill>
          <a:blip r:embed="rId4"/>
          <a:stretch>
            <a:fillRect/>
          </a:stretch>
        </p:blipFill>
        <p:spPr>
          <a:xfrm>
            <a:off x="6543676" y="829637"/>
            <a:ext cx="4743836" cy="5198725"/>
          </a:xfrm>
          <a:prstGeom prst="rect">
            <a:avLst/>
          </a:prstGeom>
        </p:spPr>
      </p:pic>
    </p:spTree>
    <p:extLst>
      <p:ext uri="{BB962C8B-B14F-4D97-AF65-F5344CB8AC3E}">
        <p14:creationId xmlns:p14="http://schemas.microsoft.com/office/powerpoint/2010/main" val="351355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90F0-32FC-0945-A36D-51AC9BA4297E}"/>
              </a:ext>
            </a:extLst>
          </p:cNvPr>
          <p:cNvSpPr>
            <a:spLocks noGrp="1"/>
          </p:cNvSpPr>
          <p:nvPr>
            <p:ph type="title"/>
          </p:nvPr>
        </p:nvSpPr>
        <p:spPr/>
        <p:txBody>
          <a:bodyPr/>
          <a:lstStyle/>
          <a:p>
            <a:r>
              <a:rPr lang="en-US" dirty="0"/>
              <a:t>Whole Class Tasks</a:t>
            </a:r>
          </a:p>
        </p:txBody>
      </p:sp>
      <p:sp>
        <p:nvSpPr>
          <p:cNvPr id="3" name="Content Placeholder 2">
            <a:extLst>
              <a:ext uri="{FF2B5EF4-FFF2-40B4-BE49-F238E27FC236}">
                <a16:creationId xmlns:a16="http://schemas.microsoft.com/office/drawing/2014/main" id="{1D840EDE-CC77-574F-8BC4-2055A5DCAE5C}"/>
              </a:ext>
            </a:extLst>
          </p:cNvPr>
          <p:cNvSpPr>
            <a:spLocks noGrp="1"/>
          </p:cNvSpPr>
          <p:nvPr>
            <p:ph idx="1"/>
          </p:nvPr>
        </p:nvSpPr>
        <p:spPr/>
        <p:txBody>
          <a:bodyPr/>
          <a:lstStyle/>
          <a:p>
            <a:r>
              <a:rPr lang="en-US" dirty="0"/>
              <a:t>Synthesize ideas coming from individuals/groups</a:t>
            </a:r>
          </a:p>
          <a:p>
            <a:r>
              <a:rPr lang="en-US" dirty="0"/>
              <a:t>Introduce new ideas/methods</a:t>
            </a:r>
          </a:p>
          <a:p>
            <a:r>
              <a:rPr lang="en-US" dirty="0"/>
              <a:t>Clarify big ideas, important definitions and methods</a:t>
            </a:r>
          </a:p>
          <a:p>
            <a:r>
              <a:rPr lang="en-US" dirty="0"/>
              <a:t>Name ideas that are identified/clarified</a:t>
            </a:r>
          </a:p>
          <a:p>
            <a:endParaRPr lang="en-US" dirty="0"/>
          </a:p>
        </p:txBody>
      </p:sp>
    </p:spTree>
    <p:extLst>
      <p:ext uri="{BB962C8B-B14F-4D97-AF65-F5344CB8AC3E}">
        <p14:creationId xmlns:p14="http://schemas.microsoft.com/office/powerpoint/2010/main" val="168780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shape&#10;&#10;Description automatically generated">
            <a:extLst>
              <a:ext uri="{FF2B5EF4-FFF2-40B4-BE49-F238E27FC236}">
                <a16:creationId xmlns:a16="http://schemas.microsoft.com/office/drawing/2014/main" id="{E1C3C204-450B-D044-8D23-26819A6A488B}"/>
              </a:ext>
            </a:extLst>
          </p:cNvPr>
          <p:cNvPicPr>
            <a:picLocks noGrp="1" noChangeAspect="1"/>
          </p:cNvPicPr>
          <p:nvPr>
            <p:ph idx="1"/>
          </p:nvPr>
        </p:nvPicPr>
        <p:blipFill>
          <a:blip r:embed="rId3"/>
          <a:stretch>
            <a:fillRect/>
          </a:stretch>
        </p:blipFill>
        <p:spPr>
          <a:xfrm>
            <a:off x="1466920" y="1235528"/>
            <a:ext cx="9258159" cy="4386943"/>
          </a:xfrm>
        </p:spPr>
      </p:pic>
    </p:spTree>
    <p:extLst>
      <p:ext uri="{BB962C8B-B14F-4D97-AF65-F5344CB8AC3E}">
        <p14:creationId xmlns:p14="http://schemas.microsoft.com/office/powerpoint/2010/main" val="1131543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86D33-F344-AC48-8346-0DEAC75A5D7F}"/>
              </a:ext>
            </a:extLst>
          </p:cNvPr>
          <p:cNvSpPr>
            <a:spLocks noGrp="1"/>
          </p:cNvSpPr>
          <p:nvPr>
            <p:ph type="title"/>
          </p:nvPr>
        </p:nvSpPr>
        <p:spPr>
          <a:xfrm>
            <a:off x="903514" y="3897087"/>
            <a:ext cx="7417207" cy="838898"/>
          </a:xfrm>
        </p:spPr>
        <p:txBody>
          <a:bodyPr anchor="ctr">
            <a:normAutofit/>
          </a:bodyPr>
          <a:lstStyle/>
          <a:p>
            <a:r>
              <a:rPr lang="en-US" sz="3600"/>
              <a:t>A little about me</a:t>
            </a:r>
          </a:p>
        </p:txBody>
      </p:sp>
      <p:sp>
        <p:nvSpPr>
          <p:cNvPr id="24" name="Rectangle 12">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5484"/>
            <a:ext cx="3860771"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28780788-2788-433A-AF97-E43276C3C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449" y="819392"/>
            <a:ext cx="3547872" cy="2624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laying&#10;&#10;Description automatically generated">
            <a:extLst>
              <a:ext uri="{FF2B5EF4-FFF2-40B4-BE49-F238E27FC236}">
                <a16:creationId xmlns:a16="http://schemas.microsoft.com/office/drawing/2014/main" id="{1EC85789-EC41-C54D-BB09-852DBED7BE0D}"/>
              </a:ext>
            </a:extLst>
          </p:cNvPr>
          <p:cNvPicPr>
            <a:picLocks noChangeAspect="1"/>
          </p:cNvPicPr>
          <p:nvPr/>
        </p:nvPicPr>
        <p:blipFill rotWithShape="1">
          <a:blip r:embed="rId3"/>
          <a:srcRect t="3866" b="5977"/>
          <a:stretch/>
        </p:blipFill>
        <p:spPr>
          <a:xfrm rot="5400000">
            <a:off x="782813" y="1355593"/>
            <a:ext cx="2295144" cy="1551924"/>
          </a:xfrm>
          <a:prstGeom prst="rect">
            <a:avLst/>
          </a:prstGeom>
        </p:spPr>
      </p:pic>
      <p:sp>
        <p:nvSpPr>
          <p:cNvPr id="26" name="Rectangle 16">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885" y="5769"/>
            <a:ext cx="4332545" cy="31316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8">
            <a:extLst>
              <a:ext uri="{FF2B5EF4-FFF2-40B4-BE49-F238E27FC236}">
                <a16:creationId xmlns:a16="http://schemas.microsoft.com/office/drawing/2014/main" id="{CE9D7A95-3BA1-4498-B477-BC00DF3E7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477" y="158823"/>
            <a:ext cx="4023360" cy="28254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A9303140-28D0-D047-80EE-45F17A044FB7}"/>
              </a:ext>
            </a:extLst>
          </p:cNvPr>
          <p:cNvPicPr>
            <a:picLocks noChangeAspect="1"/>
          </p:cNvPicPr>
          <p:nvPr/>
        </p:nvPicPr>
        <p:blipFill>
          <a:blip r:embed="rId4"/>
          <a:stretch>
            <a:fillRect/>
          </a:stretch>
        </p:blipFill>
        <p:spPr>
          <a:xfrm rot="10800000">
            <a:off x="4654949" y="317646"/>
            <a:ext cx="3328416" cy="2496312"/>
          </a:xfrm>
          <a:prstGeom prst="rect">
            <a:avLst/>
          </a:prstGeom>
        </p:spPr>
      </p:pic>
      <p:sp>
        <p:nvSpPr>
          <p:cNvPr id="3" name="Content Placeholder 2">
            <a:extLst>
              <a:ext uri="{FF2B5EF4-FFF2-40B4-BE49-F238E27FC236}">
                <a16:creationId xmlns:a16="http://schemas.microsoft.com/office/drawing/2014/main" id="{D826B3BE-4FA9-B94E-BE01-826C561943C6}"/>
              </a:ext>
            </a:extLst>
          </p:cNvPr>
          <p:cNvSpPr>
            <a:spLocks noGrp="1"/>
          </p:cNvSpPr>
          <p:nvPr>
            <p:ph idx="1"/>
          </p:nvPr>
        </p:nvSpPr>
        <p:spPr>
          <a:xfrm>
            <a:off x="903514" y="4849005"/>
            <a:ext cx="7417207" cy="1508251"/>
          </a:xfrm>
        </p:spPr>
        <p:txBody>
          <a:bodyPr>
            <a:normAutofit/>
          </a:bodyPr>
          <a:lstStyle/>
          <a:p>
            <a:r>
              <a:rPr lang="en-US" dirty="0"/>
              <a:t>High school math and physics – 5 years</a:t>
            </a:r>
          </a:p>
          <a:p>
            <a:r>
              <a:rPr lang="en-US" dirty="0"/>
              <a:t>Community college math - since 2003</a:t>
            </a:r>
          </a:p>
          <a:p>
            <a:r>
              <a:rPr lang="en-US" dirty="0"/>
              <a:t>Mathematics Education Collaborative (MEC) - since 2015</a:t>
            </a:r>
          </a:p>
        </p:txBody>
      </p:sp>
      <p:sp>
        <p:nvSpPr>
          <p:cNvPr id="21" name="Rectangle 20">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7571" y="664555"/>
            <a:ext cx="3429000" cy="505485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53449B-81E3-446A-8BFF-57A5EE88F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23019" y="814543"/>
            <a:ext cx="3118104" cy="475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group of people smiling and taking a selfie in a car&#10;&#10;Description automatically generated">
            <a:extLst>
              <a:ext uri="{FF2B5EF4-FFF2-40B4-BE49-F238E27FC236}">
                <a16:creationId xmlns:a16="http://schemas.microsoft.com/office/drawing/2014/main" id="{B6BF43E4-17CE-7C42-AD76-EBF2AAF7B22A}"/>
              </a:ext>
            </a:extLst>
          </p:cNvPr>
          <p:cNvPicPr>
            <a:picLocks noChangeAspect="1"/>
          </p:cNvPicPr>
          <p:nvPr/>
        </p:nvPicPr>
        <p:blipFill>
          <a:blip r:embed="rId5"/>
          <a:stretch>
            <a:fillRect/>
          </a:stretch>
        </p:blipFill>
        <p:spPr>
          <a:xfrm rot="5400000">
            <a:off x="8618220" y="1793110"/>
            <a:ext cx="3718560" cy="2788920"/>
          </a:xfrm>
          <a:prstGeom prst="rect">
            <a:avLst/>
          </a:prstGeom>
        </p:spPr>
      </p:pic>
    </p:spTree>
    <p:extLst>
      <p:ext uri="{BB962C8B-B14F-4D97-AF65-F5344CB8AC3E}">
        <p14:creationId xmlns:p14="http://schemas.microsoft.com/office/powerpoint/2010/main" val="94137332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5D58-BBEB-1443-84F4-44555C842306}"/>
              </a:ext>
            </a:extLst>
          </p:cNvPr>
          <p:cNvSpPr>
            <a:spLocks noGrp="1"/>
          </p:cNvSpPr>
          <p:nvPr>
            <p:ph type="title"/>
          </p:nvPr>
        </p:nvSpPr>
        <p:spPr/>
        <p:txBody>
          <a:bodyPr/>
          <a:lstStyle/>
          <a:p>
            <a:r>
              <a:rPr lang="en-US" dirty="0"/>
              <a:t>Homework Tasks</a:t>
            </a:r>
          </a:p>
        </p:txBody>
      </p:sp>
      <p:sp>
        <p:nvSpPr>
          <p:cNvPr id="3" name="Content Placeholder 2">
            <a:extLst>
              <a:ext uri="{FF2B5EF4-FFF2-40B4-BE49-F238E27FC236}">
                <a16:creationId xmlns:a16="http://schemas.microsoft.com/office/drawing/2014/main" id="{2A22BEDB-239E-6C4A-9204-6598DE93EFA2}"/>
              </a:ext>
            </a:extLst>
          </p:cNvPr>
          <p:cNvSpPr>
            <a:spLocks noGrp="1"/>
          </p:cNvSpPr>
          <p:nvPr>
            <p:ph idx="1"/>
          </p:nvPr>
        </p:nvSpPr>
        <p:spPr/>
        <p:txBody>
          <a:bodyPr>
            <a:normAutofit/>
          </a:bodyPr>
          <a:lstStyle/>
          <a:p>
            <a:r>
              <a:rPr lang="en-US" dirty="0"/>
              <a:t>Purposeful</a:t>
            </a:r>
          </a:p>
          <a:p>
            <a:r>
              <a:rPr lang="en-US" dirty="0"/>
              <a:t>Minimal</a:t>
            </a:r>
          </a:p>
          <a:p>
            <a:r>
              <a:rPr lang="en-US" dirty="0"/>
              <a:t>Always processed or feedback is provided</a:t>
            </a:r>
          </a:p>
          <a:p>
            <a:r>
              <a:rPr lang="en-US" dirty="0"/>
              <a:t>Always connected to class work: extension/continuation or something to think about in preparation for our next class</a:t>
            </a:r>
          </a:p>
          <a:p>
            <a:r>
              <a:rPr lang="en-US" dirty="0"/>
              <a:t>Never busywork</a:t>
            </a:r>
          </a:p>
          <a:p>
            <a:endParaRPr lang="en-US" dirty="0"/>
          </a:p>
          <a:p>
            <a:endParaRPr lang="en-US" dirty="0"/>
          </a:p>
        </p:txBody>
      </p:sp>
    </p:spTree>
    <p:extLst>
      <p:ext uri="{BB962C8B-B14F-4D97-AF65-F5344CB8AC3E}">
        <p14:creationId xmlns:p14="http://schemas.microsoft.com/office/powerpoint/2010/main" val="2966692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letter&#10;&#10;Description automatically generated">
            <a:extLst>
              <a:ext uri="{FF2B5EF4-FFF2-40B4-BE49-F238E27FC236}">
                <a16:creationId xmlns:a16="http://schemas.microsoft.com/office/drawing/2014/main" id="{80285FFB-918D-2B4B-AD87-B0EFE09A4FDC}"/>
              </a:ext>
            </a:extLst>
          </p:cNvPr>
          <p:cNvPicPr>
            <a:picLocks noGrp="1" noChangeAspect="1"/>
          </p:cNvPicPr>
          <p:nvPr>
            <p:ph idx="1"/>
          </p:nvPr>
        </p:nvPicPr>
        <p:blipFill>
          <a:blip r:embed="rId3"/>
          <a:stretch>
            <a:fillRect/>
          </a:stretch>
        </p:blipFill>
        <p:spPr>
          <a:xfrm>
            <a:off x="2227593" y="313150"/>
            <a:ext cx="7736814" cy="6231700"/>
          </a:xfrm>
        </p:spPr>
      </p:pic>
    </p:spTree>
    <p:extLst>
      <p:ext uri="{BB962C8B-B14F-4D97-AF65-F5344CB8AC3E}">
        <p14:creationId xmlns:p14="http://schemas.microsoft.com/office/powerpoint/2010/main" val="3346256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9AF07-E049-CF4A-AAB1-AF8B2A667039}"/>
              </a:ext>
            </a:extLst>
          </p:cNvPr>
          <p:cNvSpPr>
            <a:spLocks noGrp="1"/>
          </p:cNvSpPr>
          <p:nvPr>
            <p:ph type="title"/>
          </p:nvPr>
        </p:nvSpPr>
        <p:spPr/>
        <p:txBody>
          <a:bodyPr/>
          <a:lstStyle/>
          <a:p>
            <a:r>
              <a:rPr lang="en-US" dirty="0"/>
              <a:t>On-Demand Tasks</a:t>
            </a:r>
          </a:p>
        </p:txBody>
      </p:sp>
      <p:sp>
        <p:nvSpPr>
          <p:cNvPr id="3" name="Content Placeholder 2">
            <a:extLst>
              <a:ext uri="{FF2B5EF4-FFF2-40B4-BE49-F238E27FC236}">
                <a16:creationId xmlns:a16="http://schemas.microsoft.com/office/drawing/2014/main" id="{C8563E04-704A-254D-931E-C18692821200}"/>
              </a:ext>
            </a:extLst>
          </p:cNvPr>
          <p:cNvSpPr>
            <a:spLocks noGrp="1"/>
          </p:cNvSpPr>
          <p:nvPr>
            <p:ph idx="1"/>
          </p:nvPr>
        </p:nvSpPr>
        <p:spPr/>
        <p:txBody>
          <a:bodyPr>
            <a:normAutofit/>
          </a:bodyPr>
          <a:lstStyle/>
          <a:p>
            <a:r>
              <a:rPr lang="en-US" dirty="0"/>
              <a:t>Periodic assessment of key ideas</a:t>
            </a:r>
          </a:p>
          <a:p>
            <a:r>
              <a:rPr lang="en-US" dirty="0"/>
              <a:t>Reflect what’s been experienced in class</a:t>
            </a:r>
          </a:p>
          <a:p>
            <a:r>
              <a:rPr lang="en-US" dirty="0"/>
              <a:t>Reasonably completed in class time</a:t>
            </a:r>
          </a:p>
          <a:p>
            <a:r>
              <a:rPr lang="en-US" dirty="0"/>
              <a:t>Formative</a:t>
            </a:r>
          </a:p>
          <a:p>
            <a:r>
              <a:rPr lang="en-US" dirty="0"/>
              <a:t>Feedback opportunity</a:t>
            </a:r>
          </a:p>
          <a:p>
            <a:r>
              <a:rPr lang="en-US" dirty="0"/>
              <a:t>Inform which menu tasks to process and when</a:t>
            </a:r>
          </a:p>
          <a:p>
            <a:endParaRPr lang="en-US" dirty="0"/>
          </a:p>
          <a:p>
            <a:endParaRPr lang="en-US" dirty="0"/>
          </a:p>
        </p:txBody>
      </p:sp>
    </p:spTree>
    <p:extLst>
      <p:ext uri="{BB962C8B-B14F-4D97-AF65-F5344CB8AC3E}">
        <p14:creationId xmlns:p14="http://schemas.microsoft.com/office/powerpoint/2010/main" val="3658491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2EFD01DD-8A8D-8D44-A126-D0C0050DCA01}"/>
              </a:ext>
            </a:extLst>
          </p:cNvPr>
          <p:cNvPicPr>
            <a:picLocks noGrp="1" noChangeAspect="1"/>
          </p:cNvPicPr>
          <p:nvPr>
            <p:ph idx="1"/>
          </p:nvPr>
        </p:nvPicPr>
        <p:blipFill>
          <a:blip r:embed="rId3"/>
          <a:stretch>
            <a:fillRect/>
          </a:stretch>
        </p:blipFill>
        <p:spPr>
          <a:xfrm>
            <a:off x="2338655" y="645319"/>
            <a:ext cx="7514689" cy="5567362"/>
          </a:xfrm>
        </p:spPr>
      </p:pic>
    </p:spTree>
    <p:extLst>
      <p:ext uri="{BB962C8B-B14F-4D97-AF65-F5344CB8AC3E}">
        <p14:creationId xmlns:p14="http://schemas.microsoft.com/office/powerpoint/2010/main" val="1919802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599A88F4-A3FA-8C45-AA8B-248BDADFBA2D}"/>
              </a:ext>
            </a:extLst>
          </p:cNvPr>
          <p:cNvPicPr>
            <a:picLocks noGrp="1" noChangeAspect="1"/>
          </p:cNvPicPr>
          <p:nvPr>
            <p:ph idx="1"/>
          </p:nvPr>
        </p:nvPicPr>
        <p:blipFill>
          <a:blip r:embed="rId3"/>
          <a:stretch>
            <a:fillRect/>
          </a:stretch>
        </p:blipFill>
        <p:spPr>
          <a:xfrm>
            <a:off x="5920826" y="70257"/>
            <a:ext cx="5169091" cy="6834914"/>
          </a:xfrm>
        </p:spPr>
      </p:pic>
      <p:pic>
        <p:nvPicPr>
          <p:cNvPr id="4" name="Content Placeholder 4" descr="Graphical user interface, text, application, email&#10;&#10;Description automatically generated">
            <a:extLst>
              <a:ext uri="{FF2B5EF4-FFF2-40B4-BE49-F238E27FC236}">
                <a16:creationId xmlns:a16="http://schemas.microsoft.com/office/drawing/2014/main" id="{70F25D4B-54CF-1246-A8B3-CC674785993D}"/>
              </a:ext>
            </a:extLst>
          </p:cNvPr>
          <p:cNvPicPr>
            <a:picLocks noChangeAspect="1"/>
          </p:cNvPicPr>
          <p:nvPr/>
        </p:nvPicPr>
        <p:blipFill>
          <a:blip r:embed="rId4"/>
          <a:stretch>
            <a:fillRect/>
          </a:stretch>
        </p:blipFill>
        <p:spPr>
          <a:xfrm>
            <a:off x="945283" y="1429090"/>
            <a:ext cx="4320587" cy="3200967"/>
          </a:xfrm>
          <a:prstGeom prst="rect">
            <a:avLst/>
          </a:prstGeom>
        </p:spPr>
      </p:pic>
    </p:spTree>
    <p:extLst>
      <p:ext uri="{BB962C8B-B14F-4D97-AF65-F5344CB8AC3E}">
        <p14:creationId xmlns:p14="http://schemas.microsoft.com/office/powerpoint/2010/main" val="1632306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4E3-3224-994B-ADCD-533EC97F81EE}"/>
              </a:ext>
            </a:extLst>
          </p:cNvPr>
          <p:cNvSpPr>
            <a:spLocks noGrp="1"/>
          </p:cNvSpPr>
          <p:nvPr>
            <p:ph type="title"/>
          </p:nvPr>
        </p:nvSpPr>
        <p:spPr/>
        <p:txBody>
          <a:bodyPr/>
          <a:lstStyle/>
          <a:p>
            <a:r>
              <a:rPr lang="en-US" dirty="0"/>
              <a:t>Pre- and Post-Assessments</a:t>
            </a:r>
          </a:p>
        </p:txBody>
      </p:sp>
      <p:sp>
        <p:nvSpPr>
          <p:cNvPr id="3" name="Content Placeholder 2">
            <a:extLst>
              <a:ext uri="{FF2B5EF4-FFF2-40B4-BE49-F238E27FC236}">
                <a16:creationId xmlns:a16="http://schemas.microsoft.com/office/drawing/2014/main" id="{0CA97B73-DDC6-8845-8BAB-1931971F8F47}"/>
              </a:ext>
            </a:extLst>
          </p:cNvPr>
          <p:cNvSpPr>
            <a:spLocks noGrp="1"/>
          </p:cNvSpPr>
          <p:nvPr>
            <p:ph idx="1"/>
          </p:nvPr>
        </p:nvSpPr>
        <p:spPr/>
        <p:txBody>
          <a:bodyPr>
            <a:normAutofit/>
          </a:bodyPr>
          <a:lstStyle/>
          <a:p>
            <a:r>
              <a:rPr lang="en-US" dirty="0"/>
              <a:t>Capture big ideas</a:t>
            </a:r>
          </a:p>
          <a:p>
            <a:r>
              <a:rPr lang="en-US" dirty="0"/>
              <a:t>Reasonably completed in class time</a:t>
            </a:r>
          </a:p>
          <a:p>
            <a:r>
              <a:rPr lang="en-US" dirty="0"/>
              <a:t>Pre-assessment is a subset of post-assessment (only those that are easily accessed without unit experience, these tend toward target big ideas)</a:t>
            </a:r>
          </a:p>
          <a:p>
            <a:endParaRPr lang="en-US" dirty="0"/>
          </a:p>
          <a:p>
            <a:endParaRPr lang="en-US" dirty="0"/>
          </a:p>
        </p:txBody>
      </p:sp>
    </p:spTree>
    <p:extLst>
      <p:ext uri="{BB962C8B-B14F-4D97-AF65-F5344CB8AC3E}">
        <p14:creationId xmlns:p14="http://schemas.microsoft.com/office/powerpoint/2010/main" val="154001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F5EFD332-7B24-8E4C-96A8-3A67382C1C50}"/>
              </a:ext>
            </a:extLst>
          </p:cNvPr>
          <p:cNvPicPr>
            <a:picLocks noGrp="1" noChangeAspect="1"/>
          </p:cNvPicPr>
          <p:nvPr>
            <p:ph idx="1"/>
          </p:nvPr>
        </p:nvPicPr>
        <p:blipFill>
          <a:blip r:embed="rId3"/>
          <a:stretch>
            <a:fillRect/>
          </a:stretch>
        </p:blipFill>
        <p:spPr>
          <a:xfrm>
            <a:off x="2987402" y="314329"/>
            <a:ext cx="6217196" cy="6229341"/>
          </a:xfrm>
        </p:spPr>
      </p:pic>
    </p:spTree>
    <p:extLst>
      <p:ext uri="{BB962C8B-B14F-4D97-AF65-F5344CB8AC3E}">
        <p14:creationId xmlns:p14="http://schemas.microsoft.com/office/powerpoint/2010/main" val="325227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23F9-F44D-E343-AE05-0F6BF96D9229}"/>
              </a:ext>
            </a:extLst>
          </p:cNvPr>
          <p:cNvSpPr>
            <a:spLocks noGrp="1"/>
          </p:cNvSpPr>
          <p:nvPr>
            <p:ph type="title"/>
          </p:nvPr>
        </p:nvSpPr>
        <p:spPr/>
        <p:txBody>
          <a:bodyPr/>
          <a:lstStyle/>
          <a:p>
            <a:r>
              <a:rPr lang="en-US" dirty="0"/>
              <a:t>Number Talks</a:t>
            </a:r>
          </a:p>
        </p:txBody>
      </p:sp>
      <p:sp>
        <p:nvSpPr>
          <p:cNvPr id="3" name="Content Placeholder 2">
            <a:extLst>
              <a:ext uri="{FF2B5EF4-FFF2-40B4-BE49-F238E27FC236}">
                <a16:creationId xmlns:a16="http://schemas.microsoft.com/office/drawing/2014/main" id="{52740E27-EAC4-174F-B67C-8FBDD8EE7A7B}"/>
              </a:ext>
            </a:extLst>
          </p:cNvPr>
          <p:cNvSpPr>
            <a:spLocks noGrp="1"/>
          </p:cNvSpPr>
          <p:nvPr>
            <p:ph idx="1"/>
          </p:nvPr>
        </p:nvSpPr>
        <p:spPr/>
        <p:txBody>
          <a:bodyPr/>
          <a:lstStyle/>
          <a:p>
            <a:r>
              <a:rPr lang="en-US" dirty="0"/>
              <a:t>10-15 minute mostly mental math exercise</a:t>
            </a:r>
          </a:p>
          <a:p>
            <a:r>
              <a:rPr lang="en-US" dirty="0"/>
              <a:t>Essential maintenance to the foundation of their mathematical understandings</a:t>
            </a:r>
          </a:p>
          <a:p>
            <a:r>
              <a:rPr lang="en-US" dirty="0"/>
              <a:t>Communicate class culture</a:t>
            </a:r>
          </a:p>
          <a:p>
            <a:r>
              <a:rPr lang="en-US" dirty="0"/>
              <a:t>More important to make connections to each other’s thinking and develop confidence/flexibility than to tie to content of the day</a:t>
            </a:r>
          </a:p>
          <a:p>
            <a:endParaRPr lang="en-US" dirty="0"/>
          </a:p>
          <a:p>
            <a:endParaRPr lang="en-US" dirty="0"/>
          </a:p>
        </p:txBody>
      </p:sp>
    </p:spTree>
    <p:extLst>
      <p:ext uri="{BB962C8B-B14F-4D97-AF65-F5344CB8AC3E}">
        <p14:creationId xmlns:p14="http://schemas.microsoft.com/office/powerpoint/2010/main" val="196151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590FC2-9A0F-D947-A24D-FC65EF233B21}"/>
              </a:ext>
            </a:extLst>
          </p:cNvPr>
          <p:cNvPicPr>
            <a:picLocks noChangeAspect="1"/>
          </p:cNvPicPr>
          <p:nvPr/>
        </p:nvPicPr>
        <p:blipFill>
          <a:blip r:embed="rId3"/>
          <a:stretch>
            <a:fillRect/>
          </a:stretch>
        </p:blipFill>
        <p:spPr>
          <a:xfrm>
            <a:off x="548568" y="988585"/>
            <a:ext cx="3252903" cy="1771024"/>
          </a:xfrm>
          <a:prstGeom prst="rect">
            <a:avLst/>
          </a:prstGeom>
        </p:spPr>
      </p:pic>
      <p:sp>
        <p:nvSpPr>
          <p:cNvPr id="30" name="Rectangle 2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4172568C-82EC-754E-BAF1-2B2259848F15}"/>
              </a:ext>
            </a:extLst>
          </p:cNvPr>
          <p:cNvPicPr>
            <a:picLocks noChangeAspect="1"/>
          </p:cNvPicPr>
          <p:nvPr/>
        </p:nvPicPr>
        <p:blipFill>
          <a:blip r:embed="rId4"/>
          <a:stretch>
            <a:fillRect/>
          </a:stretch>
        </p:blipFill>
        <p:spPr>
          <a:xfrm>
            <a:off x="4423462" y="1125144"/>
            <a:ext cx="3217333" cy="1497905"/>
          </a:xfrm>
          <a:prstGeom prst="rect">
            <a:avLst/>
          </a:prstGeom>
        </p:spPr>
      </p:pic>
      <p:pic>
        <p:nvPicPr>
          <p:cNvPr id="13" name="Picture 12" descr="A close up of a clock&#10;&#10;Description automatically generated">
            <a:extLst>
              <a:ext uri="{FF2B5EF4-FFF2-40B4-BE49-F238E27FC236}">
                <a16:creationId xmlns:a16="http://schemas.microsoft.com/office/drawing/2014/main" id="{6EE2E1E8-A275-2D4C-B136-D5EA66C5CC93}"/>
              </a:ext>
            </a:extLst>
          </p:cNvPr>
          <p:cNvPicPr>
            <a:picLocks noChangeAspect="1"/>
          </p:cNvPicPr>
          <p:nvPr/>
        </p:nvPicPr>
        <p:blipFill>
          <a:blip r:embed="rId5"/>
          <a:stretch>
            <a:fillRect/>
          </a:stretch>
        </p:blipFill>
        <p:spPr>
          <a:xfrm>
            <a:off x="556155" y="4191523"/>
            <a:ext cx="3252903" cy="1610762"/>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B5AE97A3-A664-0745-BAE3-FC304068D2D6}"/>
              </a:ext>
            </a:extLst>
          </p:cNvPr>
          <p:cNvPicPr>
            <a:picLocks noChangeAspect="1"/>
          </p:cNvPicPr>
          <p:nvPr/>
        </p:nvPicPr>
        <p:blipFill>
          <a:blip r:embed="rId6"/>
          <a:stretch>
            <a:fillRect/>
          </a:stretch>
        </p:blipFill>
        <p:spPr>
          <a:xfrm>
            <a:off x="8313518" y="835984"/>
            <a:ext cx="3122143" cy="2076224"/>
          </a:xfrm>
          <a:prstGeom prst="rect">
            <a:avLst/>
          </a:prstGeom>
        </p:spPr>
      </p:pic>
      <p:pic>
        <p:nvPicPr>
          <p:cNvPr id="15" name="Picture 14" descr="Shape&#10;&#10;Description automatically generated">
            <a:extLst>
              <a:ext uri="{FF2B5EF4-FFF2-40B4-BE49-F238E27FC236}">
                <a16:creationId xmlns:a16="http://schemas.microsoft.com/office/drawing/2014/main" id="{AB45CC77-C1BE-3045-8EB9-9FE58087068C}"/>
              </a:ext>
            </a:extLst>
          </p:cNvPr>
          <p:cNvPicPr>
            <a:picLocks noChangeAspect="1"/>
          </p:cNvPicPr>
          <p:nvPr/>
        </p:nvPicPr>
        <p:blipFill>
          <a:blip r:embed="rId7"/>
          <a:stretch>
            <a:fillRect/>
          </a:stretch>
        </p:blipFill>
        <p:spPr>
          <a:xfrm>
            <a:off x="4464221" y="3931042"/>
            <a:ext cx="3104943" cy="214241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1EFEF5B-314C-C84E-8B80-1AE849481A9E}"/>
              </a:ext>
            </a:extLst>
          </p:cNvPr>
          <p:cNvPicPr>
            <a:picLocks noChangeAspect="1"/>
          </p:cNvPicPr>
          <p:nvPr/>
        </p:nvPicPr>
        <p:blipFill>
          <a:blip r:embed="rId8"/>
          <a:stretch>
            <a:fillRect/>
          </a:stretch>
        </p:blipFill>
        <p:spPr>
          <a:xfrm>
            <a:off x="8313518" y="4013985"/>
            <a:ext cx="3252903" cy="2059467"/>
          </a:xfrm>
          <a:prstGeom prst="rect">
            <a:avLst/>
          </a:prstGeom>
        </p:spPr>
      </p:pic>
    </p:spTree>
    <p:extLst>
      <p:ext uri="{BB962C8B-B14F-4D97-AF65-F5344CB8AC3E}">
        <p14:creationId xmlns:p14="http://schemas.microsoft.com/office/powerpoint/2010/main" val="4128964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0B42DE64-6D7A-3046-AAFA-5CD4C85C2646}"/>
              </a:ext>
            </a:extLst>
          </p:cNvPr>
          <p:cNvPicPr>
            <a:picLocks noGrp="1" noChangeAspect="1"/>
          </p:cNvPicPr>
          <p:nvPr>
            <p:ph idx="1"/>
          </p:nvPr>
        </p:nvPicPr>
        <p:blipFill>
          <a:blip r:embed="rId3"/>
          <a:stretch>
            <a:fillRect/>
          </a:stretch>
        </p:blipFill>
        <p:spPr>
          <a:xfrm rot="5400000">
            <a:off x="1361760" y="-312607"/>
            <a:ext cx="9332436" cy="6999326"/>
          </a:xfrm>
          <a:prstGeom prst="rect">
            <a:avLst/>
          </a:prstGeom>
        </p:spPr>
      </p:pic>
    </p:spTree>
    <p:extLst>
      <p:ext uri="{BB962C8B-B14F-4D97-AF65-F5344CB8AC3E}">
        <p14:creationId xmlns:p14="http://schemas.microsoft.com/office/powerpoint/2010/main" val="263907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asure&#10;&#10;Description automatically generated">
            <a:extLst>
              <a:ext uri="{FF2B5EF4-FFF2-40B4-BE49-F238E27FC236}">
                <a16:creationId xmlns:a16="http://schemas.microsoft.com/office/drawing/2014/main" id="{DAE205DC-F7D2-48C3-B88B-CB4B834C5EC1}"/>
              </a:ext>
            </a:extLst>
          </p:cNvPr>
          <p:cNvPicPr>
            <a:picLocks noChangeAspect="1"/>
          </p:cNvPicPr>
          <p:nvPr/>
        </p:nvPicPr>
        <p:blipFill rotWithShape="1">
          <a:blip r:embed="rId3">
            <a:alphaModFix amt="40000"/>
          </a:blip>
          <a:srcRect t="13299" b="11701"/>
          <a:stretch/>
        </p:blipFill>
        <p:spPr>
          <a:xfrm>
            <a:off x="20" y="10"/>
            <a:ext cx="12191980" cy="6857990"/>
          </a:xfrm>
          <a:prstGeom prst="rect">
            <a:avLst/>
          </a:prstGeom>
        </p:spPr>
      </p:pic>
      <p:sp>
        <p:nvSpPr>
          <p:cNvPr id="4" name="Title 3">
            <a:extLst>
              <a:ext uri="{FF2B5EF4-FFF2-40B4-BE49-F238E27FC236}">
                <a16:creationId xmlns:a16="http://schemas.microsoft.com/office/drawing/2014/main" id="{3520F3B9-D102-0C49-8375-44FCBA4C246F}"/>
              </a:ext>
            </a:extLst>
          </p:cNvPr>
          <p:cNvSpPr>
            <a:spLocks noGrp="1"/>
          </p:cNvSpPr>
          <p:nvPr>
            <p:ph type="title"/>
          </p:nvPr>
        </p:nvSpPr>
        <p:spPr>
          <a:xfrm>
            <a:off x="1915385" y="2213925"/>
            <a:ext cx="8361229" cy="2098226"/>
          </a:xfrm>
        </p:spPr>
        <p:txBody>
          <a:bodyPr vert="horz" lIns="91440" tIns="45720" rIns="91440" bIns="45720" rtlCol="0" anchor="b">
            <a:normAutofit/>
          </a:bodyPr>
          <a:lstStyle/>
          <a:p>
            <a:pPr algn="ctr"/>
            <a:r>
              <a:rPr lang="en-US" dirty="0"/>
              <a:t>Why units instead of lessons?</a:t>
            </a:r>
          </a:p>
        </p:txBody>
      </p:sp>
    </p:spTree>
    <p:extLst>
      <p:ext uri="{BB962C8B-B14F-4D97-AF65-F5344CB8AC3E}">
        <p14:creationId xmlns:p14="http://schemas.microsoft.com/office/powerpoint/2010/main" val="1334302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54E4DB-80BD-684F-8F5C-C3351EFE7FD5}"/>
              </a:ext>
            </a:extLst>
          </p:cNvPr>
          <p:cNvPicPr>
            <a:picLocks noChangeAspect="1"/>
          </p:cNvPicPr>
          <p:nvPr/>
        </p:nvPicPr>
        <p:blipFill rotWithShape="1">
          <a:blip r:embed="rId3">
            <a:alphaModFix amt="70000"/>
            <a:extLst>
              <a:ext uri="{837473B0-CC2E-450A-ABE3-18F120FF3D39}">
                <a1611:picAttrSrcUrl xmlns:a1611="http://schemas.microsoft.com/office/drawing/2016/11/main" r:id="rId4"/>
              </a:ext>
            </a:extLst>
          </a:blip>
          <a:srcRect t="7212" b="8202"/>
          <a:stretch/>
        </p:blipFill>
        <p:spPr>
          <a:xfrm>
            <a:off x="20" y="10"/>
            <a:ext cx="12191980" cy="6857990"/>
          </a:xfrm>
          <a:prstGeom prst="rect">
            <a:avLst/>
          </a:prstGeom>
        </p:spPr>
      </p:pic>
      <p:sp>
        <p:nvSpPr>
          <p:cNvPr id="4" name="Title 3">
            <a:extLst>
              <a:ext uri="{FF2B5EF4-FFF2-40B4-BE49-F238E27FC236}">
                <a16:creationId xmlns:a16="http://schemas.microsoft.com/office/drawing/2014/main" id="{0D16EA0F-4D26-5948-A13E-915461A3425B}"/>
              </a:ext>
            </a:extLst>
          </p:cNvPr>
          <p:cNvSpPr>
            <a:spLocks noGrp="1"/>
          </p:cNvSpPr>
          <p:nvPr>
            <p:ph type="ctrTitle"/>
          </p:nvPr>
        </p:nvSpPr>
        <p:spPr>
          <a:xfrm>
            <a:off x="1915128" y="1788454"/>
            <a:ext cx="8361229" cy="2098226"/>
          </a:xfrm>
        </p:spPr>
        <p:txBody>
          <a:bodyPr>
            <a:normAutofit/>
          </a:bodyPr>
          <a:lstStyle/>
          <a:p>
            <a:r>
              <a:rPr lang="en-US" dirty="0"/>
              <a:t>So that’s it</a:t>
            </a:r>
          </a:p>
        </p:txBody>
      </p:sp>
    </p:spTree>
    <p:extLst>
      <p:ext uri="{BB962C8B-B14F-4D97-AF65-F5344CB8AC3E}">
        <p14:creationId xmlns:p14="http://schemas.microsoft.com/office/powerpoint/2010/main" val="317148862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8F88-7CB7-E644-89AF-2F079A542A34}"/>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14E7F42A-BEFA-4E42-BDA4-E69EE2EF6912}"/>
              </a:ext>
            </a:extLst>
          </p:cNvPr>
          <p:cNvSpPr>
            <a:spLocks noGrp="1"/>
          </p:cNvSpPr>
          <p:nvPr>
            <p:ph idx="1"/>
          </p:nvPr>
        </p:nvSpPr>
        <p:spPr/>
        <p:txBody>
          <a:bodyPr/>
          <a:lstStyle/>
          <a:p>
            <a:r>
              <a:rPr lang="en-US" dirty="0"/>
              <a:t>More time at the front end</a:t>
            </a:r>
          </a:p>
          <a:p>
            <a:r>
              <a:rPr lang="en-US" dirty="0"/>
              <a:t>Risky, especially in isolation</a:t>
            </a:r>
          </a:p>
          <a:p>
            <a:r>
              <a:rPr lang="en-US" dirty="0"/>
              <a:t>Trust and autonomy required</a:t>
            </a:r>
          </a:p>
          <a:p>
            <a:r>
              <a:rPr lang="en-US" i="1" dirty="0"/>
              <a:t>Can’t avoid or gloss-over areas own shallow understandings</a:t>
            </a:r>
          </a:p>
          <a:p>
            <a:r>
              <a:rPr lang="en-US" i="1" dirty="0"/>
              <a:t>Forced to think more carefully about what I’m teaching and why</a:t>
            </a:r>
          </a:p>
          <a:p>
            <a:endParaRPr lang="en-US" dirty="0"/>
          </a:p>
          <a:p>
            <a:endParaRPr lang="en-US" dirty="0"/>
          </a:p>
        </p:txBody>
      </p:sp>
    </p:spTree>
    <p:extLst>
      <p:ext uri="{BB962C8B-B14F-4D97-AF65-F5344CB8AC3E}">
        <p14:creationId xmlns:p14="http://schemas.microsoft.com/office/powerpoint/2010/main" val="2653965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C7E5-8205-914B-B7EE-DA566431F12E}"/>
              </a:ext>
            </a:extLst>
          </p:cNvPr>
          <p:cNvSpPr>
            <a:spLocks noGrp="1"/>
          </p:cNvSpPr>
          <p:nvPr>
            <p:ph type="title"/>
          </p:nvPr>
        </p:nvSpPr>
        <p:spPr/>
        <p:txBody>
          <a:bodyPr/>
          <a:lstStyle/>
          <a:p>
            <a:r>
              <a:rPr lang="en-US" dirty="0"/>
              <a:t>Successes</a:t>
            </a:r>
          </a:p>
        </p:txBody>
      </p:sp>
      <p:sp>
        <p:nvSpPr>
          <p:cNvPr id="3" name="Content Placeholder 2">
            <a:extLst>
              <a:ext uri="{FF2B5EF4-FFF2-40B4-BE49-F238E27FC236}">
                <a16:creationId xmlns:a16="http://schemas.microsoft.com/office/drawing/2014/main" id="{CB19B199-66EA-E743-83EB-7D0DA431B2EF}"/>
              </a:ext>
            </a:extLst>
          </p:cNvPr>
          <p:cNvSpPr>
            <a:spLocks noGrp="1"/>
          </p:cNvSpPr>
          <p:nvPr>
            <p:ph idx="1"/>
          </p:nvPr>
        </p:nvSpPr>
        <p:spPr/>
        <p:txBody>
          <a:bodyPr>
            <a:normAutofit/>
          </a:bodyPr>
          <a:lstStyle/>
          <a:p>
            <a:r>
              <a:rPr lang="en-US" dirty="0"/>
              <a:t>More thoughtful and reflective planning</a:t>
            </a:r>
          </a:p>
          <a:p>
            <a:r>
              <a:rPr lang="en-US" dirty="0"/>
              <a:t>Easier to adjust</a:t>
            </a:r>
          </a:p>
          <a:p>
            <a:r>
              <a:rPr lang="en-US" dirty="0"/>
              <a:t>Vet and integrate new insights without starting over</a:t>
            </a:r>
          </a:p>
          <a:p>
            <a:r>
              <a:rPr lang="en-US" dirty="0"/>
              <a:t>Not beholden to a certain text</a:t>
            </a:r>
          </a:p>
          <a:p>
            <a:r>
              <a:rPr lang="en-US" dirty="0"/>
              <a:t>Teaching is more fun and organic.</a:t>
            </a:r>
          </a:p>
          <a:p>
            <a:r>
              <a:rPr lang="en-US" dirty="0"/>
              <a:t>Meaningfully meet students’ needs</a:t>
            </a:r>
          </a:p>
        </p:txBody>
      </p:sp>
    </p:spTree>
    <p:extLst>
      <p:ext uri="{BB962C8B-B14F-4D97-AF65-F5344CB8AC3E}">
        <p14:creationId xmlns:p14="http://schemas.microsoft.com/office/powerpoint/2010/main" val="3675499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C7E5-8205-914B-B7EE-DA566431F12E}"/>
              </a:ext>
            </a:extLst>
          </p:cNvPr>
          <p:cNvSpPr>
            <a:spLocks noGrp="1"/>
          </p:cNvSpPr>
          <p:nvPr>
            <p:ph type="title"/>
          </p:nvPr>
        </p:nvSpPr>
        <p:spPr/>
        <p:txBody>
          <a:bodyPr/>
          <a:lstStyle/>
          <a:p>
            <a:r>
              <a:rPr lang="en-US" dirty="0"/>
              <a:t>Successes</a:t>
            </a:r>
          </a:p>
        </p:txBody>
      </p:sp>
      <p:sp>
        <p:nvSpPr>
          <p:cNvPr id="3" name="Content Placeholder 2">
            <a:extLst>
              <a:ext uri="{FF2B5EF4-FFF2-40B4-BE49-F238E27FC236}">
                <a16:creationId xmlns:a16="http://schemas.microsoft.com/office/drawing/2014/main" id="{CB19B199-66EA-E743-83EB-7D0DA431B2EF}"/>
              </a:ext>
            </a:extLst>
          </p:cNvPr>
          <p:cNvSpPr>
            <a:spLocks noGrp="1"/>
          </p:cNvSpPr>
          <p:nvPr>
            <p:ph idx="1"/>
          </p:nvPr>
        </p:nvSpPr>
        <p:spPr/>
        <p:txBody>
          <a:bodyPr>
            <a:normAutofit/>
          </a:bodyPr>
          <a:lstStyle/>
          <a:p>
            <a:r>
              <a:rPr lang="en-US" dirty="0"/>
              <a:t>Know each other as mathematicians</a:t>
            </a:r>
          </a:p>
          <a:p>
            <a:r>
              <a:rPr lang="en-US" dirty="0"/>
              <a:t>Broader issues clearly connected to my daily work </a:t>
            </a:r>
          </a:p>
          <a:p>
            <a:r>
              <a:rPr lang="en-US" dirty="0"/>
              <a:t>Students thrive, engage, and develop positive dispositions </a:t>
            </a:r>
          </a:p>
          <a:p>
            <a:r>
              <a:rPr lang="en-US" i="1" dirty="0"/>
              <a:t>Can’t avoid or gloss-over areas own shallow understandings</a:t>
            </a:r>
          </a:p>
          <a:p>
            <a:r>
              <a:rPr lang="en-US" i="1" dirty="0"/>
              <a:t>Forced to think more carefully about what I’m teaching and why</a:t>
            </a:r>
          </a:p>
          <a:p>
            <a:endParaRPr lang="en-US" dirty="0"/>
          </a:p>
          <a:p>
            <a:endParaRPr lang="en-US" dirty="0"/>
          </a:p>
        </p:txBody>
      </p:sp>
    </p:spTree>
    <p:extLst>
      <p:ext uri="{BB962C8B-B14F-4D97-AF65-F5344CB8AC3E}">
        <p14:creationId xmlns:p14="http://schemas.microsoft.com/office/powerpoint/2010/main" val="95067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0D42C-1F41-3743-ACA7-700C1F3C9F5D}"/>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5591F1C7-B192-B849-8C3C-1414B8D56BC5}"/>
              </a:ext>
            </a:extLst>
          </p:cNvPr>
          <p:cNvSpPr>
            <a:spLocks noGrp="1"/>
          </p:cNvSpPr>
          <p:nvPr>
            <p:ph idx="1"/>
          </p:nvPr>
        </p:nvSpPr>
        <p:spPr/>
        <p:txBody>
          <a:bodyPr/>
          <a:lstStyle/>
          <a:p>
            <a:r>
              <a:rPr lang="en-US" dirty="0"/>
              <a:t>Rethink department policies</a:t>
            </a:r>
          </a:p>
          <a:p>
            <a:r>
              <a:rPr lang="en-US" dirty="0"/>
              <a:t>Do this collaboratively whenever possible</a:t>
            </a:r>
          </a:p>
          <a:p>
            <a:endParaRPr lang="en-US" dirty="0"/>
          </a:p>
          <a:p>
            <a:endParaRPr lang="en-US" dirty="0"/>
          </a:p>
        </p:txBody>
      </p:sp>
    </p:spTree>
    <p:extLst>
      <p:ext uri="{BB962C8B-B14F-4D97-AF65-F5344CB8AC3E}">
        <p14:creationId xmlns:p14="http://schemas.microsoft.com/office/powerpoint/2010/main" val="3996195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A0E8A-D121-7741-9945-1DE109A00B2A}"/>
              </a:ext>
            </a:extLst>
          </p:cNvPr>
          <p:cNvPicPr>
            <a:picLocks noChangeAspect="1"/>
          </p:cNvPicPr>
          <p:nvPr/>
        </p:nvPicPr>
        <p:blipFill rotWithShape="1">
          <a:blip r:embed="rId3"/>
          <a:srcRect t="35036" b="667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B0C505-01EF-384F-8A84-359205970C9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art of teaching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094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241F5-5791-0A46-B2D3-5886FB58458E}"/>
              </a:ext>
            </a:extLst>
          </p:cNvPr>
          <p:cNvSpPr>
            <a:spLocks noGrp="1"/>
          </p:cNvSpPr>
          <p:nvPr>
            <p:ph type="title"/>
          </p:nvPr>
        </p:nvSpPr>
        <p:spPr/>
        <p:txBody>
          <a:bodyPr/>
          <a:lstStyle/>
          <a:p>
            <a:r>
              <a:rPr lang="en-US" dirty="0"/>
              <a:t>Resources</a:t>
            </a:r>
          </a:p>
        </p:txBody>
      </p:sp>
      <p:sp>
        <p:nvSpPr>
          <p:cNvPr id="5" name="Content Placeholder 4">
            <a:extLst>
              <a:ext uri="{FF2B5EF4-FFF2-40B4-BE49-F238E27FC236}">
                <a16:creationId xmlns:a16="http://schemas.microsoft.com/office/drawing/2014/main" id="{BF400BDD-3313-BA47-B78B-A1214F8C4820}"/>
              </a:ext>
            </a:extLst>
          </p:cNvPr>
          <p:cNvSpPr>
            <a:spLocks noGrp="1"/>
          </p:cNvSpPr>
          <p:nvPr>
            <p:ph idx="1"/>
          </p:nvPr>
        </p:nvSpPr>
        <p:spPr/>
        <p:txBody>
          <a:bodyPr>
            <a:normAutofit fontScale="85000" lnSpcReduction="20000"/>
          </a:bodyPr>
          <a:lstStyle/>
          <a:p>
            <a:pPr marL="0" indent="0">
              <a:buNone/>
            </a:pPr>
            <a:br>
              <a:rPr lang="en-US" b="1" dirty="0"/>
            </a:br>
            <a:r>
              <a:rPr lang="en-US" dirty="0"/>
              <a:t>Burns, Marilyn. </a:t>
            </a:r>
            <a:r>
              <a:rPr lang="en-US" i="1" dirty="0"/>
              <a:t>About Teaching Mathematics</a:t>
            </a:r>
            <a:r>
              <a:rPr lang="en-US" dirty="0"/>
              <a:t>. Math Solutions, 2000.</a:t>
            </a:r>
            <a:br>
              <a:rPr lang="en-US" dirty="0"/>
            </a:br>
            <a:endParaRPr lang="en-US" dirty="0"/>
          </a:p>
          <a:p>
            <a:pPr marL="0" indent="0">
              <a:buNone/>
            </a:pPr>
            <a:r>
              <a:rPr lang="en-US" dirty="0"/>
              <a:t>“Phil </a:t>
            </a:r>
            <a:r>
              <a:rPr lang="en-US" dirty="0" err="1"/>
              <a:t>Daro</a:t>
            </a:r>
            <a:r>
              <a:rPr lang="en-US" dirty="0"/>
              <a:t> - Teaching Chapters, Not Lessons on Vimeo.” </a:t>
            </a:r>
            <a:r>
              <a:rPr lang="en-US" i="1" dirty="0"/>
              <a:t>Vimeo</a:t>
            </a:r>
            <a:r>
              <a:rPr lang="en-US" dirty="0"/>
              <a:t>, 20 Nov. 2013, https://</a:t>
            </a:r>
            <a:r>
              <a:rPr lang="en-US" dirty="0" err="1"/>
              <a:t>vimeo.com</a:t>
            </a:r>
            <a:r>
              <a:rPr lang="en-US" dirty="0"/>
              <a:t>/79909978.</a:t>
            </a:r>
            <a:br>
              <a:rPr lang="en-US" dirty="0"/>
            </a:br>
            <a:endParaRPr lang="en-US" dirty="0"/>
          </a:p>
          <a:p>
            <a:pPr marL="0" indent="0">
              <a:buNone/>
            </a:pPr>
            <a:r>
              <a:rPr lang="en-US" dirty="0"/>
              <a:t>Stembridge, Adeyemi. </a:t>
            </a:r>
            <a:r>
              <a:rPr lang="en-US" i="1" dirty="0"/>
              <a:t>Culturally Responsive Education in the Classroom</a:t>
            </a:r>
            <a:r>
              <a:rPr lang="en-US" dirty="0"/>
              <a:t>. Routledge, 2019.</a:t>
            </a:r>
            <a:br>
              <a:rPr lang="en-US" dirty="0"/>
            </a:br>
            <a:endParaRPr lang="en-US" dirty="0"/>
          </a:p>
          <a:p>
            <a:pPr marL="0" indent="0">
              <a:buNone/>
            </a:pPr>
            <a:r>
              <a:rPr lang="en-US" dirty="0" err="1"/>
              <a:t>Walle</a:t>
            </a:r>
            <a:r>
              <a:rPr lang="en-US" dirty="0"/>
              <a:t>, John A. Van. </a:t>
            </a:r>
            <a:r>
              <a:rPr lang="en-US" i="1" dirty="0"/>
              <a:t>Teaching Student-Centered Mathematics, Vol. 3</a:t>
            </a:r>
            <a:r>
              <a:rPr lang="en-US" dirty="0"/>
              <a:t>. 2006.</a:t>
            </a:r>
            <a:br>
              <a:rPr lang="en-US" dirty="0"/>
            </a:br>
            <a:endParaRPr lang="en-US" dirty="0"/>
          </a:p>
          <a:p>
            <a:pPr marL="0" indent="0">
              <a:buNone/>
            </a:pPr>
            <a:r>
              <a:rPr lang="en-US" dirty="0"/>
              <a:t>Wiggins, Grant P., and Jay McTighe. </a:t>
            </a:r>
            <a:r>
              <a:rPr lang="en-US" i="1" dirty="0"/>
              <a:t>Understanding by Design</a:t>
            </a:r>
            <a:r>
              <a:rPr lang="en-US" dirty="0"/>
              <a:t>. ASCD, 2005.</a:t>
            </a:r>
            <a:br>
              <a:rPr lang="en-US" dirty="0"/>
            </a:br>
            <a:endParaRPr lang="en-US" dirty="0"/>
          </a:p>
          <a:p>
            <a:pPr marL="0" indent="0">
              <a:buNone/>
            </a:pPr>
            <a:r>
              <a:rPr lang="en-US" i="1" dirty="0"/>
              <a:t>MEC | Mathematics Education Collaborative</a:t>
            </a:r>
            <a:r>
              <a:rPr lang="en-US" dirty="0"/>
              <a:t>, http://</a:t>
            </a:r>
            <a:r>
              <a:rPr lang="en-US" dirty="0" err="1"/>
              <a:t>www.mec-math.org</a:t>
            </a:r>
            <a:r>
              <a:rPr lang="en-US" dirty="0"/>
              <a:t>. </a:t>
            </a:r>
            <a:br>
              <a:rPr lang="en-US" dirty="0"/>
            </a:br>
            <a:endParaRPr lang="en-US" dirty="0"/>
          </a:p>
          <a:p>
            <a:pPr marL="0" indent="0">
              <a:buNone/>
            </a:pPr>
            <a:endParaRPr lang="en-US" dirty="0"/>
          </a:p>
        </p:txBody>
      </p:sp>
    </p:spTree>
    <p:extLst>
      <p:ext uri="{BB962C8B-B14F-4D97-AF65-F5344CB8AC3E}">
        <p14:creationId xmlns:p14="http://schemas.microsoft.com/office/powerpoint/2010/main" val="1523909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6" name="Rectangle 25">
            <a:extLst>
              <a:ext uri="{FF2B5EF4-FFF2-40B4-BE49-F238E27FC236}">
                <a16:creationId xmlns:a16="http://schemas.microsoft.com/office/drawing/2014/main" id="{B709ADC9-6EAF-4268-9415-1ED5ECFA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 wooden&#10;&#10;Description automatically generated">
            <a:extLst>
              <a:ext uri="{FF2B5EF4-FFF2-40B4-BE49-F238E27FC236}">
                <a16:creationId xmlns:a16="http://schemas.microsoft.com/office/drawing/2014/main" id="{68CB617B-7279-884E-947A-33D4D5853D61}"/>
              </a:ext>
            </a:extLst>
          </p:cNvPr>
          <p:cNvPicPr>
            <a:picLocks noChangeAspect="1"/>
          </p:cNvPicPr>
          <p:nvPr/>
        </p:nvPicPr>
        <p:blipFill rotWithShape="1">
          <a:blip r:embed="rId3">
            <a:alphaModFix amt="40000"/>
          </a:blip>
          <a:srcRect t="14229" b="10771"/>
          <a:stretch/>
        </p:blipFill>
        <p:spPr>
          <a:xfrm>
            <a:off x="20" y="0"/>
            <a:ext cx="12191980" cy="6857990"/>
          </a:xfrm>
          <a:prstGeom prst="rect">
            <a:avLst/>
          </a:prstGeom>
        </p:spPr>
      </p:pic>
      <p:sp>
        <p:nvSpPr>
          <p:cNvPr id="4" name="Title 3">
            <a:extLst>
              <a:ext uri="{FF2B5EF4-FFF2-40B4-BE49-F238E27FC236}">
                <a16:creationId xmlns:a16="http://schemas.microsoft.com/office/drawing/2014/main" id="{235D0A3B-46D1-A042-B4D0-8A47B899601A}"/>
              </a:ext>
            </a:extLst>
          </p:cNvPr>
          <p:cNvSpPr>
            <a:spLocks noGrp="1"/>
          </p:cNvSpPr>
          <p:nvPr>
            <p:ph type="title"/>
          </p:nvPr>
        </p:nvSpPr>
        <p:spPr>
          <a:xfrm>
            <a:off x="1909630" y="2134570"/>
            <a:ext cx="8361229" cy="2098226"/>
          </a:xfrm>
        </p:spPr>
        <p:txBody>
          <a:bodyPr vert="horz" lIns="91440" tIns="45720" rIns="91440" bIns="45720" rtlCol="0" anchor="b">
            <a:normAutofit/>
          </a:bodyPr>
          <a:lstStyle/>
          <a:p>
            <a:pPr algn="ctr"/>
            <a:r>
              <a:rPr lang="en-US" sz="4500" dirty="0"/>
              <a:t>Thank you</a:t>
            </a:r>
            <a:br>
              <a:rPr lang="en-US" sz="4500" dirty="0"/>
            </a:br>
            <a:br>
              <a:rPr lang="en-US" sz="4500" dirty="0"/>
            </a:br>
            <a:r>
              <a:rPr lang="en-US" sz="4500" dirty="0"/>
              <a:t>Questions?</a:t>
            </a:r>
          </a:p>
        </p:txBody>
      </p:sp>
      <p:sp>
        <p:nvSpPr>
          <p:cNvPr id="5" name="Text Placeholder 4">
            <a:extLst>
              <a:ext uri="{FF2B5EF4-FFF2-40B4-BE49-F238E27FC236}">
                <a16:creationId xmlns:a16="http://schemas.microsoft.com/office/drawing/2014/main" id="{2F2D58A9-468A-0344-85EC-726DA8F5D938}"/>
              </a:ext>
            </a:extLst>
          </p:cNvPr>
          <p:cNvSpPr>
            <a:spLocks noGrp="1"/>
          </p:cNvSpPr>
          <p:nvPr>
            <p:ph type="body" idx="1"/>
          </p:nvPr>
        </p:nvSpPr>
        <p:spPr>
          <a:xfrm>
            <a:off x="2679906" y="4299179"/>
            <a:ext cx="6831673" cy="1086237"/>
          </a:xfrm>
        </p:spPr>
        <p:txBody>
          <a:bodyPr vert="horz" lIns="91440" tIns="45720" rIns="91440" bIns="45720" rtlCol="0">
            <a:normAutofit/>
          </a:bodyPr>
          <a:lstStyle/>
          <a:p>
            <a:pPr algn="ctr">
              <a:spcAft>
                <a:spcPts val="600"/>
              </a:spcAft>
            </a:pPr>
            <a:r>
              <a:rPr lang="en-US" sz="2300"/>
              <a:t>debbieo@mec-math.org</a:t>
            </a:r>
          </a:p>
        </p:txBody>
      </p:sp>
    </p:spTree>
    <p:extLst>
      <p:ext uri="{BB962C8B-B14F-4D97-AF65-F5344CB8AC3E}">
        <p14:creationId xmlns:p14="http://schemas.microsoft.com/office/powerpoint/2010/main" val="315881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BCB996-FD83-FB4D-9832-1B364296B82D}"/>
              </a:ext>
            </a:extLst>
          </p:cNvPr>
          <p:cNvPicPr>
            <a:picLocks noChangeAspect="1"/>
          </p:cNvPicPr>
          <p:nvPr/>
        </p:nvPicPr>
        <p:blipFill rotWithShape="1">
          <a:blip r:embed="rId3">
            <a:alphaModFix amt="73000"/>
          </a:blip>
          <a:srcRect t="13377" b="9831"/>
          <a:stretch/>
        </p:blipFill>
        <p:spPr>
          <a:xfrm>
            <a:off x="20" y="0"/>
            <a:ext cx="12191980" cy="6857990"/>
          </a:xfrm>
          <a:prstGeom prst="rect">
            <a:avLst/>
          </a:prstGeom>
        </p:spPr>
      </p:pic>
    </p:spTree>
    <p:extLst>
      <p:ext uri="{BB962C8B-B14F-4D97-AF65-F5344CB8AC3E}">
        <p14:creationId xmlns:p14="http://schemas.microsoft.com/office/powerpoint/2010/main" val="227222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49" name="Rectangle 48">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BCB996-FD83-FB4D-9832-1B364296B82D}"/>
              </a:ext>
            </a:extLst>
          </p:cNvPr>
          <p:cNvPicPr>
            <a:picLocks noChangeAspect="1"/>
          </p:cNvPicPr>
          <p:nvPr/>
        </p:nvPicPr>
        <p:blipFill rotWithShape="1">
          <a:blip r:embed="rId3">
            <a:alphaModFix amt="73000"/>
          </a:blip>
          <a:srcRect t="13377" b="9831"/>
          <a:stretch/>
        </p:blipFill>
        <p:spPr>
          <a:xfrm>
            <a:off x="20" y="0"/>
            <a:ext cx="12191980" cy="6857990"/>
          </a:xfrm>
          <a:prstGeom prst="rect">
            <a:avLst/>
          </a:prstGeom>
        </p:spPr>
      </p:pic>
      <p:sp>
        <p:nvSpPr>
          <p:cNvPr id="51" name="Rectangle 50">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369DF-AA1D-3143-8842-BA27F2E83D8D}"/>
              </a:ext>
            </a:extLst>
          </p:cNvPr>
          <p:cNvSpPr>
            <a:spLocks noGrp="1"/>
          </p:cNvSpPr>
          <p:nvPr>
            <p:ph type="title"/>
          </p:nvPr>
        </p:nvSpPr>
        <p:spPr>
          <a:xfrm>
            <a:off x="6351453" y="3779672"/>
            <a:ext cx="5268177" cy="1086237"/>
          </a:xfrm>
        </p:spPr>
        <p:txBody>
          <a:bodyPr vert="horz" lIns="91440" tIns="45720" rIns="91440" bIns="45720" rtlCol="0" anchor="b">
            <a:normAutofit/>
          </a:bodyPr>
          <a:lstStyle/>
          <a:p>
            <a:pPr algn="l"/>
            <a:r>
              <a:rPr lang="en-US" sz="3600" dirty="0">
                <a:solidFill>
                  <a:srgbClr val="FFFFFF"/>
                </a:solidFill>
              </a:rPr>
              <a:t>Good teacher, and...</a:t>
            </a:r>
          </a:p>
        </p:txBody>
      </p:sp>
      <p:sp>
        <p:nvSpPr>
          <p:cNvPr id="3" name="Text Placeholder 2">
            <a:extLst>
              <a:ext uri="{FF2B5EF4-FFF2-40B4-BE49-F238E27FC236}">
                <a16:creationId xmlns:a16="http://schemas.microsoft.com/office/drawing/2014/main" id="{7E6033A6-4B2B-344B-9AB7-B7A6F7472989}"/>
              </a:ext>
            </a:extLst>
          </p:cNvPr>
          <p:cNvSpPr>
            <a:spLocks noGrp="1"/>
          </p:cNvSpPr>
          <p:nvPr>
            <p:ph type="body" idx="1"/>
          </p:nvPr>
        </p:nvSpPr>
        <p:spPr>
          <a:xfrm>
            <a:off x="6351453" y="4865908"/>
            <a:ext cx="5268177" cy="1228231"/>
          </a:xfrm>
        </p:spPr>
        <p:txBody>
          <a:bodyPr vert="horz" lIns="91440" tIns="45720" rIns="91440" bIns="45720" rtlCol="0">
            <a:normAutofit/>
          </a:bodyPr>
          <a:lstStyle/>
          <a:p>
            <a:pPr algn="l"/>
            <a:r>
              <a:rPr lang="en-US" sz="1800" dirty="0">
                <a:solidFill>
                  <a:srgbClr val="FFFFFF"/>
                </a:solidFill>
              </a:rPr>
              <a:t>Limited rather than empowered by my materials</a:t>
            </a:r>
          </a:p>
          <a:p>
            <a:pPr algn="l"/>
            <a:r>
              <a:rPr lang="en-US" sz="1800" dirty="0">
                <a:solidFill>
                  <a:srgbClr val="FFFFFF"/>
                </a:solidFill>
              </a:rPr>
              <a:t>Text equaled curriculum</a:t>
            </a:r>
          </a:p>
          <a:p>
            <a:pPr algn="l"/>
            <a:r>
              <a:rPr lang="en-US" sz="1800" dirty="0">
                <a:solidFill>
                  <a:srgbClr val="FFFFFF"/>
                </a:solidFill>
              </a:rPr>
              <a:t>Struggled to integrate promising practices</a:t>
            </a:r>
          </a:p>
          <a:p>
            <a:pPr algn="l"/>
            <a:endParaRPr lang="en-US" sz="1800" dirty="0">
              <a:solidFill>
                <a:srgbClr val="FFFFFF"/>
              </a:solidFill>
            </a:endParaRPr>
          </a:p>
        </p:txBody>
      </p:sp>
      <p:sp>
        <p:nvSpPr>
          <p:cNvPr id="53" name="Freeform: Shape 52">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Tree>
    <p:extLst>
      <p:ext uri="{BB962C8B-B14F-4D97-AF65-F5344CB8AC3E}">
        <p14:creationId xmlns:p14="http://schemas.microsoft.com/office/powerpoint/2010/main" val="245880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4"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5"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1028" name="Picture 4" descr="Summer 2014 Book Study: Understanding by Design | Cult of Pedagogy">
            <a:extLst>
              <a:ext uri="{FF2B5EF4-FFF2-40B4-BE49-F238E27FC236}">
                <a16:creationId xmlns:a16="http://schemas.microsoft.com/office/drawing/2014/main" id="{8B38BF88-D934-4D4F-A323-7715B7BEE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767" r="1" b="28756"/>
          <a:stretch/>
        </p:blipFill>
        <p:spPr bwMode="auto">
          <a:xfrm>
            <a:off x="20" y="10"/>
            <a:ext cx="12191980" cy="68593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81"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4" name="Title 3">
            <a:extLst>
              <a:ext uri="{FF2B5EF4-FFF2-40B4-BE49-F238E27FC236}">
                <a16:creationId xmlns:a16="http://schemas.microsoft.com/office/drawing/2014/main" id="{1B184DF6-2028-EC43-B03A-B693F1C2947F}"/>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5000" u="sng">
                <a:solidFill>
                  <a:schemeClr val="bg2"/>
                </a:solidFill>
              </a:rPr>
              <a:t>Understanding by Design</a:t>
            </a:r>
            <a:br>
              <a:rPr lang="en-US" sz="5000" u="sng">
                <a:solidFill>
                  <a:schemeClr val="bg2"/>
                </a:solidFill>
              </a:rPr>
            </a:br>
            <a:endParaRPr lang="en-US" sz="5000" u="sng">
              <a:solidFill>
                <a:schemeClr val="bg2"/>
              </a:solidFill>
            </a:endParaRPr>
          </a:p>
        </p:txBody>
      </p:sp>
      <p:sp>
        <p:nvSpPr>
          <p:cNvPr id="2" name="Text Placeholder 1">
            <a:extLst>
              <a:ext uri="{FF2B5EF4-FFF2-40B4-BE49-F238E27FC236}">
                <a16:creationId xmlns:a16="http://schemas.microsoft.com/office/drawing/2014/main" id="{9EB57C1A-BB9C-7C47-8038-7B7CBD4B15E0}"/>
              </a:ext>
            </a:extLst>
          </p:cNvPr>
          <p:cNvSpPr>
            <a:spLocks noGrp="1"/>
          </p:cNvSpPr>
          <p:nvPr>
            <p:ph type="body" idx="1"/>
          </p:nvPr>
        </p:nvSpPr>
        <p:spPr>
          <a:xfrm>
            <a:off x="2679906" y="3956279"/>
            <a:ext cx="6831673" cy="1086237"/>
          </a:xfrm>
        </p:spPr>
        <p:txBody>
          <a:bodyPr vert="horz" lIns="91440" tIns="45720" rIns="91440" bIns="45720" rtlCol="0">
            <a:normAutofit/>
          </a:bodyPr>
          <a:lstStyle/>
          <a:p>
            <a:pPr algn="ctr">
              <a:spcAft>
                <a:spcPts val="600"/>
              </a:spcAft>
            </a:pPr>
            <a:r>
              <a:rPr lang="en-US" sz="2300">
                <a:solidFill>
                  <a:schemeClr val="bg2"/>
                </a:solidFill>
              </a:rPr>
              <a:t>By Wiggins and McTighe</a:t>
            </a:r>
          </a:p>
        </p:txBody>
      </p:sp>
    </p:spTree>
    <p:extLst>
      <p:ext uri="{BB962C8B-B14F-4D97-AF65-F5344CB8AC3E}">
        <p14:creationId xmlns:p14="http://schemas.microsoft.com/office/powerpoint/2010/main" val="12716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ark, lamp, sitting, orange&#10;&#10;Description automatically generated">
            <a:extLst>
              <a:ext uri="{FF2B5EF4-FFF2-40B4-BE49-F238E27FC236}">
                <a16:creationId xmlns:a16="http://schemas.microsoft.com/office/drawing/2014/main" id="{6729F014-1CD1-4644-BFC7-5B527C2608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10466" y="300566"/>
            <a:ext cx="5571067" cy="5571067"/>
          </a:xfrm>
          <a:prstGeom prst="rect">
            <a:avLst/>
          </a:prstGeom>
        </p:spPr>
      </p:pic>
    </p:spTree>
    <p:extLst>
      <p:ext uri="{BB962C8B-B14F-4D97-AF65-F5344CB8AC3E}">
        <p14:creationId xmlns:p14="http://schemas.microsoft.com/office/powerpoint/2010/main" val="182019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3" name="Picture 2" descr="A picture containing table, colorful, plastic, orange&#10;&#10;Description automatically generated">
            <a:extLst>
              <a:ext uri="{FF2B5EF4-FFF2-40B4-BE49-F238E27FC236}">
                <a16:creationId xmlns:a16="http://schemas.microsoft.com/office/drawing/2014/main" id="{AA53EB96-2A6E-B04B-AE9F-548A35456EDF}"/>
              </a:ext>
            </a:extLst>
          </p:cNvPr>
          <p:cNvPicPr>
            <a:picLocks noChangeAspect="1"/>
          </p:cNvPicPr>
          <p:nvPr/>
        </p:nvPicPr>
        <p:blipFill rotWithShape="1">
          <a:blip r:embed="rId3"/>
          <a:srcRect t="3401" b="21585"/>
          <a:stretch/>
        </p:blipFill>
        <p:spPr>
          <a:xfrm>
            <a:off x="20" y="10"/>
            <a:ext cx="12191980" cy="6859300"/>
          </a:xfrm>
          <a:prstGeom prst="rect">
            <a:avLst/>
          </a:prstGeom>
        </p:spPr>
      </p:pic>
      <p:sp>
        <p:nvSpPr>
          <p:cNvPr id="28" name="Rectangle 27">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2"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4" name="Title 3">
            <a:extLst>
              <a:ext uri="{FF2B5EF4-FFF2-40B4-BE49-F238E27FC236}">
                <a16:creationId xmlns:a16="http://schemas.microsoft.com/office/drawing/2014/main" id="{4F17C4F6-D996-BD47-AEBF-954F39265A40}"/>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a:solidFill>
                  <a:schemeClr val="bg2"/>
                </a:solidFill>
              </a:rPr>
              <a:t>MEC</a:t>
            </a:r>
          </a:p>
        </p:txBody>
      </p:sp>
      <p:sp>
        <p:nvSpPr>
          <p:cNvPr id="5" name="Text Placeholder 4">
            <a:extLst>
              <a:ext uri="{FF2B5EF4-FFF2-40B4-BE49-F238E27FC236}">
                <a16:creationId xmlns:a16="http://schemas.microsoft.com/office/drawing/2014/main" id="{5CCAB1B4-E97D-434E-9971-5E08E9DD0775}"/>
              </a:ext>
            </a:extLst>
          </p:cNvPr>
          <p:cNvSpPr>
            <a:spLocks noGrp="1"/>
          </p:cNvSpPr>
          <p:nvPr>
            <p:ph type="body" idx="1"/>
          </p:nvPr>
        </p:nvSpPr>
        <p:spPr>
          <a:xfrm>
            <a:off x="2679906" y="3956279"/>
            <a:ext cx="6831673" cy="1086237"/>
          </a:xfrm>
        </p:spPr>
        <p:txBody>
          <a:bodyPr vert="horz" lIns="91440" tIns="45720" rIns="91440" bIns="45720" rtlCol="0">
            <a:normAutofit/>
          </a:bodyPr>
          <a:lstStyle/>
          <a:p>
            <a:pPr algn="ctr">
              <a:spcAft>
                <a:spcPts val="600"/>
              </a:spcAft>
            </a:pPr>
            <a:r>
              <a:rPr lang="en-US" sz="2300">
                <a:solidFill>
                  <a:schemeClr val="bg2"/>
                </a:solidFill>
              </a:rPr>
              <a:t>The Mathematics Education Collaborative</a:t>
            </a:r>
          </a:p>
        </p:txBody>
      </p:sp>
    </p:spTree>
    <p:extLst>
      <p:ext uri="{BB962C8B-B14F-4D97-AF65-F5344CB8AC3E}">
        <p14:creationId xmlns:p14="http://schemas.microsoft.com/office/powerpoint/2010/main" val="299316905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1246</Words>
  <Application>Microsoft Macintosh PowerPoint</Application>
  <PresentationFormat>Widescreen</PresentationFormat>
  <Paragraphs>222</Paragraphs>
  <Slides>47</Slides>
  <Notes>47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Calibri</vt:lpstr>
      <vt:lpstr>Calibri Light</vt:lpstr>
      <vt:lpstr>Franklin Gothic Book</vt:lpstr>
      <vt:lpstr>Crop</vt:lpstr>
      <vt:lpstr>Office Theme</vt:lpstr>
      <vt:lpstr>Planning units rather than lessons</vt:lpstr>
      <vt:lpstr>PowerPoint Presentation</vt:lpstr>
      <vt:lpstr>A little about me</vt:lpstr>
      <vt:lpstr>Why units instead of lessons?</vt:lpstr>
      <vt:lpstr>PowerPoint Presentation</vt:lpstr>
      <vt:lpstr>Good teacher, and...</vt:lpstr>
      <vt:lpstr>Understanding by Design </vt:lpstr>
      <vt:lpstr>PowerPoint Presentation</vt:lpstr>
      <vt:lpstr>MEC</vt:lpstr>
      <vt:lpstr>MEC’s Instructional Approach</vt:lpstr>
      <vt:lpstr>About Teaching Mathematics by Marilyn Burns</vt:lpstr>
      <vt:lpstr>“Teaching Chapters Not Lessons”</vt:lpstr>
      <vt:lpstr>Culturally Responsive Education in the Classroom By Adeyemi Stembridge</vt:lpstr>
      <vt:lpstr>Talking about it vs. doing it</vt:lpstr>
      <vt:lpstr>PowerPoint Presentation</vt:lpstr>
      <vt:lpstr>My process</vt:lpstr>
      <vt:lpstr>PowerPoint Presentation</vt:lpstr>
      <vt:lpstr>Backward planning from Understanding by Design</vt:lpstr>
      <vt:lpstr>Enduring Understandings</vt:lpstr>
      <vt:lpstr>Important to know and do</vt:lpstr>
      <vt:lpstr>Worth being familiar with</vt:lpstr>
      <vt:lpstr>Evidence, Assessment, Learning Plan  MEC</vt:lpstr>
      <vt:lpstr>Unit parts &amp; types of tasks</vt:lpstr>
      <vt:lpstr>Types of tasks</vt:lpstr>
      <vt:lpstr>Menu Tasks</vt:lpstr>
      <vt:lpstr>Group Tasks</vt:lpstr>
      <vt:lpstr>PowerPoint Presentation</vt:lpstr>
      <vt:lpstr>Whole Class Tasks</vt:lpstr>
      <vt:lpstr>PowerPoint Presentation</vt:lpstr>
      <vt:lpstr>Homework Tasks</vt:lpstr>
      <vt:lpstr>PowerPoint Presentation</vt:lpstr>
      <vt:lpstr>On-Demand Tasks</vt:lpstr>
      <vt:lpstr>PowerPoint Presentation</vt:lpstr>
      <vt:lpstr>PowerPoint Presentation</vt:lpstr>
      <vt:lpstr>Pre- and Post-Assessments</vt:lpstr>
      <vt:lpstr>PowerPoint Presentation</vt:lpstr>
      <vt:lpstr>Number Talks</vt:lpstr>
      <vt:lpstr>PowerPoint Presentation</vt:lpstr>
      <vt:lpstr>PowerPoint Presentation</vt:lpstr>
      <vt:lpstr>So that’s it</vt:lpstr>
      <vt:lpstr>Challenges</vt:lpstr>
      <vt:lpstr>Successes</vt:lpstr>
      <vt:lpstr>Successes</vt:lpstr>
      <vt:lpstr>Lessons Learned</vt:lpstr>
      <vt:lpstr>The art of teaching</vt:lpstr>
      <vt:lpstr>Resources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units rather than lessons</dc:title>
  <dc:creator>Debbie Olson</dc:creator>
  <cp:lastModifiedBy>Debbie Olson</cp:lastModifiedBy>
  <cp:revision>3</cp:revision>
  <dcterms:created xsi:type="dcterms:W3CDTF">2020-11-06T18:05:12Z</dcterms:created>
  <dcterms:modified xsi:type="dcterms:W3CDTF">2020-11-06T18:17:19Z</dcterms:modified>
</cp:coreProperties>
</file>