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9" r:id="rId4"/>
    <p:sldId id="258" r:id="rId5"/>
    <p:sldId id="260" r:id="rId6"/>
    <p:sldId id="261" r:id="rId7"/>
    <p:sldId id="277" r:id="rId8"/>
    <p:sldId id="262" r:id="rId9"/>
    <p:sldId id="278" r:id="rId10"/>
    <p:sldId id="279" r:id="rId11"/>
    <p:sldId id="280" r:id="rId12"/>
    <p:sldId id="282" r:id="rId13"/>
    <p:sldId id="281" r:id="rId14"/>
    <p:sldId id="263" r:id="rId15"/>
    <p:sldId id="283" r:id="rId16"/>
    <p:sldId id="285" r:id="rId17"/>
    <p:sldId id="284" r:id="rId18"/>
    <p:sldId id="286" r:id="rId19"/>
    <p:sldId id="264" r:id="rId20"/>
    <p:sldId id="287" r:id="rId21"/>
    <p:sldId id="288" r:id="rId22"/>
    <p:sldId id="265" r:id="rId23"/>
    <p:sldId id="289" r:id="rId24"/>
    <p:sldId id="290" r:id="rId25"/>
    <p:sldId id="291" r:id="rId26"/>
    <p:sldId id="292" r:id="rId27"/>
    <p:sldId id="266" r:id="rId28"/>
    <p:sldId id="293" r:id="rId29"/>
    <p:sldId id="294" r:id="rId30"/>
    <p:sldId id="268" r:id="rId31"/>
    <p:sldId id="295" r:id="rId32"/>
    <p:sldId id="267" r:id="rId33"/>
    <p:sldId id="298" r:id="rId34"/>
    <p:sldId id="296" r:id="rId35"/>
    <p:sldId id="297" r:id="rId36"/>
    <p:sldId id="270" r:id="rId37"/>
    <p:sldId id="276" r:id="rId38"/>
    <p:sldId id="299"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3" autoAdjust="0"/>
    <p:restoredTop sz="94660"/>
  </p:normalViewPr>
  <p:slideViewPr>
    <p:cSldViewPr snapToGrid="0">
      <p:cViewPr varScale="1">
        <p:scale>
          <a:sx n="94" d="100"/>
          <a:sy n="94" d="100"/>
        </p:scale>
        <p:origin x="78"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4/23/2022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13" name="Rectangle 12"/>
          <p:cNvSpPr/>
          <p:nvPr/>
        </p:nvSpPr>
        <p:spPr>
          <a:xfrm>
            <a:off x="0" y="0"/>
            <a:ext cx="12192000" cy="4572001"/>
          </a:xfrm>
          <a:prstGeom prst="rect">
            <a:avLst/>
          </a:prstGeom>
          <a:blipFill dpi="0" rotWithShape="1">
            <a:blip r:embed="rId2">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4/23/2022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4/23/2022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4/23/2022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4/23/2022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12192000" cy="4572000"/>
          </a:xfrm>
          <a:prstGeom prst="rect">
            <a:avLst/>
          </a:prstGeom>
          <a:blipFill dpi="0" rotWithShape="1">
            <a:blip r:embed="rId2">
              <a:duotone>
                <a:schemeClr val="accent1">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4/23/2022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4/23/2022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4/23/2022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4/23/2022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4/23/2022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4/23/2022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4/23/2022</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atalog.valenciacollege.edu/search/?P=MGF%201106" TargetMode="External"/><Relationship Id="rId2" Type="http://schemas.openxmlformats.org/officeDocument/2006/relationships/hyperlink" Target="http://catalog.valenciacollege.edu/search/?P=MAT%200018C"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mailto:cmortimer2@valenciacollege.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Using math </a:t>
            </a:r>
            <a:r>
              <a:rPr lang="en-US"/>
              <a:t>to </a:t>
            </a:r>
            <a:br>
              <a:rPr lang="en-US"/>
            </a:br>
            <a:r>
              <a:rPr lang="en-US"/>
              <a:t>evaluate the world</a:t>
            </a:r>
            <a:endParaRPr lang="en-US" dirty="0"/>
          </a:p>
        </p:txBody>
      </p:sp>
      <p:sp>
        <p:nvSpPr>
          <p:cNvPr id="3" name="Subtitle 2"/>
          <p:cNvSpPr>
            <a:spLocks noGrp="1"/>
          </p:cNvSpPr>
          <p:nvPr>
            <p:ph type="subTitle" idx="1"/>
          </p:nvPr>
        </p:nvSpPr>
        <p:spPr/>
        <p:txBody>
          <a:bodyPr/>
          <a:lstStyle/>
          <a:p>
            <a:r>
              <a:rPr lang="en-US" dirty="0"/>
              <a:t>AMATYC 2020</a:t>
            </a:r>
          </a:p>
          <a:p>
            <a:r>
              <a:rPr lang="en-US" dirty="0"/>
              <a:t>Charlotte Mortimer</a:t>
            </a:r>
          </a:p>
          <a:p>
            <a:r>
              <a:rPr lang="en-US" dirty="0"/>
              <a:t>Valencia College</a:t>
            </a:r>
          </a:p>
        </p:txBody>
      </p:sp>
    </p:spTree>
    <p:extLst>
      <p:ext uri="{BB962C8B-B14F-4D97-AF65-F5344CB8AC3E}">
        <p14:creationId xmlns:p14="http://schemas.microsoft.com/office/powerpoint/2010/main" val="2819995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9AFDD-3ADE-0645-A81C-624B793871F0}"/>
              </a:ext>
            </a:extLst>
          </p:cNvPr>
          <p:cNvSpPr>
            <a:spLocks noGrp="1"/>
          </p:cNvSpPr>
          <p:nvPr>
            <p:ph type="title"/>
          </p:nvPr>
        </p:nvSpPr>
        <p:spPr/>
        <p:txBody>
          <a:bodyPr/>
          <a:lstStyle/>
          <a:p>
            <a:r>
              <a:rPr lang="en-US" dirty="0"/>
              <a:t>Sets – components and features of castles</a:t>
            </a:r>
          </a:p>
        </p:txBody>
      </p:sp>
      <p:sp>
        <p:nvSpPr>
          <p:cNvPr id="3" name="Content Placeholder 2">
            <a:extLst>
              <a:ext uri="{FF2B5EF4-FFF2-40B4-BE49-F238E27FC236}">
                <a16:creationId xmlns:a16="http://schemas.microsoft.com/office/drawing/2014/main" id="{82B9F72B-74A0-F442-A044-AA0307CA9A6C}"/>
              </a:ext>
            </a:extLst>
          </p:cNvPr>
          <p:cNvSpPr>
            <a:spLocks noGrp="1"/>
          </p:cNvSpPr>
          <p:nvPr>
            <p:ph idx="1"/>
          </p:nvPr>
        </p:nvSpPr>
        <p:spPr/>
        <p:txBody>
          <a:bodyPr/>
          <a:lstStyle/>
          <a:p>
            <a:r>
              <a:rPr lang="en-US" b="1" dirty="0"/>
              <a:t>Choose 3 of the castles we visit to compare: Edinburgh Castle, Holyrood Palace, Sterling Castle, Leeds Castle, Hastings Castle</a:t>
            </a:r>
            <a:endParaRPr lang="en-US" dirty="0"/>
          </a:p>
          <a:p>
            <a:r>
              <a:rPr lang="en-US" dirty="0"/>
              <a:t>Label each circle as a specific castle.  Fill in the Venn diagram with at least 1 item per region.  Don’t forget to put something on the outside of the circles (this would be something you expected, but wasn’t at any of the 3 castles).  Then below identify the elements in each set using roster form.</a:t>
            </a:r>
          </a:p>
          <a:p>
            <a:endParaRPr lang="en-US" dirty="0"/>
          </a:p>
        </p:txBody>
      </p:sp>
      <p:pic>
        <p:nvPicPr>
          <p:cNvPr id="4" name="Picture 3" descr="Image result for 3 circle venn diagram">
            <a:extLst>
              <a:ext uri="{FF2B5EF4-FFF2-40B4-BE49-F238E27FC236}">
                <a16:creationId xmlns:a16="http://schemas.microsoft.com/office/drawing/2014/main" id="{DCA80B12-60DE-6F49-8B23-2919A8DFA56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96209" y="4297680"/>
            <a:ext cx="2484329" cy="2131577"/>
          </a:xfrm>
          <a:prstGeom prst="rect">
            <a:avLst/>
          </a:prstGeom>
          <a:noFill/>
          <a:ln>
            <a:noFill/>
          </a:ln>
        </p:spPr>
      </p:pic>
    </p:spTree>
    <p:extLst>
      <p:ext uri="{BB962C8B-B14F-4D97-AF65-F5344CB8AC3E}">
        <p14:creationId xmlns:p14="http://schemas.microsoft.com/office/powerpoint/2010/main" val="1414929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36352-A082-754F-BE1A-0FF87BFD70D4}"/>
              </a:ext>
            </a:extLst>
          </p:cNvPr>
          <p:cNvSpPr>
            <a:spLocks noGrp="1"/>
          </p:cNvSpPr>
          <p:nvPr>
            <p:ph type="title"/>
          </p:nvPr>
        </p:nvSpPr>
        <p:spPr/>
        <p:txBody>
          <a:bodyPr/>
          <a:lstStyle/>
          <a:p>
            <a:r>
              <a:rPr lang="en-US" dirty="0"/>
              <a:t>Sets – key elements to a full breakfast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E4593D2-EDEE-2F4D-909D-5CBCED67229F}"/>
                  </a:ext>
                </a:extLst>
              </p:cNvPr>
              <p:cNvSpPr>
                <a:spLocks noGrp="1"/>
              </p:cNvSpPr>
              <p:nvPr>
                <p:ph idx="1"/>
              </p:nvPr>
            </p:nvSpPr>
            <p:spPr/>
            <p:txBody>
              <a:bodyPr>
                <a:normAutofit fontScale="92500"/>
              </a:bodyPr>
              <a:lstStyle/>
              <a:p>
                <a:r>
                  <a:rPr lang="en-US" b="1" dirty="0"/>
                  <a:t>Key elements to a “full breakfast”</a:t>
                </a:r>
                <a:endParaRPr lang="en-US" dirty="0"/>
              </a:p>
              <a:p>
                <a:r>
                  <a:rPr lang="en-US" dirty="0"/>
                  <a:t>Ask each family you stay with what they believe are the key elements to a full breakfast</a:t>
                </a:r>
              </a:p>
              <a:p>
                <a:r>
                  <a:rPr lang="en-US" dirty="0"/>
                  <a:t>Set A contains the food and drink that make up a full breakfast in Scotland</a:t>
                </a:r>
              </a:p>
              <a:p>
                <a:r>
                  <a:rPr lang="en-US" dirty="0"/>
                  <a:t>A =</a:t>
                </a:r>
              </a:p>
              <a:p>
                <a:r>
                  <a:rPr lang="en-US" dirty="0"/>
                  <a:t>Set B contains the food and drink that make up a full breakfast in England </a:t>
                </a:r>
              </a:p>
              <a:p>
                <a:r>
                  <a:rPr lang="en-US" dirty="0"/>
                  <a:t>B =</a:t>
                </a:r>
              </a:p>
              <a:p>
                <a:r>
                  <a:rPr lang="en-US" dirty="0"/>
                  <a:t>Draw the Venn Diagram below putting all the items from sets A and B into the Venn Diagram</a:t>
                </a:r>
              </a:p>
              <a:p>
                <a14:m>
                  <m:oMath xmlns:m="http://schemas.openxmlformats.org/officeDocument/2006/math">
                    <m:r>
                      <a:rPr lang="en-US" b="1" i="1">
                        <a:latin typeface="Cambria Math" panose="02040503050406030204" pitchFamily="18" charset="0"/>
                      </a:rPr>
                      <m:t>𝑨</m:t>
                    </m:r>
                    <m:r>
                      <a:rPr lang="en-US" b="1" i="1">
                        <a:latin typeface="Cambria Math" panose="02040503050406030204" pitchFamily="18" charset="0"/>
                      </a:rPr>
                      <m:t>∩</m:t>
                    </m:r>
                    <m:r>
                      <a:rPr lang="en-US" b="1" i="1">
                        <a:latin typeface="Cambria Math" panose="02040503050406030204" pitchFamily="18" charset="0"/>
                      </a:rPr>
                      <m:t>𝑩</m:t>
                    </m:r>
                  </m:oMath>
                </a14:m>
                <a:r>
                  <a:rPr lang="en-US" dirty="0"/>
                  <a:t> = </a:t>
                </a:r>
              </a:p>
              <a:p>
                <a:endParaRPr lang="en-US" dirty="0"/>
              </a:p>
            </p:txBody>
          </p:sp>
        </mc:Choice>
        <mc:Fallback xmlns="">
          <p:sp>
            <p:nvSpPr>
              <p:cNvPr id="3" name="Content Placeholder 2">
                <a:extLst>
                  <a:ext uri="{FF2B5EF4-FFF2-40B4-BE49-F238E27FC236}">
                    <a16:creationId xmlns:a16="http://schemas.microsoft.com/office/drawing/2014/main" id="{7E4593D2-EDEE-2F4D-909D-5CBCED67229F}"/>
                  </a:ext>
                </a:extLst>
              </p:cNvPr>
              <p:cNvSpPr>
                <a:spLocks noGrp="1" noRot="1" noChangeAspect="1" noMove="1" noResize="1" noEditPoints="1" noAdjustHandles="1" noChangeArrowheads="1" noChangeShapeType="1" noTextEdit="1"/>
              </p:cNvSpPr>
              <p:nvPr>
                <p:ph idx="1"/>
              </p:nvPr>
            </p:nvSpPr>
            <p:spPr>
              <a:blipFill>
                <a:blip r:embed="rId2"/>
                <a:stretch>
                  <a:fillRect l="-1043" t="-1893"/>
                </a:stretch>
              </a:blipFill>
            </p:spPr>
            <p:txBody>
              <a:bodyPr/>
              <a:lstStyle/>
              <a:p>
                <a:r>
                  <a:rPr lang="en-US">
                    <a:noFill/>
                  </a:rPr>
                  <a:t> </a:t>
                </a:r>
              </a:p>
            </p:txBody>
          </p:sp>
        </mc:Fallback>
      </mc:AlternateContent>
    </p:spTree>
    <p:extLst>
      <p:ext uri="{BB962C8B-B14F-4D97-AF65-F5344CB8AC3E}">
        <p14:creationId xmlns:p14="http://schemas.microsoft.com/office/powerpoint/2010/main" val="3302113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4E54D-87C7-4042-A767-10F87FDBD7EF}"/>
              </a:ext>
            </a:extLst>
          </p:cNvPr>
          <p:cNvSpPr>
            <a:spLocks noGrp="1"/>
          </p:cNvSpPr>
          <p:nvPr>
            <p:ph type="title"/>
          </p:nvPr>
        </p:nvSpPr>
        <p:spPr/>
        <p:txBody>
          <a:bodyPr/>
          <a:lstStyle/>
          <a:p>
            <a:r>
              <a:rPr lang="en-US" dirty="0"/>
              <a:t>Sets – choice comparison</a:t>
            </a:r>
          </a:p>
        </p:txBody>
      </p:sp>
      <p:sp>
        <p:nvSpPr>
          <p:cNvPr id="3" name="Content Placeholder 2">
            <a:extLst>
              <a:ext uri="{FF2B5EF4-FFF2-40B4-BE49-F238E27FC236}">
                <a16:creationId xmlns:a16="http://schemas.microsoft.com/office/drawing/2014/main" id="{E8886116-1EDC-7F4C-83F9-4D1041265E00}"/>
              </a:ext>
            </a:extLst>
          </p:cNvPr>
          <p:cNvSpPr>
            <a:spLocks noGrp="1"/>
          </p:cNvSpPr>
          <p:nvPr>
            <p:ph idx="1"/>
          </p:nvPr>
        </p:nvSpPr>
        <p:spPr/>
        <p:txBody>
          <a:bodyPr>
            <a:normAutofit/>
          </a:bodyPr>
          <a:lstStyle/>
          <a:p>
            <a:r>
              <a:rPr lang="en-US" dirty="0"/>
              <a:t>Decide on something you’d like to compare from one household to another that we have not yet looked at as a class.  This thing can be something tangible (candies or sweets available in the house, colors of paint on the walls, etc.), it can be something that you discuss with your families, (gender roles, feelings on Americans, etc.) or it can be something you choose to observe about the family (words of appreciation spoken to each other, etc.).  Have set A consist of the items that fit your criteria in Edinburgh and set B contain the items that fit your criteria in Kent.  Then create a Venn diagram filling in all the items.</a:t>
            </a:r>
          </a:p>
          <a:p>
            <a:r>
              <a:rPr lang="en-US" dirty="0"/>
              <a:t>A = </a:t>
            </a:r>
          </a:p>
          <a:p>
            <a:r>
              <a:rPr lang="en-US" dirty="0"/>
              <a:t>B = </a:t>
            </a:r>
          </a:p>
          <a:p>
            <a:endParaRPr lang="en-US" dirty="0"/>
          </a:p>
        </p:txBody>
      </p:sp>
    </p:spTree>
    <p:extLst>
      <p:ext uri="{BB962C8B-B14F-4D97-AF65-F5344CB8AC3E}">
        <p14:creationId xmlns:p14="http://schemas.microsoft.com/office/powerpoint/2010/main" val="3004301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8E006-2DAB-B744-8FB9-F574481DC71E}"/>
              </a:ext>
            </a:extLst>
          </p:cNvPr>
          <p:cNvSpPr>
            <a:spLocks noGrp="1"/>
          </p:cNvSpPr>
          <p:nvPr>
            <p:ph type="title"/>
          </p:nvPr>
        </p:nvSpPr>
        <p:spPr/>
        <p:txBody>
          <a:bodyPr/>
          <a:lstStyle/>
          <a:p>
            <a:r>
              <a:rPr lang="en-US" dirty="0"/>
              <a:t>Sets - sports</a:t>
            </a:r>
          </a:p>
        </p:txBody>
      </p:sp>
      <p:sp>
        <p:nvSpPr>
          <p:cNvPr id="3" name="Content Placeholder 2">
            <a:extLst>
              <a:ext uri="{FF2B5EF4-FFF2-40B4-BE49-F238E27FC236}">
                <a16:creationId xmlns:a16="http://schemas.microsoft.com/office/drawing/2014/main" id="{8A874150-42FE-3545-926B-CBF27869213F}"/>
              </a:ext>
            </a:extLst>
          </p:cNvPr>
          <p:cNvSpPr>
            <a:spLocks noGrp="1"/>
          </p:cNvSpPr>
          <p:nvPr>
            <p:ph idx="1"/>
          </p:nvPr>
        </p:nvSpPr>
        <p:spPr/>
        <p:txBody>
          <a:bodyPr/>
          <a:lstStyle/>
          <a:p>
            <a:r>
              <a:rPr lang="en-US" dirty="0"/>
              <a:t>Ask your family (in Edinburgh or Kent, only 1) to explain to you how their favorite sport works including all the divisions and what all the teams are.  This could be a professional sport or it could be a local team that one of the children plays for.  Draw a Venn diagram with as many sets as necessary and subsets inside of it showing all the teams in the league of their favorite sport.   </a:t>
            </a:r>
          </a:p>
          <a:p>
            <a:endParaRPr lang="en-US" dirty="0"/>
          </a:p>
        </p:txBody>
      </p:sp>
    </p:spTree>
    <p:extLst>
      <p:ext uri="{BB962C8B-B14F-4D97-AF65-F5344CB8AC3E}">
        <p14:creationId xmlns:p14="http://schemas.microsoft.com/office/powerpoint/2010/main" val="2758239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geometry</a:t>
            </a:r>
          </a:p>
        </p:txBody>
      </p:sp>
      <p:sp>
        <p:nvSpPr>
          <p:cNvPr id="3" name="Content Placeholder 2"/>
          <p:cNvSpPr>
            <a:spLocks noGrp="1"/>
          </p:cNvSpPr>
          <p:nvPr>
            <p:ph idx="1"/>
          </p:nvPr>
        </p:nvSpPr>
        <p:spPr/>
        <p:txBody>
          <a:bodyPr>
            <a:normAutofit/>
          </a:bodyPr>
          <a:lstStyle/>
          <a:p>
            <a:r>
              <a:rPr lang="en-US" dirty="0"/>
              <a:t>Dinner plate area</a:t>
            </a:r>
          </a:p>
          <a:p>
            <a:r>
              <a:rPr lang="en-US" dirty="0"/>
              <a:t>Shower volume</a:t>
            </a:r>
          </a:p>
          <a:p>
            <a:r>
              <a:rPr lang="en-US" dirty="0"/>
              <a:t>Area of house in each location and allocation of space</a:t>
            </a:r>
          </a:p>
          <a:p>
            <a:r>
              <a:rPr lang="en-US" dirty="0"/>
              <a:t>Scavenger hunt in </a:t>
            </a:r>
            <a:r>
              <a:rPr lang="en-US" b="1" u="sng" dirty="0"/>
              <a:t>Hyde park </a:t>
            </a:r>
            <a:r>
              <a:rPr lang="en-US" dirty="0"/>
              <a:t>and </a:t>
            </a:r>
            <a:r>
              <a:rPr lang="en-US" b="1" u="sng" dirty="0"/>
              <a:t>Canterbury cathedral</a:t>
            </a:r>
          </a:p>
          <a:p>
            <a:pPr lvl="1"/>
            <a:r>
              <a:rPr lang="en-US" dirty="0"/>
              <a:t>Right, acute, obtuse, angles</a:t>
            </a:r>
          </a:p>
          <a:p>
            <a:pPr lvl="1"/>
            <a:r>
              <a:rPr lang="en-US" dirty="0"/>
              <a:t>Complementary, supplementary angles</a:t>
            </a:r>
          </a:p>
          <a:p>
            <a:pPr lvl="1"/>
            <a:r>
              <a:rPr lang="en-US" dirty="0"/>
              <a:t>Parallel lines</a:t>
            </a:r>
          </a:p>
          <a:p>
            <a:pPr lvl="1"/>
            <a:r>
              <a:rPr lang="en-US" dirty="0"/>
              <a:t>Triangle, quadrilateral, hexagon, etc.</a:t>
            </a:r>
          </a:p>
          <a:p>
            <a:pPr lvl="1"/>
            <a:r>
              <a:rPr lang="en-US" dirty="0"/>
              <a:t>2D shape with cutout for area</a:t>
            </a:r>
          </a:p>
          <a:p>
            <a:pPr lvl="1"/>
            <a:r>
              <a:rPr lang="en-US" dirty="0"/>
              <a:t>3D object like stairs for volume</a:t>
            </a:r>
          </a:p>
          <a:p>
            <a:pPr lvl="1"/>
            <a:endParaRPr lang="en-US" dirty="0"/>
          </a:p>
          <a:p>
            <a:pPr lvl="1"/>
            <a:endParaRPr lang="en-US" dirty="0"/>
          </a:p>
          <a:p>
            <a:endParaRPr lang="en-US" dirty="0"/>
          </a:p>
        </p:txBody>
      </p:sp>
      <p:pic>
        <p:nvPicPr>
          <p:cNvPr id="4098" name="Picture 2" descr="Image result for hyde park lond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6221" y="255411"/>
            <a:ext cx="5061884" cy="296594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canterbury cathed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2596" y="3679800"/>
            <a:ext cx="3749451" cy="2495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748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3E370-2018-104E-A033-A9C18D1EECD3}"/>
              </a:ext>
            </a:extLst>
          </p:cNvPr>
          <p:cNvSpPr>
            <a:spLocks noGrp="1"/>
          </p:cNvSpPr>
          <p:nvPr>
            <p:ph type="title"/>
          </p:nvPr>
        </p:nvSpPr>
        <p:spPr/>
        <p:txBody>
          <a:bodyPr/>
          <a:lstStyle/>
          <a:p>
            <a:r>
              <a:rPr lang="en-US" dirty="0"/>
              <a:t>Geometry – dinner plate area</a:t>
            </a:r>
          </a:p>
        </p:txBody>
      </p:sp>
      <p:sp>
        <p:nvSpPr>
          <p:cNvPr id="3" name="Content Placeholder 2">
            <a:extLst>
              <a:ext uri="{FF2B5EF4-FFF2-40B4-BE49-F238E27FC236}">
                <a16:creationId xmlns:a16="http://schemas.microsoft.com/office/drawing/2014/main" id="{108B6433-BD67-6948-8675-5B44ADBABFD1}"/>
              </a:ext>
            </a:extLst>
          </p:cNvPr>
          <p:cNvSpPr>
            <a:spLocks noGrp="1"/>
          </p:cNvSpPr>
          <p:nvPr>
            <p:ph idx="1"/>
          </p:nvPr>
        </p:nvSpPr>
        <p:spPr/>
        <p:txBody>
          <a:bodyPr>
            <a:normAutofit/>
          </a:bodyPr>
          <a:lstStyle/>
          <a:p>
            <a:r>
              <a:rPr lang="en-US" dirty="0"/>
              <a:t>Calculate the area of a standard dinner plate in your house, your house in Edinburgh, and your house in Kent, England.  Round each initial measurement to the nearest inch.</a:t>
            </a:r>
          </a:p>
          <a:p>
            <a:r>
              <a:rPr lang="en-US" b="1" dirty="0"/>
              <a:t>USA</a:t>
            </a:r>
            <a:endParaRPr lang="en-US" dirty="0"/>
          </a:p>
          <a:p>
            <a:r>
              <a:rPr lang="en-US" b="1" dirty="0"/>
              <a:t>Edinburgh, Scotland</a:t>
            </a:r>
            <a:endParaRPr lang="en-US" dirty="0"/>
          </a:p>
          <a:p>
            <a:r>
              <a:rPr lang="en-US" b="1" dirty="0"/>
              <a:t>Kent, England</a:t>
            </a:r>
            <a:endParaRPr lang="en-US" dirty="0"/>
          </a:p>
          <a:p>
            <a:r>
              <a:rPr lang="en-US" dirty="0"/>
              <a:t>Are you surprised by the results?  Why or why not?</a:t>
            </a:r>
          </a:p>
          <a:p>
            <a:endParaRPr lang="en-US" dirty="0"/>
          </a:p>
        </p:txBody>
      </p:sp>
    </p:spTree>
    <p:extLst>
      <p:ext uri="{BB962C8B-B14F-4D97-AF65-F5344CB8AC3E}">
        <p14:creationId xmlns:p14="http://schemas.microsoft.com/office/powerpoint/2010/main" val="3447714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8F578-44D1-8D4B-A0A5-CDAD2B9EDD69}"/>
              </a:ext>
            </a:extLst>
          </p:cNvPr>
          <p:cNvSpPr>
            <a:spLocks noGrp="1"/>
          </p:cNvSpPr>
          <p:nvPr>
            <p:ph type="title"/>
          </p:nvPr>
        </p:nvSpPr>
        <p:spPr/>
        <p:txBody>
          <a:bodyPr/>
          <a:lstStyle/>
          <a:p>
            <a:r>
              <a:rPr lang="en-US" dirty="0"/>
              <a:t>Geometry  -shower volume</a:t>
            </a:r>
          </a:p>
        </p:txBody>
      </p:sp>
      <p:sp>
        <p:nvSpPr>
          <p:cNvPr id="3" name="Content Placeholder 2">
            <a:extLst>
              <a:ext uri="{FF2B5EF4-FFF2-40B4-BE49-F238E27FC236}">
                <a16:creationId xmlns:a16="http://schemas.microsoft.com/office/drawing/2014/main" id="{6BDA597A-2533-6845-807F-940BF6008742}"/>
              </a:ext>
            </a:extLst>
          </p:cNvPr>
          <p:cNvSpPr>
            <a:spLocks noGrp="1"/>
          </p:cNvSpPr>
          <p:nvPr>
            <p:ph idx="1"/>
          </p:nvPr>
        </p:nvSpPr>
        <p:spPr/>
        <p:txBody>
          <a:bodyPr>
            <a:normAutofit/>
          </a:bodyPr>
          <a:lstStyle/>
          <a:p>
            <a:r>
              <a:rPr lang="en-US" dirty="0"/>
              <a:t>Calculate the volume of the primary shower in cubic inches.  Calculate from floor to ceiling.  Round each initial measure to the nearest inch.  Most showers are shaped as a rectangular solid.  If it’s close to this shape, measure as if it’s a perfect rectangular solid.  Some are closer to a cylinder.  If this is the case, measure as if it’s a perfect cylinder.</a:t>
            </a:r>
          </a:p>
          <a:p>
            <a:r>
              <a:rPr lang="en-US" b="1" dirty="0"/>
              <a:t>USA</a:t>
            </a:r>
            <a:endParaRPr lang="en-US" dirty="0"/>
          </a:p>
          <a:p>
            <a:r>
              <a:rPr lang="en-US" b="1" dirty="0"/>
              <a:t>Edinburgh, Scotland</a:t>
            </a:r>
            <a:endParaRPr lang="en-US" dirty="0"/>
          </a:p>
          <a:p>
            <a:r>
              <a:rPr lang="en-US" b="1" dirty="0"/>
              <a:t>Kent, England</a:t>
            </a:r>
            <a:endParaRPr lang="en-US" dirty="0"/>
          </a:p>
          <a:p>
            <a:endParaRPr lang="en-US" dirty="0"/>
          </a:p>
        </p:txBody>
      </p:sp>
    </p:spTree>
    <p:extLst>
      <p:ext uri="{BB962C8B-B14F-4D97-AF65-F5344CB8AC3E}">
        <p14:creationId xmlns:p14="http://schemas.microsoft.com/office/powerpoint/2010/main" val="932365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467F-CBCF-9F41-B226-6A1794149181}"/>
              </a:ext>
            </a:extLst>
          </p:cNvPr>
          <p:cNvSpPr>
            <a:spLocks noGrp="1"/>
          </p:cNvSpPr>
          <p:nvPr>
            <p:ph type="title"/>
          </p:nvPr>
        </p:nvSpPr>
        <p:spPr/>
        <p:txBody>
          <a:bodyPr/>
          <a:lstStyle/>
          <a:p>
            <a:r>
              <a:rPr lang="en-US" dirty="0"/>
              <a:t>Geometry – area of house</a:t>
            </a:r>
          </a:p>
        </p:txBody>
      </p:sp>
      <p:sp>
        <p:nvSpPr>
          <p:cNvPr id="3" name="Content Placeholder 2">
            <a:extLst>
              <a:ext uri="{FF2B5EF4-FFF2-40B4-BE49-F238E27FC236}">
                <a16:creationId xmlns:a16="http://schemas.microsoft.com/office/drawing/2014/main" id="{529C37BE-6BAC-8749-A520-D5485454BF36}"/>
              </a:ext>
            </a:extLst>
          </p:cNvPr>
          <p:cNvSpPr>
            <a:spLocks noGrp="1"/>
          </p:cNvSpPr>
          <p:nvPr>
            <p:ph idx="1"/>
          </p:nvPr>
        </p:nvSpPr>
        <p:spPr/>
        <p:txBody>
          <a:bodyPr/>
          <a:lstStyle/>
          <a:p>
            <a:r>
              <a:rPr lang="en-US" dirty="0"/>
              <a:t>Calculate the square footage (area) of the house that you are staying in Kent, England; Edinburgh, Scotland; and your own house in Florida.  Use the American measuring system, round each initial measurement to the nearest half foot. Draw a rough sketch of the floorplan with your measurements shown.  Complete the calculations below the sketch. (Suggestion: Calculate each room and/or hallway separately)</a:t>
            </a:r>
          </a:p>
          <a:p>
            <a:endParaRPr lang="en-US" dirty="0"/>
          </a:p>
        </p:txBody>
      </p:sp>
      <p:graphicFrame>
        <p:nvGraphicFramePr>
          <p:cNvPr id="7" name="Table 6">
            <a:extLst>
              <a:ext uri="{FF2B5EF4-FFF2-40B4-BE49-F238E27FC236}">
                <a16:creationId xmlns:a16="http://schemas.microsoft.com/office/drawing/2014/main" id="{DA0765F7-D348-EB43-8C3B-7AD7A9452E3A}"/>
              </a:ext>
            </a:extLst>
          </p:cNvPr>
          <p:cNvGraphicFramePr>
            <a:graphicFrameLocks noGrp="1"/>
          </p:cNvGraphicFramePr>
          <p:nvPr>
            <p:extLst>
              <p:ext uri="{D42A27DB-BD31-4B8C-83A1-F6EECF244321}">
                <p14:modId xmlns:p14="http://schemas.microsoft.com/office/powerpoint/2010/main" val="2647173574"/>
              </p:ext>
            </p:extLst>
          </p:nvPr>
        </p:nvGraphicFramePr>
        <p:xfrm>
          <a:off x="1149274" y="4297680"/>
          <a:ext cx="5937250" cy="731520"/>
        </p:xfrm>
        <a:graphic>
          <a:graphicData uri="http://schemas.openxmlformats.org/drawingml/2006/table">
            <a:tbl>
              <a:tblPr firstRow="1" firstCol="1" bandRow="1">
                <a:tableStyleId>{5C22544A-7EE6-4342-B048-85BDC9FD1C3A}</a:tableStyleId>
              </a:tblPr>
              <a:tblGrid>
                <a:gridCol w="1483995">
                  <a:extLst>
                    <a:ext uri="{9D8B030D-6E8A-4147-A177-3AD203B41FA5}">
                      <a16:colId xmlns:a16="http://schemas.microsoft.com/office/drawing/2014/main" val="52396636"/>
                    </a:ext>
                  </a:extLst>
                </a:gridCol>
                <a:gridCol w="1483995">
                  <a:extLst>
                    <a:ext uri="{9D8B030D-6E8A-4147-A177-3AD203B41FA5}">
                      <a16:colId xmlns:a16="http://schemas.microsoft.com/office/drawing/2014/main" val="2849231868"/>
                    </a:ext>
                  </a:extLst>
                </a:gridCol>
                <a:gridCol w="1484630">
                  <a:extLst>
                    <a:ext uri="{9D8B030D-6E8A-4147-A177-3AD203B41FA5}">
                      <a16:colId xmlns:a16="http://schemas.microsoft.com/office/drawing/2014/main" val="3684340370"/>
                    </a:ext>
                  </a:extLst>
                </a:gridCol>
                <a:gridCol w="1484630">
                  <a:extLst>
                    <a:ext uri="{9D8B030D-6E8A-4147-A177-3AD203B41FA5}">
                      <a16:colId xmlns:a16="http://schemas.microsoft.com/office/drawing/2014/main" val="3857168378"/>
                    </a:ext>
                  </a:extLst>
                </a:gridCol>
              </a:tblGrid>
              <a:tr h="0">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U.S.A.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Edinburgh, Scotland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Kent, England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146340"/>
                  </a:ext>
                </a:extLst>
              </a:tr>
              <a:tr h="0">
                <a:tc>
                  <a:txBody>
                    <a:bodyPr/>
                    <a:lstStyle/>
                    <a:p>
                      <a:pPr marL="0" marR="0">
                        <a:spcBef>
                          <a:spcPts val="0"/>
                        </a:spcBef>
                        <a:spcAft>
                          <a:spcPts val="0"/>
                        </a:spcAft>
                      </a:pPr>
                      <a:r>
                        <a:rPr lang="en-US" sz="1200" dirty="0">
                          <a:effectLst/>
                        </a:rPr>
                        <a:t>Common living space square footage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5618572"/>
                  </a:ext>
                </a:extLst>
              </a:tr>
            </a:tbl>
          </a:graphicData>
        </a:graphic>
      </p:graphicFrame>
      <p:graphicFrame>
        <p:nvGraphicFramePr>
          <p:cNvPr id="8" name="Table 7">
            <a:extLst>
              <a:ext uri="{FF2B5EF4-FFF2-40B4-BE49-F238E27FC236}">
                <a16:creationId xmlns:a16="http://schemas.microsoft.com/office/drawing/2014/main" id="{7B020545-08E3-834E-B587-8DB0D83DAD82}"/>
              </a:ext>
            </a:extLst>
          </p:cNvPr>
          <p:cNvGraphicFramePr>
            <a:graphicFrameLocks noGrp="1"/>
          </p:cNvGraphicFramePr>
          <p:nvPr>
            <p:extLst>
              <p:ext uri="{D42A27DB-BD31-4B8C-83A1-F6EECF244321}">
                <p14:modId xmlns:p14="http://schemas.microsoft.com/office/powerpoint/2010/main" val="980090679"/>
              </p:ext>
            </p:extLst>
          </p:nvPr>
        </p:nvGraphicFramePr>
        <p:xfrm>
          <a:off x="1149274" y="5881624"/>
          <a:ext cx="5937250" cy="548640"/>
        </p:xfrm>
        <a:graphic>
          <a:graphicData uri="http://schemas.openxmlformats.org/drawingml/2006/table">
            <a:tbl>
              <a:tblPr firstRow="1" firstCol="1" bandRow="1">
                <a:tableStyleId>{5C22544A-7EE6-4342-B048-85BDC9FD1C3A}</a:tableStyleId>
              </a:tblPr>
              <a:tblGrid>
                <a:gridCol w="1483995">
                  <a:extLst>
                    <a:ext uri="{9D8B030D-6E8A-4147-A177-3AD203B41FA5}">
                      <a16:colId xmlns:a16="http://schemas.microsoft.com/office/drawing/2014/main" val="2412547075"/>
                    </a:ext>
                  </a:extLst>
                </a:gridCol>
                <a:gridCol w="1483995">
                  <a:extLst>
                    <a:ext uri="{9D8B030D-6E8A-4147-A177-3AD203B41FA5}">
                      <a16:colId xmlns:a16="http://schemas.microsoft.com/office/drawing/2014/main" val="1544044525"/>
                    </a:ext>
                  </a:extLst>
                </a:gridCol>
                <a:gridCol w="1484630">
                  <a:extLst>
                    <a:ext uri="{9D8B030D-6E8A-4147-A177-3AD203B41FA5}">
                      <a16:colId xmlns:a16="http://schemas.microsoft.com/office/drawing/2014/main" val="3852557163"/>
                    </a:ext>
                  </a:extLst>
                </a:gridCol>
                <a:gridCol w="1484630">
                  <a:extLst>
                    <a:ext uri="{9D8B030D-6E8A-4147-A177-3AD203B41FA5}">
                      <a16:colId xmlns:a16="http://schemas.microsoft.com/office/drawing/2014/main" val="2881151473"/>
                    </a:ext>
                  </a:extLst>
                </a:gridCol>
              </a:tblGrid>
              <a:tr h="0">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U.S.A.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Edinburgh, Scotland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Kent, England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2586911"/>
                  </a:ext>
                </a:extLst>
              </a:tr>
              <a:tr h="0">
                <a:tc>
                  <a:txBody>
                    <a:bodyPr/>
                    <a:lstStyle/>
                    <a:p>
                      <a:pPr marL="0" marR="0">
                        <a:spcBef>
                          <a:spcPts val="0"/>
                        </a:spcBef>
                        <a:spcAft>
                          <a:spcPts val="0"/>
                        </a:spcAft>
                      </a:pPr>
                      <a:r>
                        <a:rPr lang="en-US" sz="1200">
                          <a:effectLst/>
                        </a:rPr>
                        <a:t>Kitchen and dining square footage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2886428"/>
                  </a:ext>
                </a:extLst>
              </a:tr>
            </a:tbl>
          </a:graphicData>
        </a:graphic>
      </p:graphicFrame>
    </p:spTree>
    <p:extLst>
      <p:ext uri="{BB962C8B-B14F-4D97-AF65-F5344CB8AC3E}">
        <p14:creationId xmlns:p14="http://schemas.microsoft.com/office/powerpoint/2010/main" val="3960375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65AA-5C19-0B4F-8041-ED5AEFFC819C}"/>
              </a:ext>
            </a:extLst>
          </p:cNvPr>
          <p:cNvSpPr>
            <a:spLocks noGrp="1"/>
          </p:cNvSpPr>
          <p:nvPr>
            <p:ph type="title"/>
          </p:nvPr>
        </p:nvSpPr>
        <p:spPr/>
        <p:txBody>
          <a:bodyPr/>
          <a:lstStyle/>
          <a:p>
            <a:r>
              <a:rPr lang="en-US" dirty="0"/>
              <a:t>Geometry – scavenger hunt</a:t>
            </a:r>
          </a:p>
        </p:txBody>
      </p:sp>
      <p:sp>
        <p:nvSpPr>
          <p:cNvPr id="3" name="Content Placeholder 2">
            <a:extLst>
              <a:ext uri="{FF2B5EF4-FFF2-40B4-BE49-F238E27FC236}">
                <a16:creationId xmlns:a16="http://schemas.microsoft.com/office/drawing/2014/main" id="{50925106-7B80-654C-A8D6-DC6798BE3FAC}"/>
              </a:ext>
            </a:extLst>
          </p:cNvPr>
          <p:cNvSpPr>
            <a:spLocks noGrp="1"/>
          </p:cNvSpPr>
          <p:nvPr>
            <p:ph idx="1"/>
          </p:nvPr>
        </p:nvSpPr>
        <p:spPr/>
        <p:txBody>
          <a:bodyPr numCol="2">
            <a:normAutofit fontScale="70000" lnSpcReduction="20000"/>
          </a:bodyPr>
          <a:lstStyle/>
          <a:p>
            <a:r>
              <a:rPr lang="en-US" dirty="0"/>
              <a:t>During our time at the Canterbury Cathedral and city </a:t>
            </a:r>
            <a:r>
              <a:rPr lang="en-US" dirty="0" err="1"/>
              <a:t>centre</a:t>
            </a:r>
            <a:r>
              <a:rPr lang="en-US" dirty="0"/>
              <a:t>, find each of the following shapes and angles.  Draw a rough sketch of the item and describe what exactly the item is.  You may need to get creative for some of the items</a:t>
            </a:r>
          </a:p>
          <a:p>
            <a:pPr lvl="0"/>
            <a:r>
              <a:rPr lang="en-US" dirty="0"/>
              <a:t>Find a point</a:t>
            </a:r>
          </a:p>
          <a:p>
            <a:pPr lvl="0"/>
            <a:r>
              <a:rPr lang="en-US" dirty="0"/>
              <a:t>Find a line</a:t>
            </a:r>
          </a:p>
          <a:p>
            <a:pPr lvl="0"/>
            <a:r>
              <a:rPr lang="en-US" dirty="0"/>
              <a:t>Find a plane</a:t>
            </a:r>
          </a:p>
          <a:p>
            <a:pPr lvl="0"/>
            <a:r>
              <a:rPr lang="en-US" dirty="0"/>
              <a:t>Find a ray</a:t>
            </a:r>
          </a:p>
          <a:p>
            <a:pPr lvl="0"/>
            <a:r>
              <a:rPr lang="en-US" dirty="0"/>
              <a:t>Find a right angle</a:t>
            </a:r>
          </a:p>
          <a:p>
            <a:pPr lvl="0"/>
            <a:r>
              <a:rPr lang="en-US" dirty="0"/>
              <a:t>Find an acute angle</a:t>
            </a:r>
          </a:p>
          <a:p>
            <a:pPr lvl="0"/>
            <a:r>
              <a:rPr lang="en-US" dirty="0"/>
              <a:t>Find an obtuse angle</a:t>
            </a:r>
          </a:p>
          <a:p>
            <a:pPr lvl="0"/>
            <a:r>
              <a:rPr lang="en-US" dirty="0"/>
              <a:t>Find complementary angles</a:t>
            </a:r>
          </a:p>
          <a:p>
            <a:pPr lvl="0"/>
            <a:r>
              <a:rPr lang="en-US" dirty="0"/>
              <a:t>Find supplementary angles.</a:t>
            </a:r>
          </a:p>
          <a:p>
            <a:pPr lvl="0"/>
            <a:r>
              <a:rPr lang="en-US" dirty="0"/>
              <a:t>Find parallel lines</a:t>
            </a:r>
          </a:p>
          <a:p>
            <a:pPr lvl="0"/>
            <a:r>
              <a:rPr lang="en-US" dirty="0"/>
              <a:t>Find a regular polygon</a:t>
            </a:r>
          </a:p>
          <a:p>
            <a:pPr lvl="0"/>
            <a:r>
              <a:rPr lang="en-US" dirty="0"/>
              <a:t>Find similar figures</a:t>
            </a:r>
          </a:p>
          <a:p>
            <a:pPr lvl="0"/>
            <a:r>
              <a:rPr lang="en-US" dirty="0"/>
              <a:t>Find congruent figures</a:t>
            </a:r>
          </a:p>
          <a:p>
            <a:pPr lvl="0"/>
            <a:r>
              <a:rPr lang="en-US" dirty="0"/>
              <a:t>Find an irregular triangle </a:t>
            </a:r>
          </a:p>
          <a:p>
            <a:pPr lvl="0"/>
            <a:r>
              <a:rPr lang="en-US" dirty="0"/>
              <a:t>Find a regular triangle</a:t>
            </a:r>
          </a:p>
          <a:p>
            <a:pPr lvl="0"/>
            <a:r>
              <a:rPr lang="en-US" dirty="0"/>
              <a:t>Find a quadrilateral</a:t>
            </a:r>
          </a:p>
          <a:p>
            <a:pPr lvl="0"/>
            <a:r>
              <a:rPr lang="en-US" dirty="0"/>
              <a:t>Find a square</a:t>
            </a:r>
          </a:p>
          <a:p>
            <a:pPr lvl="0"/>
            <a:r>
              <a:rPr lang="en-US" dirty="0"/>
              <a:t>Find a pentagon</a:t>
            </a:r>
          </a:p>
          <a:p>
            <a:pPr lvl="0"/>
            <a:r>
              <a:rPr lang="en-US" dirty="0"/>
              <a:t>Find a trapezoid</a:t>
            </a:r>
          </a:p>
          <a:p>
            <a:pPr lvl="0"/>
            <a:r>
              <a:rPr lang="en-US" dirty="0"/>
              <a:t>Find a hexagon</a:t>
            </a:r>
          </a:p>
          <a:p>
            <a:endParaRPr lang="en-US" dirty="0"/>
          </a:p>
        </p:txBody>
      </p:sp>
    </p:spTree>
    <p:extLst>
      <p:ext uri="{BB962C8B-B14F-4D97-AF65-F5344CB8AC3E}">
        <p14:creationId xmlns:p14="http://schemas.microsoft.com/office/powerpoint/2010/main" val="1430937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Probability</a:t>
            </a:r>
          </a:p>
        </p:txBody>
      </p:sp>
      <p:sp>
        <p:nvSpPr>
          <p:cNvPr id="3" name="Content Placeholder 2"/>
          <p:cNvSpPr>
            <a:spLocks noGrp="1"/>
          </p:cNvSpPr>
          <p:nvPr>
            <p:ph idx="1"/>
          </p:nvPr>
        </p:nvSpPr>
        <p:spPr/>
        <p:txBody>
          <a:bodyPr/>
          <a:lstStyle/>
          <a:p>
            <a:r>
              <a:rPr lang="en-US" b="1" u="sng" dirty="0"/>
              <a:t>Tartan Weaving Mill</a:t>
            </a:r>
          </a:p>
          <a:p>
            <a:r>
              <a:rPr lang="en-US" dirty="0"/>
              <a:t>Traditional Pub</a:t>
            </a:r>
          </a:p>
          <a:p>
            <a:r>
              <a:rPr lang="en-US" b="1" u="sng" dirty="0"/>
              <a:t>Harry Potter wand case</a:t>
            </a:r>
          </a:p>
        </p:txBody>
      </p:sp>
      <p:pic>
        <p:nvPicPr>
          <p:cNvPr id="4" name="Picture 2" descr="Image result for tartan weaving m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1964" y="927174"/>
            <a:ext cx="3410415" cy="237663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128" y="3710940"/>
            <a:ext cx="5238750" cy="294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43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story: course</a:t>
            </a:r>
          </a:p>
        </p:txBody>
      </p:sp>
      <p:sp>
        <p:nvSpPr>
          <p:cNvPr id="3" name="Content Placeholder 2"/>
          <p:cNvSpPr>
            <a:spLocks noGrp="1"/>
          </p:cNvSpPr>
          <p:nvPr>
            <p:ph idx="1"/>
          </p:nvPr>
        </p:nvSpPr>
        <p:spPr/>
        <p:txBody>
          <a:bodyPr/>
          <a:lstStyle/>
          <a:p>
            <a:r>
              <a:rPr lang="en-US" dirty="0"/>
              <a:t>MGF 1106 College Mathematics – liberal arts math course</a:t>
            </a:r>
          </a:p>
          <a:p>
            <a:pPr lvl="1"/>
            <a:r>
              <a:rPr lang="en-US" dirty="0"/>
              <a:t>COLLEGE MATHEMATICS Prerequisite: Minimum grade of C in </a:t>
            </a:r>
            <a:r>
              <a:rPr lang="en-US" dirty="0">
                <a:hlinkClick r:id="rId2" tooltip="MAT 0018C"/>
              </a:rPr>
              <a:t>MAT 0018C</a:t>
            </a:r>
            <a:r>
              <a:rPr lang="en-US" dirty="0"/>
              <a:t> or higher or appropriate score on an approved assessment. Topics include </a:t>
            </a:r>
            <a:r>
              <a:rPr lang="en-US" b="1" u="sng" dirty="0"/>
              <a:t>systematic counting, probability, statistics, geometry, sets, logic, and the history of mathematics.</a:t>
            </a:r>
            <a:r>
              <a:rPr lang="en-US" dirty="0"/>
              <a:t> Gordon Rule course. Minimum grade of C required if </a:t>
            </a:r>
            <a:r>
              <a:rPr lang="en-US" dirty="0">
                <a:hlinkClick r:id="rId3" tooltip="MGF 1106"/>
              </a:rPr>
              <a:t>MGF 1106</a:t>
            </a:r>
            <a:r>
              <a:rPr lang="en-US" dirty="0"/>
              <a:t> is used to satisfy Gordon Rule and general education requirements.</a:t>
            </a:r>
          </a:p>
          <a:p>
            <a:pPr lvl="1"/>
            <a:endParaRPr lang="en-US" dirty="0"/>
          </a:p>
          <a:p>
            <a:pPr marL="128016" lvl="1" indent="0">
              <a:buNone/>
            </a:pPr>
            <a:r>
              <a:rPr lang="en-US" dirty="0"/>
              <a:t>Course Learning Outcomes</a:t>
            </a:r>
          </a:p>
          <a:p>
            <a:pPr lvl="1"/>
            <a:r>
              <a:rPr lang="en-US" dirty="0"/>
              <a:t>Demonstrate an understanding of mathematical topics beyond algebra: sets, logic, probability, counting methods, geometry and statistics.</a:t>
            </a:r>
          </a:p>
          <a:p>
            <a:pPr lvl="1"/>
            <a:r>
              <a:rPr lang="en-US" dirty="0"/>
              <a:t>Implement the fundamental methods of each topic in various applications of mathematics.</a:t>
            </a:r>
          </a:p>
          <a:p>
            <a:pPr lvl="1"/>
            <a:r>
              <a:rPr lang="en-US" dirty="0"/>
              <a:t>Recognize the historical development of mathematical ideas and concepts.</a:t>
            </a:r>
          </a:p>
          <a:p>
            <a:pPr lvl="1"/>
            <a:r>
              <a:rPr lang="en-US" dirty="0"/>
              <a:t>ADDED OUTCOME: Compare and contrast cultural experiences </a:t>
            </a:r>
          </a:p>
          <a:p>
            <a:pPr lvl="1"/>
            <a:endParaRPr lang="en-US" b="1" dirty="0"/>
          </a:p>
          <a:p>
            <a:pPr marL="128016" lvl="1" indent="0">
              <a:buNone/>
            </a:pPr>
            <a:endParaRPr lang="en-US" b="1" dirty="0"/>
          </a:p>
          <a:p>
            <a:pPr marL="128016" lvl="1" indent="0">
              <a:buNone/>
            </a:pPr>
            <a:endParaRPr lang="en-US" dirty="0"/>
          </a:p>
        </p:txBody>
      </p:sp>
    </p:spTree>
    <p:extLst>
      <p:ext uri="{BB962C8B-B14F-4D97-AF65-F5344CB8AC3E}">
        <p14:creationId xmlns:p14="http://schemas.microsoft.com/office/powerpoint/2010/main" val="3239752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59BAC-D204-3847-BA02-52A67C386880}"/>
              </a:ext>
            </a:extLst>
          </p:cNvPr>
          <p:cNvSpPr>
            <a:spLocks noGrp="1"/>
          </p:cNvSpPr>
          <p:nvPr>
            <p:ph type="title"/>
          </p:nvPr>
        </p:nvSpPr>
        <p:spPr/>
        <p:txBody>
          <a:bodyPr/>
          <a:lstStyle/>
          <a:p>
            <a:r>
              <a:rPr lang="en-US" dirty="0"/>
              <a:t>Probability – tartan weaving mill</a:t>
            </a:r>
          </a:p>
        </p:txBody>
      </p:sp>
      <p:sp>
        <p:nvSpPr>
          <p:cNvPr id="3" name="Content Placeholder 2">
            <a:extLst>
              <a:ext uri="{FF2B5EF4-FFF2-40B4-BE49-F238E27FC236}">
                <a16:creationId xmlns:a16="http://schemas.microsoft.com/office/drawing/2014/main" id="{CD452F1E-B389-D543-953F-5E3D7F528E43}"/>
              </a:ext>
            </a:extLst>
          </p:cNvPr>
          <p:cNvSpPr>
            <a:spLocks noGrp="1"/>
          </p:cNvSpPr>
          <p:nvPr>
            <p:ph idx="1"/>
          </p:nvPr>
        </p:nvSpPr>
        <p:spPr/>
        <p:txBody>
          <a:bodyPr>
            <a:normAutofit fontScale="92500" lnSpcReduction="20000"/>
          </a:bodyPr>
          <a:lstStyle/>
          <a:p>
            <a:r>
              <a:rPr lang="en-US" dirty="0"/>
              <a:t>Find one pattern at the mill and identify the colors in order to run some probabilities on the information. Find one with at least 4 colors, preferably more.</a:t>
            </a:r>
          </a:p>
          <a:p>
            <a:r>
              <a:rPr lang="en-US" dirty="0"/>
              <a:t>Identify all the colors in the pattern and write why you chose this pattern.</a:t>
            </a:r>
          </a:p>
          <a:p>
            <a:r>
              <a:rPr lang="en-US" dirty="0"/>
              <a:t>Answer the following questions about the colors you wrote down.  Simplify all fractions.</a:t>
            </a:r>
          </a:p>
          <a:p>
            <a:pPr lvl="0"/>
            <a:r>
              <a:rPr lang="en-US" dirty="0"/>
              <a:t>If one color is chosen randomly from the colors in your pattern, what is the probability that the color is a warm color (meaning in the red, orange, and yellow family)?</a:t>
            </a:r>
          </a:p>
          <a:p>
            <a:pPr lvl="0"/>
            <a:r>
              <a:rPr lang="en-US" dirty="0"/>
              <a:t>If one color is chosen randomly, what is the probability that the color is red?</a:t>
            </a:r>
          </a:p>
          <a:p>
            <a:pPr lvl="0"/>
            <a:r>
              <a:rPr lang="en-US" dirty="0"/>
              <a:t>If one color is chosen randomly, what is the probability that the color is blue or green?</a:t>
            </a:r>
          </a:p>
          <a:p>
            <a:pPr lvl="0"/>
            <a:r>
              <a:rPr lang="en-US" dirty="0"/>
              <a:t>If one color is chosen randomly, what are the odds in favor and odds against the color being green?</a:t>
            </a:r>
          </a:p>
          <a:p>
            <a:pPr lvl="0"/>
            <a:r>
              <a:rPr lang="en-US" dirty="0"/>
              <a:t>If one color is chosen randomly, what is the probability the color is white given it’s not red?</a:t>
            </a:r>
          </a:p>
          <a:p>
            <a:endParaRPr lang="en-US" dirty="0"/>
          </a:p>
        </p:txBody>
      </p:sp>
    </p:spTree>
    <p:extLst>
      <p:ext uri="{BB962C8B-B14F-4D97-AF65-F5344CB8AC3E}">
        <p14:creationId xmlns:p14="http://schemas.microsoft.com/office/powerpoint/2010/main" val="3203977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1C461-A07B-1F40-90D2-56F4C97786ED}"/>
              </a:ext>
            </a:extLst>
          </p:cNvPr>
          <p:cNvSpPr>
            <a:spLocks noGrp="1"/>
          </p:cNvSpPr>
          <p:nvPr>
            <p:ph type="title"/>
          </p:nvPr>
        </p:nvSpPr>
        <p:spPr/>
        <p:txBody>
          <a:bodyPr/>
          <a:lstStyle/>
          <a:p>
            <a:r>
              <a:rPr lang="en-US" dirty="0"/>
              <a:t>Probability – harry potter wand case</a:t>
            </a:r>
          </a:p>
        </p:txBody>
      </p:sp>
      <p:sp>
        <p:nvSpPr>
          <p:cNvPr id="3" name="Content Placeholder 2">
            <a:extLst>
              <a:ext uri="{FF2B5EF4-FFF2-40B4-BE49-F238E27FC236}">
                <a16:creationId xmlns:a16="http://schemas.microsoft.com/office/drawing/2014/main" id="{5895BA73-0A35-1348-AEB8-31720B1683EC}"/>
              </a:ext>
            </a:extLst>
          </p:cNvPr>
          <p:cNvSpPr>
            <a:spLocks noGrp="1"/>
          </p:cNvSpPr>
          <p:nvPr>
            <p:ph idx="1"/>
          </p:nvPr>
        </p:nvSpPr>
        <p:spPr/>
        <p:txBody>
          <a:bodyPr>
            <a:normAutofit fontScale="85000" lnSpcReduction="10000"/>
          </a:bodyPr>
          <a:lstStyle/>
          <a:p>
            <a:r>
              <a:rPr lang="en-US" dirty="0"/>
              <a:t>You’ll find a case with 24 of the most prominent wands from the Harry Potter series.  List the wand owners along with the house that the wand owner was sorted into.  (Note: some wands don’t have a house affiliation that is known.  For those you can write unknown).  You may need to look up a few of them online.  In the last column, fill in the main color associated with the house of the wand owner.  If the house is unknown, write none for that color.</a:t>
            </a:r>
          </a:p>
          <a:p>
            <a:r>
              <a:rPr lang="en-US" dirty="0"/>
              <a:t>Example questions:</a:t>
            </a:r>
          </a:p>
          <a:p>
            <a:r>
              <a:rPr lang="en-US" dirty="0"/>
              <a:t>If 1 wand is chosen randomly from the case, what is the probability the wand’s owner was a Slytherin?</a:t>
            </a:r>
          </a:p>
          <a:p>
            <a:r>
              <a:rPr lang="en-US" dirty="0"/>
              <a:t>Find the probability of randomly selecting a wand with a Gryffindor owner followed by selecting a wand with an unknown owner if 2 wands are randomly selected without replacement.</a:t>
            </a:r>
          </a:p>
          <a:p>
            <a:r>
              <a:rPr lang="en-US" dirty="0"/>
              <a:t>Given the wand has a Gryffindor owner, what is the probability a randomly selected wand belongs to a member of the Weasley family.</a:t>
            </a:r>
          </a:p>
          <a:p>
            <a:r>
              <a:rPr lang="en-US" dirty="0"/>
              <a:t>How many different ways could you select a first, second, and third favorite wand from the case?</a:t>
            </a:r>
          </a:p>
          <a:p>
            <a:endParaRPr lang="en-US" dirty="0"/>
          </a:p>
        </p:txBody>
      </p:sp>
    </p:spTree>
    <p:extLst>
      <p:ext uri="{BB962C8B-B14F-4D97-AF65-F5344CB8AC3E}">
        <p14:creationId xmlns:p14="http://schemas.microsoft.com/office/powerpoint/2010/main" val="4063381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a:t>
            </a:r>
          </a:p>
        </p:txBody>
      </p:sp>
      <p:sp>
        <p:nvSpPr>
          <p:cNvPr id="3" name="Content Placeholder 2"/>
          <p:cNvSpPr>
            <a:spLocks noGrp="1"/>
          </p:cNvSpPr>
          <p:nvPr>
            <p:ph idx="1"/>
          </p:nvPr>
        </p:nvSpPr>
        <p:spPr/>
        <p:txBody>
          <a:bodyPr/>
          <a:lstStyle/>
          <a:p>
            <a:r>
              <a:rPr lang="en-US" dirty="0"/>
              <a:t>Internet devices</a:t>
            </a:r>
          </a:p>
          <a:p>
            <a:r>
              <a:rPr lang="en-US" dirty="0"/>
              <a:t>Countries visited</a:t>
            </a:r>
          </a:p>
          <a:p>
            <a:r>
              <a:rPr lang="en-US" dirty="0"/>
              <a:t>Number of children</a:t>
            </a:r>
          </a:p>
          <a:p>
            <a:r>
              <a:rPr lang="en-US" dirty="0"/>
              <a:t>Grocery store visits</a:t>
            </a:r>
          </a:p>
        </p:txBody>
      </p:sp>
    </p:spTree>
    <p:extLst>
      <p:ext uri="{BB962C8B-B14F-4D97-AF65-F5344CB8AC3E}">
        <p14:creationId xmlns:p14="http://schemas.microsoft.com/office/powerpoint/2010/main" val="268095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A49FE-60DD-2F4C-9FD5-1B859ED02F26}"/>
              </a:ext>
            </a:extLst>
          </p:cNvPr>
          <p:cNvSpPr>
            <a:spLocks noGrp="1"/>
          </p:cNvSpPr>
          <p:nvPr>
            <p:ph type="title"/>
          </p:nvPr>
        </p:nvSpPr>
        <p:spPr/>
        <p:txBody>
          <a:bodyPr/>
          <a:lstStyle/>
          <a:p>
            <a:r>
              <a:rPr lang="en-US" dirty="0"/>
              <a:t>Statistics – internet devices</a:t>
            </a:r>
          </a:p>
        </p:txBody>
      </p:sp>
      <p:sp>
        <p:nvSpPr>
          <p:cNvPr id="3" name="Content Placeholder 2">
            <a:extLst>
              <a:ext uri="{FF2B5EF4-FFF2-40B4-BE49-F238E27FC236}">
                <a16:creationId xmlns:a16="http://schemas.microsoft.com/office/drawing/2014/main" id="{7E4F973C-C40F-4B42-B9EC-04449BD64C55}"/>
              </a:ext>
            </a:extLst>
          </p:cNvPr>
          <p:cNvSpPr>
            <a:spLocks noGrp="1"/>
          </p:cNvSpPr>
          <p:nvPr>
            <p:ph idx="1"/>
          </p:nvPr>
        </p:nvSpPr>
        <p:spPr/>
        <p:txBody>
          <a:bodyPr/>
          <a:lstStyle/>
          <a:p>
            <a:r>
              <a:rPr lang="en-US" b="1" dirty="0"/>
              <a:t>How many internet devices are in the average household per country?  Fill in for your household in Florida and for the household you stay in in each country.</a:t>
            </a:r>
            <a:endParaRPr lang="en-US" dirty="0"/>
          </a:p>
          <a:p>
            <a:r>
              <a:rPr lang="en-US" dirty="0"/>
              <a:t>Find the mean, median, mode, and midrange for the number of internet devices in a household in the USA, in Scotland, and in England.</a:t>
            </a:r>
          </a:p>
          <a:p>
            <a:r>
              <a:rPr lang="en-US" dirty="0"/>
              <a:t>Which of the 5 methods was used to collect the data?</a:t>
            </a:r>
          </a:p>
          <a:p>
            <a:r>
              <a:rPr lang="en-US" dirty="0"/>
              <a:t>**We all shared our data**</a:t>
            </a:r>
          </a:p>
        </p:txBody>
      </p:sp>
    </p:spTree>
    <p:extLst>
      <p:ext uri="{BB962C8B-B14F-4D97-AF65-F5344CB8AC3E}">
        <p14:creationId xmlns:p14="http://schemas.microsoft.com/office/powerpoint/2010/main" val="539615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8542C-2A27-9E4B-9886-DC00058DE89D}"/>
              </a:ext>
            </a:extLst>
          </p:cNvPr>
          <p:cNvSpPr>
            <a:spLocks noGrp="1"/>
          </p:cNvSpPr>
          <p:nvPr>
            <p:ph type="title"/>
          </p:nvPr>
        </p:nvSpPr>
        <p:spPr/>
        <p:txBody>
          <a:bodyPr/>
          <a:lstStyle/>
          <a:p>
            <a:r>
              <a:rPr lang="en-US" dirty="0"/>
              <a:t>Statistics – countries visited</a:t>
            </a:r>
          </a:p>
        </p:txBody>
      </p:sp>
      <p:sp>
        <p:nvSpPr>
          <p:cNvPr id="3" name="Content Placeholder 2">
            <a:extLst>
              <a:ext uri="{FF2B5EF4-FFF2-40B4-BE49-F238E27FC236}">
                <a16:creationId xmlns:a16="http://schemas.microsoft.com/office/drawing/2014/main" id="{133FB018-0CFA-B347-8827-7B6B7897E6A8}"/>
              </a:ext>
            </a:extLst>
          </p:cNvPr>
          <p:cNvSpPr>
            <a:spLocks noGrp="1"/>
          </p:cNvSpPr>
          <p:nvPr>
            <p:ph idx="1"/>
          </p:nvPr>
        </p:nvSpPr>
        <p:spPr/>
        <p:txBody>
          <a:bodyPr/>
          <a:lstStyle/>
          <a:p>
            <a:r>
              <a:rPr lang="en-US" dirty="0"/>
              <a:t>How many countries have you visited? (answer for yourself as if you’ve completed the travel on this trip).  Ask the person that is closest to your age in the household.  Fill in for yourself and then for your family in each country on the line with your name.  The data will be collected and then distributed to everyone for analysis.</a:t>
            </a:r>
          </a:p>
          <a:p>
            <a:r>
              <a:rPr lang="en-US" dirty="0"/>
              <a:t>Find the mean and standard deviation for the number of countries visited in a household in the USA, in Scotland, and in England. </a:t>
            </a:r>
          </a:p>
          <a:p>
            <a:r>
              <a:rPr lang="en-US" dirty="0"/>
              <a:t>**We all shared our data**</a:t>
            </a:r>
          </a:p>
        </p:txBody>
      </p:sp>
    </p:spTree>
    <p:extLst>
      <p:ext uri="{BB962C8B-B14F-4D97-AF65-F5344CB8AC3E}">
        <p14:creationId xmlns:p14="http://schemas.microsoft.com/office/powerpoint/2010/main" val="1083877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01C0E-DEBC-A747-B9AF-65A5BB1B3694}"/>
              </a:ext>
            </a:extLst>
          </p:cNvPr>
          <p:cNvSpPr>
            <a:spLocks noGrp="1"/>
          </p:cNvSpPr>
          <p:nvPr>
            <p:ph type="title"/>
          </p:nvPr>
        </p:nvSpPr>
        <p:spPr/>
        <p:txBody>
          <a:bodyPr/>
          <a:lstStyle/>
          <a:p>
            <a:r>
              <a:rPr lang="en-US" dirty="0"/>
              <a:t>Statistics – number of children</a:t>
            </a:r>
          </a:p>
        </p:txBody>
      </p:sp>
      <p:sp>
        <p:nvSpPr>
          <p:cNvPr id="3" name="Content Placeholder 2">
            <a:extLst>
              <a:ext uri="{FF2B5EF4-FFF2-40B4-BE49-F238E27FC236}">
                <a16:creationId xmlns:a16="http://schemas.microsoft.com/office/drawing/2014/main" id="{9A8A3CDA-720D-A348-B64A-B98538E6B20E}"/>
              </a:ext>
            </a:extLst>
          </p:cNvPr>
          <p:cNvSpPr>
            <a:spLocks noGrp="1"/>
          </p:cNvSpPr>
          <p:nvPr>
            <p:ph idx="1"/>
          </p:nvPr>
        </p:nvSpPr>
        <p:spPr/>
        <p:txBody>
          <a:bodyPr/>
          <a:lstStyle/>
          <a:p>
            <a:r>
              <a:rPr lang="en-US" dirty="0"/>
              <a:t>Find the number of children in each household.  Fill in for yourself and for the families that you stay with in each country.  If you need clarification on the specifics of this, please ask.</a:t>
            </a:r>
          </a:p>
          <a:p>
            <a:r>
              <a:rPr lang="en-US" dirty="0"/>
              <a:t>After the data has been collected, create a frequency distribution, frequency polygon, histogram, and stem and leaf plot for Orlando, Edinburgh, and Kent.  Use a class size of 1.  Identify the modal class.</a:t>
            </a:r>
          </a:p>
          <a:p>
            <a:r>
              <a:rPr lang="en-US" dirty="0"/>
              <a:t>**We all shared our data**</a:t>
            </a:r>
          </a:p>
        </p:txBody>
      </p:sp>
    </p:spTree>
    <p:extLst>
      <p:ext uri="{BB962C8B-B14F-4D97-AF65-F5344CB8AC3E}">
        <p14:creationId xmlns:p14="http://schemas.microsoft.com/office/powerpoint/2010/main" val="1800393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52905-7B6E-3242-8E1D-B1C1B0A40F59}"/>
              </a:ext>
            </a:extLst>
          </p:cNvPr>
          <p:cNvSpPr>
            <a:spLocks noGrp="1"/>
          </p:cNvSpPr>
          <p:nvPr>
            <p:ph type="title"/>
          </p:nvPr>
        </p:nvSpPr>
        <p:spPr/>
        <p:txBody>
          <a:bodyPr/>
          <a:lstStyle/>
          <a:p>
            <a:r>
              <a:rPr lang="en-US" dirty="0"/>
              <a:t>Statistics – grocery store visits</a:t>
            </a:r>
          </a:p>
        </p:txBody>
      </p:sp>
      <p:sp>
        <p:nvSpPr>
          <p:cNvPr id="3" name="Content Placeholder 2">
            <a:extLst>
              <a:ext uri="{FF2B5EF4-FFF2-40B4-BE49-F238E27FC236}">
                <a16:creationId xmlns:a16="http://schemas.microsoft.com/office/drawing/2014/main" id="{BC399C61-B45F-EF41-9D96-A97FD334C11D}"/>
              </a:ext>
            </a:extLst>
          </p:cNvPr>
          <p:cNvSpPr>
            <a:spLocks noGrp="1"/>
          </p:cNvSpPr>
          <p:nvPr>
            <p:ph idx="1"/>
          </p:nvPr>
        </p:nvSpPr>
        <p:spPr/>
        <p:txBody>
          <a:bodyPr/>
          <a:lstStyle/>
          <a:p>
            <a:r>
              <a:rPr lang="en-US" dirty="0"/>
              <a:t>Choose 20 items you would like to compare from grocery store to grocery store in each country.  Find the price (in pounds, not dollars) of each item in country and list their cost. (Round to the nearest cent)  Then find the average (mean) of the cost of each item and also the average (mean) of the cost of the total bill for the items.  Only include the items you were able to find a price for it in </a:t>
            </a:r>
            <a:r>
              <a:rPr lang="en-US" b="1" dirty="0"/>
              <a:t>ALL 3 LOCATIONS </a:t>
            </a:r>
            <a:r>
              <a:rPr lang="en-US" dirty="0"/>
              <a:t>in your calculations.</a:t>
            </a:r>
          </a:p>
          <a:p>
            <a:r>
              <a:rPr lang="en-US" dirty="0"/>
              <a:t>Example questions:</a:t>
            </a:r>
          </a:p>
          <a:p>
            <a:r>
              <a:rPr lang="en-US" dirty="0"/>
              <a:t>What is the midrange for the average cost?</a:t>
            </a:r>
          </a:p>
          <a:p>
            <a:r>
              <a:rPr lang="en-US" dirty="0"/>
              <a:t>What is the median cost for the items in Edinburgh?</a:t>
            </a:r>
          </a:p>
          <a:p>
            <a:r>
              <a:rPr lang="en-US" dirty="0"/>
              <a:t>What is the mode cost for the items in Kent?</a:t>
            </a:r>
          </a:p>
          <a:p>
            <a:endParaRPr lang="en-US" dirty="0"/>
          </a:p>
        </p:txBody>
      </p:sp>
    </p:spTree>
    <p:extLst>
      <p:ext uri="{BB962C8B-B14F-4D97-AF65-F5344CB8AC3E}">
        <p14:creationId xmlns:p14="http://schemas.microsoft.com/office/powerpoint/2010/main" val="3147815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t>
            </a:r>
          </a:p>
        </p:txBody>
      </p:sp>
      <p:sp>
        <p:nvSpPr>
          <p:cNvPr id="3" name="Content Placeholder 2"/>
          <p:cNvSpPr>
            <a:spLocks noGrp="1"/>
          </p:cNvSpPr>
          <p:nvPr>
            <p:ph idx="1"/>
          </p:nvPr>
        </p:nvSpPr>
        <p:spPr/>
        <p:txBody>
          <a:bodyPr/>
          <a:lstStyle/>
          <a:p>
            <a:r>
              <a:rPr lang="en-US" dirty="0"/>
              <a:t>Expectations for trip</a:t>
            </a:r>
          </a:p>
          <a:p>
            <a:r>
              <a:rPr lang="en-US" dirty="0"/>
              <a:t>Beliefs about Edinburgh and Kent</a:t>
            </a:r>
          </a:p>
        </p:txBody>
      </p:sp>
      <p:pic>
        <p:nvPicPr>
          <p:cNvPr id="4" name="Picture 2" descr="Image result for edinburgh scotla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8983" y="999659"/>
            <a:ext cx="3855217" cy="2170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160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6502D-B9BB-9542-A0CB-3FCBC6E43973}"/>
              </a:ext>
            </a:extLst>
          </p:cNvPr>
          <p:cNvSpPr>
            <a:spLocks noGrp="1"/>
          </p:cNvSpPr>
          <p:nvPr>
            <p:ph type="title"/>
          </p:nvPr>
        </p:nvSpPr>
        <p:spPr/>
        <p:txBody>
          <a:bodyPr/>
          <a:lstStyle/>
          <a:p>
            <a:r>
              <a:rPr lang="en-US" dirty="0"/>
              <a:t>Logic – expectations for the trip</a:t>
            </a:r>
          </a:p>
        </p:txBody>
      </p:sp>
      <p:sp>
        <p:nvSpPr>
          <p:cNvPr id="3" name="Content Placeholder 2">
            <a:extLst>
              <a:ext uri="{FF2B5EF4-FFF2-40B4-BE49-F238E27FC236}">
                <a16:creationId xmlns:a16="http://schemas.microsoft.com/office/drawing/2014/main" id="{3F7BEA58-1196-1641-B18F-E2E79A722274}"/>
              </a:ext>
            </a:extLst>
          </p:cNvPr>
          <p:cNvSpPr>
            <a:spLocks noGrp="1"/>
          </p:cNvSpPr>
          <p:nvPr>
            <p:ph idx="1"/>
          </p:nvPr>
        </p:nvSpPr>
        <p:spPr/>
        <p:txBody>
          <a:bodyPr>
            <a:normAutofit fontScale="70000" lnSpcReduction="20000"/>
          </a:bodyPr>
          <a:lstStyle/>
          <a:p>
            <a:r>
              <a:rPr lang="en-US" dirty="0"/>
              <a:t>Fill in the following conditional statement with what you believe will happen or you believe you’ll learn.</a:t>
            </a:r>
          </a:p>
          <a:p>
            <a:r>
              <a:rPr lang="en-US" dirty="0"/>
              <a:t>If </a:t>
            </a:r>
            <a:r>
              <a:rPr lang="en-US" u="sng" dirty="0"/>
              <a:t>I study abroad</a:t>
            </a:r>
            <a:r>
              <a:rPr lang="en-US" dirty="0"/>
              <a:t>, then ________________________________</a:t>
            </a:r>
          </a:p>
          <a:p>
            <a:r>
              <a:rPr lang="en-US" dirty="0"/>
              <a:t>Write the converse, inverse, and contrapositive of the statement</a:t>
            </a:r>
          </a:p>
          <a:p>
            <a:r>
              <a:rPr lang="en-US" dirty="0"/>
              <a:t>Converse:</a:t>
            </a:r>
          </a:p>
          <a:p>
            <a:r>
              <a:rPr lang="en-US" dirty="0"/>
              <a:t>Inverse:</a:t>
            </a:r>
          </a:p>
          <a:p>
            <a:r>
              <a:rPr lang="en-US" dirty="0"/>
              <a:t>Contrapositive:</a:t>
            </a:r>
          </a:p>
          <a:p>
            <a:pPr marL="0" indent="0">
              <a:buNone/>
            </a:pPr>
            <a:endParaRPr lang="en-US" dirty="0"/>
          </a:p>
          <a:p>
            <a:pPr marL="0" indent="0">
              <a:buNone/>
            </a:pPr>
            <a:endParaRPr lang="en-US" dirty="0"/>
          </a:p>
          <a:p>
            <a:pPr marL="0" indent="0">
              <a:buNone/>
            </a:pPr>
            <a:endParaRPr lang="en-US" dirty="0"/>
          </a:p>
          <a:p>
            <a:r>
              <a:rPr lang="en-US" dirty="0"/>
              <a:t>Determine via truth table if the following conclusion is valid or invalid given the premises.</a:t>
            </a:r>
          </a:p>
          <a:p>
            <a:r>
              <a:rPr lang="en-US" dirty="0"/>
              <a:t>If you study abroad then you will come home a better person.  You flew on a plane and you studied abroad.  Conclusion: You are a better person.</a:t>
            </a:r>
          </a:p>
        </p:txBody>
      </p:sp>
    </p:spTree>
    <p:extLst>
      <p:ext uri="{BB962C8B-B14F-4D97-AF65-F5344CB8AC3E}">
        <p14:creationId xmlns:p14="http://schemas.microsoft.com/office/powerpoint/2010/main" val="3885675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32282-6FAC-3F4B-AFB8-DB834A1A0EB2}"/>
              </a:ext>
            </a:extLst>
          </p:cNvPr>
          <p:cNvSpPr>
            <a:spLocks noGrp="1"/>
          </p:cNvSpPr>
          <p:nvPr>
            <p:ph type="title"/>
          </p:nvPr>
        </p:nvSpPr>
        <p:spPr/>
        <p:txBody>
          <a:bodyPr/>
          <a:lstStyle/>
          <a:p>
            <a:r>
              <a:rPr lang="en-US" dirty="0"/>
              <a:t>Logic – beliefs about Edinburgh and </a:t>
            </a:r>
            <a:r>
              <a:rPr lang="en-US" dirty="0" err="1"/>
              <a:t>kent</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41FF45A-DC20-A748-AA3D-98D823F15EC8}"/>
                  </a:ext>
                </a:extLst>
              </p:cNvPr>
              <p:cNvSpPr>
                <a:spLocks noGrp="1"/>
              </p:cNvSpPr>
              <p:nvPr>
                <p:ph idx="1"/>
              </p:nvPr>
            </p:nvSpPr>
            <p:spPr/>
            <p:txBody>
              <a:bodyPr>
                <a:normAutofit fontScale="92500" lnSpcReduction="20000"/>
              </a:bodyPr>
              <a:lstStyle/>
              <a:p>
                <a:r>
                  <a:rPr lang="en-US" dirty="0"/>
                  <a:t>Write 3 things you believe to be true about Edinburgh or the people of Edinburgh(make sure it only has one idea).</a:t>
                </a:r>
              </a:p>
              <a:p>
                <a14:m>
                  <m:oMath xmlns:m="http://schemas.openxmlformats.org/officeDocument/2006/math">
                    <m:r>
                      <a:rPr lang="en-US" i="1">
                        <a:latin typeface="Cambria Math" panose="02040503050406030204" pitchFamily="18" charset="0"/>
                      </a:rPr>
                      <m:t>𝑝</m:t>
                    </m:r>
                  </m:oMath>
                </a14:m>
                <a:r>
                  <a:rPr lang="en-US" dirty="0"/>
                  <a:t>: </a:t>
                </a:r>
              </a:p>
              <a:p>
                <a14:m>
                  <m:oMath xmlns:m="http://schemas.openxmlformats.org/officeDocument/2006/math">
                    <m:r>
                      <a:rPr lang="en-US" i="1">
                        <a:latin typeface="Cambria Math" panose="02040503050406030204" pitchFamily="18" charset="0"/>
                      </a:rPr>
                      <m:t>𝑞</m:t>
                    </m:r>
                  </m:oMath>
                </a14:m>
                <a:r>
                  <a:rPr lang="en-US" dirty="0"/>
                  <a:t>:</a:t>
                </a:r>
              </a:p>
              <a:p>
                <a14:m>
                  <m:oMath xmlns:m="http://schemas.openxmlformats.org/officeDocument/2006/math">
                    <m:r>
                      <a:rPr lang="en-US" i="1">
                        <a:latin typeface="Cambria Math" panose="02040503050406030204" pitchFamily="18" charset="0"/>
                      </a:rPr>
                      <m:t>𝑟</m:t>
                    </m:r>
                  </m:oMath>
                </a14:m>
                <a:r>
                  <a:rPr lang="en-US" dirty="0"/>
                  <a:t>:</a:t>
                </a:r>
              </a:p>
              <a:p>
                <a:r>
                  <a:rPr lang="en-US" dirty="0"/>
                  <a:t>Translate each of the following from symbol to words:</a:t>
                </a:r>
              </a:p>
              <a:p>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𝑞</m:t>
                    </m:r>
                  </m:oMath>
                </a14:m>
                <a:endParaRPr lang="en-US" dirty="0"/>
              </a:p>
              <a:p>
                <a14:m>
                  <m:oMath xmlns:m="http://schemas.openxmlformats.org/officeDocument/2006/math">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𝑝</m:t>
                    </m:r>
                  </m:oMath>
                </a14:m>
                <a:endParaRPr lang="en-US" dirty="0"/>
              </a:p>
              <a:p>
                <a:r>
                  <a:rPr lang="en-US" dirty="0"/>
                  <a:t> </a:t>
                </a:r>
                <a14:m>
                  <m:oMath xmlns:m="http://schemas.openxmlformats.org/officeDocument/2006/math">
                    <m:r>
                      <a:rPr lang="en-US" i="1">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𝑟</m:t>
                    </m:r>
                  </m:oMath>
                </a14:m>
                <a:endParaRPr lang="en-US" dirty="0"/>
              </a:p>
              <a:p>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𝑞</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641FF45A-DC20-A748-AA3D-98D823F15EC8}"/>
                  </a:ext>
                </a:extLst>
              </p:cNvPr>
              <p:cNvSpPr>
                <a:spLocks noGrp="1" noRot="1" noChangeAspect="1" noMove="1" noResize="1" noEditPoints="1" noAdjustHandles="1" noChangeArrowheads="1" noChangeShapeType="1" noTextEdit="1"/>
              </p:cNvSpPr>
              <p:nvPr>
                <p:ph idx="1"/>
              </p:nvPr>
            </p:nvSpPr>
            <p:spPr>
              <a:blipFill>
                <a:blip r:embed="rId2"/>
                <a:stretch>
                  <a:fillRect l="-1043" t="-2839"/>
                </a:stretch>
              </a:blipFill>
            </p:spPr>
            <p:txBody>
              <a:bodyPr/>
              <a:lstStyle/>
              <a:p>
                <a:r>
                  <a:rPr lang="en-US">
                    <a:noFill/>
                  </a:rPr>
                  <a:t> </a:t>
                </a:r>
              </a:p>
            </p:txBody>
          </p:sp>
        </mc:Fallback>
      </mc:AlternateContent>
    </p:spTree>
    <p:extLst>
      <p:ext uri="{BB962C8B-B14F-4D97-AF65-F5344CB8AC3E}">
        <p14:creationId xmlns:p14="http://schemas.microsoft.com/office/powerpoint/2010/main" val="3135239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study abroad experience</a:t>
            </a:r>
          </a:p>
        </p:txBody>
      </p:sp>
      <p:sp>
        <p:nvSpPr>
          <p:cNvPr id="3" name="Content Placeholder 2"/>
          <p:cNvSpPr>
            <a:spLocks noGrp="1"/>
          </p:cNvSpPr>
          <p:nvPr>
            <p:ph idx="1"/>
          </p:nvPr>
        </p:nvSpPr>
        <p:spPr/>
        <p:txBody>
          <a:bodyPr/>
          <a:lstStyle/>
          <a:p>
            <a:r>
              <a:rPr lang="en-US" dirty="0"/>
              <a:t>Videos and pre-departure meetings to learn material</a:t>
            </a:r>
          </a:p>
          <a:p>
            <a:r>
              <a:rPr lang="en-US" dirty="0"/>
              <a:t>Traditional </a:t>
            </a:r>
            <a:r>
              <a:rPr lang="en-US" dirty="0" err="1"/>
              <a:t>MyMathLab</a:t>
            </a:r>
            <a:r>
              <a:rPr lang="en-US" dirty="0"/>
              <a:t> homework prior to trip</a:t>
            </a:r>
          </a:p>
          <a:p>
            <a:r>
              <a:rPr lang="en-US" dirty="0"/>
              <a:t>Homestays (in 2 of the 3 locations) so we have people to talk to and to save money</a:t>
            </a:r>
          </a:p>
          <a:p>
            <a:r>
              <a:rPr lang="en-US" dirty="0"/>
              <a:t>Trip packet completed instead of traditional tests</a:t>
            </a:r>
          </a:p>
          <a:p>
            <a:endParaRPr lang="en-US" dirty="0"/>
          </a:p>
        </p:txBody>
      </p:sp>
    </p:spTree>
    <p:extLst>
      <p:ext uri="{BB962C8B-B14F-4D97-AF65-F5344CB8AC3E}">
        <p14:creationId xmlns:p14="http://schemas.microsoft.com/office/powerpoint/2010/main" val="3861117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math</a:t>
            </a:r>
          </a:p>
        </p:txBody>
      </p:sp>
      <p:sp>
        <p:nvSpPr>
          <p:cNvPr id="3" name="Content Placeholder 2"/>
          <p:cNvSpPr>
            <a:spLocks noGrp="1"/>
          </p:cNvSpPr>
          <p:nvPr>
            <p:ph idx="1"/>
          </p:nvPr>
        </p:nvSpPr>
        <p:spPr/>
        <p:txBody>
          <a:bodyPr/>
          <a:lstStyle/>
          <a:p>
            <a:r>
              <a:rPr lang="en-US" dirty="0"/>
              <a:t>Winton Gallery in London</a:t>
            </a:r>
          </a:p>
          <a:p>
            <a:endParaRPr lang="en-US" dirty="0"/>
          </a:p>
        </p:txBody>
      </p:sp>
      <p:pic>
        <p:nvPicPr>
          <p:cNvPr id="3074" name="Picture 2" descr="Image result for winton gallery lond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7731" y="1463040"/>
            <a:ext cx="5182698" cy="398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711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7252-BDEB-C144-87C9-1BAC74A7FB23}"/>
              </a:ext>
            </a:extLst>
          </p:cNvPr>
          <p:cNvSpPr>
            <a:spLocks noGrp="1"/>
          </p:cNvSpPr>
          <p:nvPr>
            <p:ph type="title"/>
          </p:nvPr>
        </p:nvSpPr>
        <p:spPr/>
        <p:txBody>
          <a:bodyPr/>
          <a:lstStyle/>
          <a:p>
            <a:r>
              <a:rPr lang="en-US" dirty="0"/>
              <a:t>History of math – </a:t>
            </a:r>
            <a:r>
              <a:rPr lang="en-US" dirty="0" err="1"/>
              <a:t>winton</a:t>
            </a:r>
            <a:r>
              <a:rPr lang="en-US" dirty="0"/>
              <a:t> gallery</a:t>
            </a:r>
          </a:p>
        </p:txBody>
      </p:sp>
      <p:sp>
        <p:nvSpPr>
          <p:cNvPr id="3" name="Content Placeholder 2">
            <a:extLst>
              <a:ext uri="{FF2B5EF4-FFF2-40B4-BE49-F238E27FC236}">
                <a16:creationId xmlns:a16="http://schemas.microsoft.com/office/drawing/2014/main" id="{68848AA5-FA51-D749-9455-91117D31E7FE}"/>
              </a:ext>
            </a:extLst>
          </p:cNvPr>
          <p:cNvSpPr>
            <a:spLocks noGrp="1"/>
          </p:cNvSpPr>
          <p:nvPr>
            <p:ph idx="1"/>
          </p:nvPr>
        </p:nvSpPr>
        <p:spPr/>
        <p:txBody>
          <a:bodyPr/>
          <a:lstStyle/>
          <a:p>
            <a:r>
              <a:rPr lang="en-US" dirty="0"/>
              <a:t>Find one artifact in the Winton Gallery that fascinates or interests you.  Describe what the artifact is, what life was like before the artifact existed, and what life is like now that the artifact has been invented.</a:t>
            </a:r>
          </a:p>
          <a:p>
            <a:endParaRPr lang="en-US" dirty="0"/>
          </a:p>
        </p:txBody>
      </p:sp>
    </p:spTree>
    <p:extLst>
      <p:ext uri="{BB962C8B-B14F-4D97-AF65-F5344CB8AC3E}">
        <p14:creationId xmlns:p14="http://schemas.microsoft.com/office/powerpoint/2010/main" val="1202587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Compare/contrast (added course objective)</a:t>
            </a:r>
          </a:p>
        </p:txBody>
      </p:sp>
      <p:sp>
        <p:nvSpPr>
          <p:cNvPr id="3" name="Content Placeholder 2"/>
          <p:cNvSpPr>
            <a:spLocks noGrp="1"/>
          </p:cNvSpPr>
          <p:nvPr>
            <p:ph idx="1"/>
          </p:nvPr>
        </p:nvSpPr>
        <p:spPr/>
        <p:txBody>
          <a:bodyPr/>
          <a:lstStyle/>
          <a:p>
            <a:r>
              <a:rPr lang="en-US" dirty="0"/>
              <a:t>Sunday in USA vs Scotland</a:t>
            </a:r>
          </a:p>
          <a:p>
            <a:r>
              <a:rPr lang="en-US" b="1" u="sng" dirty="0"/>
              <a:t>Harry Potter</a:t>
            </a:r>
          </a:p>
          <a:p>
            <a:r>
              <a:rPr lang="en-US" dirty="0"/>
              <a:t>Traditional Pub</a:t>
            </a:r>
          </a:p>
          <a:p>
            <a:r>
              <a:rPr lang="en-US" dirty="0"/>
              <a:t>Loch Katrine and Camden Lock</a:t>
            </a:r>
          </a:p>
          <a:p>
            <a:r>
              <a:rPr lang="en-US" dirty="0"/>
              <a:t>Olympic Stadium vs BT </a:t>
            </a:r>
            <a:r>
              <a:rPr lang="en-US" dirty="0" err="1"/>
              <a:t>Murrayfield</a:t>
            </a:r>
            <a:endParaRPr lang="en-US" dirty="0"/>
          </a:p>
        </p:txBody>
      </p:sp>
      <p:pic>
        <p:nvPicPr>
          <p:cNvPr id="4" name="Picture 2" descr="Image result for harry potter studio t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7132" y="2084833"/>
            <a:ext cx="5900203" cy="4492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708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ED75B-4CB2-E244-AB0D-4CA836A78048}"/>
              </a:ext>
            </a:extLst>
          </p:cNvPr>
          <p:cNvSpPr>
            <a:spLocks noGrp="1"/>
          </p:cNvSpPr>
          <p:nvPr>
            <p:ph type="title"/>
          </p:nvPr>
        </p:nvSpPr>
        <p:spPr/>
        <p:txBody>
          <a:bodyPr/>
          <a:lstStyle/>
          <a:p>
            <a:r>
              <a:rPr lang="en-US" dirty="0"/>
              <a:t>Compare/contrast – traditional pubs</a:t>
            </a:r>
          </a:p>
        </p:txBody>
      </p:sp>
      <p:sp>
        <p:nvSpPr>
          <p:cNvPr id="3" name="Content Placeholder 2">
            <a:extLst>
              <a:ext uri="{FF2B5EF4-FFF2-40B4-BE49-F238E27FC236}">
                <a16:creationId xmlns:a16="http://schemas.microsoft.com/office/drawing/2014/main" id="{96D3316E-FCF7-DC49-AD27-C3FA4A3AAD62}"/>
              </a:ext>
            </a:extLst>
          </p:cNvPr>
          <p:cNvSpPr>
            <a:spLocks noGrp="1"/>
          </p:cNvSpPr>
          <p:nvPr>
            <p:ph idx="1"/>
          </p:nvPr>
        </p:nvSpPr>
        <p:spPr/>
        <p:txBody>
          <a:bodyPr/>
          <a:lstStyle/>
          <a:p>
            <a:r>
              <a:rPr lang="en-US" dirty="0"/>
              <a:t>Write 500+ words comparing and contrasting your experience in a traditional pub in each of the locations.  You can talk about anything that comes with the experience of dining in a traditional pub: food quality, food cost, time taken, friendliness, patrons, </a:t>
            </a:r>
            <a:r>
              <a:rPr lang="en-US" dirty="0" err="1"/>
              <a:t>activites</a:t>
            </a:r>
            <a:r>
              <a:rPr lang="en-US" dirty="0"/>
              <a:t> happening away from the tables, etc.  </a:t>
            </a:r>
          </a:p>
          <a:p>
            <a:endParaRPr lang="en-US" dirty="0"/>
          </a:p>
        </p:txBody>
      </p:sp>
    </p:spTree>
    <p:extLst>
      <p:ext uri="{BB962C8B-B14F-4D97-AF65-F5344CB8AC3E}">
        <p14:creationId xmlns:p14="http://schemas.microsoft.com/office/powerpoint/2010/main" val="1928710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15A1C-9B5A-BC4A-B1C2-AC99AC3650F4}"/>
              </a:ext>
            </a:extLst>
          </p:cNvPr>
          <p:cNvSpPr>
            <a:spLocks noGrp="1"/>
          </p:cNvSpPr>
          <p:nvPr>
            <p:ph type="title"/>
          </p:nvPr>
        </p:nvSpPr>
        <p:spPr/>
        <p:txBody>
          <a:bodyPr/>
          <a:lstStyle/>
          <a:p>
            <a:r>
              <a:rPr lang="en-US" dirty="0"/>
              <a:t>Compare/contrast – </a:t>
            </a:r>
            <a:r>
              <a:rPr lang="en-US" dirty="0" err="1"/>
              <a:t>sundays</a:t>
            </a:r>
            <a:r>
              <a:rPr lang="en-US" dirty="0"/>
              <a:t> and stadiums</a:t>
            </a:r>
          </a:p>
        </p:txBody>
      </p:sp>
      <p:sp>
        <p:nvSpPr>
          <p:cNvPr id="3" name="Content Placeholder 2">
            <a:extLst>
              <a:ext uri="{FF2B5EF4-FFF2-40B4-BE49-F238E27FC236}">
                <a16:creationId xmlns:a16="http://schemas.microsoft.com/office/drawing/2014/main" id="{D4AC2E7B-0F71-2440-9283-7D80CA0EB8A6}"/>
              </a:ext>
            </a:extLst>
          </p:cNvPr>
          <p:cNvSpPr>
            <a:spLocks noGrp="1"/>
          </p:cNvSpPr>
          <p:nvPr>
            <p:ph idx="1"/>
          </p:nvPr>
        </p:nvSpPr>
        <p:spPr/>
        <p:txBody>
          <a:bodyPr/>
          <a:lstStyle/>
          <a:p>
            <a:r>
              <a:rPr lang="en-US" dirty="0"/>
              <a:t>Write 500 words comparing and contrasting different aspects of your Sunday’s.  You can choose to discuss a few particular parts of the day or the entire day.</a:t>
            </a:r>
          </a:p>
          <a:p>
            <a:endParaRPr lang="en-US" dirty="0"/>
          </a:p>
          <a:p>
            <a:endParaRPr lang="en-US" dirty="0"/>
          </a:p>
          <a:p>
            <a:r>
              <a:rPr lang="en-US" dirty="0"/>
              <a:t>Write 500+ words comparing and contrasting your experience on each stadium.  You can talk about any aspects of the stadium experiences you feel are worthy of comparing and contrasting.</a:t>
            </a:r>
          </a:p>
          <a:p>
            <a:endParaRPr lang="en-US" dirty="0"/>
          </a:p>
        </p:txBody>
      </p:sp>
    </p:spTree>
    <p:extLst>
      <p:ext uri="{BB962C8B-B14F-4D97-AF65-F5344CB8AC3E}">
        <p14:creationId xmlns:p14="http://schemas.microsoft.com/office/powerpoint/2010/main" val="3079084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337DC-A55B-2743-96AA-244F1F019BA1}"/>
              </a:ext>
            </a:extLst>
          </p:cNvPr>
          <p:cNvSpPr>
            <a:spLocks noGrp="1"/>
          </p:cNvSpPr>
          <p:nvPr>
            <p:ph type="title"/>
          </p:nvPr>
        </p:nvSpPr>
        <p:spPr/>
        <p:txBody>
          <a:bodyPr/>
          <a:lstStyle/>
          <a:p>
            <a:r>
              <a:rPr lang="en-US" dirty="0"/>
              <a:t>Compare/contrast – loch Katrine and Camden lock and harry potter</a:t>
            </a:r>
          </a:p>
        </p:txBody>
      </p:sp>
      <p:sp>
        <p:nvSpPr>
          <p:cNvPr id="3" name="Content Placeholder 2">
            <a:extLst>
              <a:ext uri="{FF2B5EF4-FFF2-40B4-BE49-F238E27FC236}">
                <a16:creationId xmlns:a16="http://schemas.microsoft.com/office/drawing/2014/main" id="{79058CD7-22F5-E845-A353-9D9B90710628}"/>
              </a:ext>
            </a:extLst>
          </p:cNvPr>
          <p:cNvSpPr>
            <a:spLocks noGrp="1"/>
          </p:cNvSpPr>
          <p:nvPr>
            <p:ph idx="1"/>
          </p:nvPr>
        </p:nvSpPr>
        <p:spPr/>
        <p:txBody>
          <a:bodyPr/>
          <a:lstStyle/>
          <a:p>
            <a:r>
              <a:rPr lang="en-US" dirty="0"/>
              <a:t>Write 500+ words comparing and contrasting your experience on each boat.  You can talk about any aspects of the boating experiences you feel are worthy of comparing and contrasting.</a:t>
            </a:r>
          </a:p>
          <a:p>
            <a:pPr marL="0" indent="0">
              <a:buNone/>
            </a:pPr>
            <a:endParaRPr lang="en-US" dirty="0"/>
          </a:p>
          <a:p>
            <a:r>
              <a:rPr lang="en-US" dirty="0"/>
              <a:t>Write 500 words comparing and contrasting your experience at the two Harry Potter environments.  You can choose to focus on small details, on the big picture, or on any combination of both.</a:t>
            </a:r>
          </a:p>
          <a:p>
            <a:endParaRPr lang="en-US" dirty="0"/>
          </a:p>
          <a:p>
            <a:endParaRPr lang="en-US" dirty="0"/>
          </a:p>
        </p:txBody>
      </p:sp>
    </p:spTree>
    <p:extLst>
      <p:ext uri="{BB962C8B-B14F-4D97-AF65-F5344CB8AC3E}">
        <p14:creationId xmlns:p14="http://schemas.microsoft.com/office/powerpoint/2010/main" val="2917701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trip</a:t>
            </a:r>
          </a:p>
        </p:txBody>
      </p:sp>
      <p:sp>
        <p:nvSpPr>
          <p:cNvPr id="3" name="Content Placeholder 2"/>
          <p:cNvSpPr>
            <a:spLocks noGrp="1"/>
          </p:cNvSpPr>
          <p:nvPr>
            <p:ph idx="1"/>
          </p:nvPr>
        </p:nvSpPr>
        <p:spPr/>
        <p:txBody>
          <a:bodyPr/>
          <a:lstStyle/>
          <a:p>
            <a:r>
              <a:rPr lang="en-US" dirty="0"/>
              <a:t>Upon return: 2 wrap up meetings</a:t>
            </a:r>
          </a:p>
          <a:p>
            <a:pPr lvl="1"/>
            <a:r>
              <a:rPr lang="en-US" dirty="0"/>
              <a:t>Share necessary data and ask questions</a:t>
            </a:r>
          </a:p>
          <a:p>
            <a:pPr lvl="1"/>
            <a:r>
              <a:rPr lang="en-US" dirty="0"/>
              <a:t>Present on two topics</a:t>
            </a:r>
          </a:p>
          <a:p>
            <a:pPr marL="128016" lvl="1"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02712376"/>
              </p:ext>
            </p:extLst>
          </p:nvPr>
        </p:nvGraphicFramePr>
        <p:xfrm>
          <a:off x="5390171" y="2090211"/>
          <a:ext cx="5936314" cy="4023128"/>
        </p:xfrm>
        <a:graphic>
          <a:graphicData uri="http://schemas.openxmlformats.org/drawingml/2006/table">
            <a:tbl>
              <a:tblPr firstRow="1" firstCol="1" bandRow="1">
                <a:tableStyleId>{5C22544A-7EE6-4342-B048-85BDC9FD1C3A}</a:tableStyleId>
              </a:tblPr>
              <a:tblGrid>
                <a:gridCol w="1483761">
                  <a:extLst>
                    <a:ext uri="{9D8B030D-6E8A-4147-A177-3AD203B41FA5}">
                      <a16:colId xmlns:a16="http://schemas.microsoft.com/office/drawing/2014/main" val="3414291861"/>
                    </a:ext>
                  </a:extLst>
                </a:gridCol>
                <a:gridCol w="1483761">
                  <a:extLst>
                    <a:ext uri="{9D8B030D-6E8A-4147-A177-3AD203B41FA5}">
                      <a16:colId xmlns:a16="http://schemas.microsoft.com/office/drawing/2014/main" val="52653658"/>
                    </a:ext>
                  </a:extLst>
                </a:gridCol>
                <a:gridCol w="1484396">
                  <a:extLst>
                    <a:ext uri="{9D8B030D-6E8A-4147-A177-3AD203B41FA5}">
                      <a16:colId xmlns:a16="http://schemas.microsoft.com/office/drawing/2014/main" val="1669713995"/>
                    </a:ext>
                  </a:extLst>
                </a:gridCol>
                <a:gridCol w="1484396">
                  <a:extLst>
                    <a:ext uri="{9D8B030D-6E8A-4147-A177-3AD203B41FA5}">
                      <a16:colId xmlns:a16="http://schemas.microsoft.com/office/drawing/2014/main" val="1402070662"/>
                    </a:ext>
                  </a:extLst>
                </a:gridCol>
              </a:tblGrid>
              <a:tr h="182851">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tc>
                  <a:txBody>
                    <a:bodyPr/>
                    <a:lstStyle/>
                    <a:p>
                      <a:pPr marL="0" marR="0">
                        <a:spcBef>
                          <a:spcPts val="0"/>
                        </a:spcBef>
                        <a:spcAft>
                          <a:spcPts val="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tc>
                  <a:txBody>
                    <a:bodyPr/>
                    <a:lstStyle/>
                    <a:p>
                      <a:pPr marL="0" marR="0">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tc>
                  <a:txBody>
                    <a:bodyPr/>
                    <a:lstStyle/>
                    <a:p>
                      <a:pPr marL="0" marR="0">
                        <a:spcBef>
                          <a:spcPts val="0"/>
                        </a:spcBef>
                        <a:spcAft>
                          <a:spcPts val="0"/>
                        </a:spcAft>
                      </a:pPr>
                      <a:r>
                        <a:rPr lang="en-US"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extLst>
                  <a:ext uri="{0D108BD9-81ED-4DB2-BD59-A6C34878D82A}">
                    <a16:rowId xmlns:a16="http://schemas.microsoft.com/office/drawing/2014/main" val="1059798638"/>
                  </a:ext>
                </a:extLst>
              </a:tr>
              <a:tr h="182851">
                <a:tc>
                  <a:txBody>
                    <a:bodyPr/>
                    <a:lstStyle/>
                    <a:p>
                      <a:pPr marL="0" marR="0">
                        <a:spcBef>
                          <a:spcPts val="0"/>
                        </a:spcBef>
                        <a:spcAft>
                          <a:spcPts val="0"/>
                        </a:spcAft>
                      </a:pPr>
                      <a:r>
                        <a:rPr lang="en-US" sz="1200">
                          <a:effectLst/>
                        </a:rPr>
                        <a:t>Presentation length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tc>
                  <a:txBody>
                    <a:bodyPr/>
                    <a:lstStyle/>
                    <a:p>
                      <a:pPr marL="0" marR="0">
                        <a:spcBef>
                          <a:spcPts val="0"/>
                        </a:spcBef>
                        <a:spcAft>
                          <a:spcPts val="0"/>
                        </a:spcAft>
                      </a:pPr>
                      <a:r>
                        <a:rPr lang="en-US" sz="1200">
                          <a:effectLst/>
                        </a:rPr>
                        <a:t>&gt;6 minutes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tc>
                  <a:txBody>
                    <a:bodyPr/>
                    <a:lstStyle/>
                    <a:p>
                      <a:pPr marL="0" marR="0">
                        <a:spcBef>
                          <a:spcPts val="0"/>
                        </a:spcBef>
                        <a:spcAft>
                          <a:spcPts val="0"/>
                        </a:spcAft>
                      </a:pPr>
                      <a:r>
                        <a:rPr lang="en-US" sz="1200">
                          <a:effectLst/>
                        </a:rPr>
                        <a:t>2-6 minutes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tc>
                  <a:txBody>
                    <a:bodyPr/>
                    <a:lstStyle/>
                    <a:p>
                      <a:pPr marL="0" marR="0">
                        <a:spcBef>
                          <a:spcPts val="0"/>
                        </a:spcBef>
                        <a:spcAft>
                          <a:spcPts val="0"/>
                        </a:spcAft>
                      </a:pPr>
                      <a:r>
                        <a:rPr lang="en-US" sz="1200">
                          <a:effectLst/>
                        </a:rPr>
                        <a:t>&lt;2 minutes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extLst>
                  <a:ext uri="{0D108BD9-81ED-4DB2-BD59-A6C34878D82A}">
                    <a16:rowId xmlns:a16="http://schemas.microsoft.com/office/drawing/2014/main" val="129036226"/>
                  </a:ext>
                </a:extLst>
              </a:tr>
              <a:tr h="731404">
                <a:tc>
                  <a:txBody>
                    <a:bodyPr/>
                    <a:lstStyle/>
                    <a:p>
                      <a:pPr marL="0" marR="0">
                        <a:spcBef>
                          <a:spcPts val="0"/>
                        </a:spcBef>
                        <a:spcAft>
                          <a:spcPts val="0"/>
                        </a:spcAft>
                      </a:pPr>
                      <a:r>
                        <a:rPr lang="en-US" sz="1200">
                          <a:effectLst/>
                        </a:rPr>
                        <a:t>Activity summary (Activity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tc>
                  <a:txBody>
                    <a:bodyPr/>
                    <a:lstStyle/>
                    <a:p>
                      <a:pPr marL="0" marR="0">
                        <a:spcBef>
                          <a:spcPts val="0"/>
                        </a:spcBef>
                        <a:spcAft>
                          <a:spcPts val="0"/>
                        </a:spcAft>
                      </a:pPr>
                      <a:r>
                        <a:rPr lang="en-US" sz="1200">
                          <a:effectLst/>
                        </a:rPr>
                        <a:t>Complete summary (What is activity and how complete 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tc>
                  <a:txBody>
                    <a:bodyPr/>
                    <a:lstStyle/>
                    <a:p>
                      <a:pPr marL="0" marR="0">
                        <a:spcBef>
                          <a:spcPts val="0"/>
                        </a:spcBef>
                        <a:spcAft>
                          <a:spcPts val="0"/>
                        </a:spcAft>
                      </a:pPr>
                      <a:r>
                        <a:rPr lang="en-US" sz="1200">
                          <a:effectLst/>
                        </a:rPr>
                        <a:t>Partial summary (What is activity or how complete 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tc>
                  <a:txBody>
                    <a:bodyPr/>
                    <a:lstStyle/>
                    <a:p>
                      <a:pPr marL="0" marR="0">
                        <a:spcBef>
                          <a:spcPts val="0"/>
                        </a:spcBef>
                        <a:spcAft>
                          <a:spcPts val="0"/>
                        </a:spcAft>
                      </a:pPr>
                      <a:r>
                        <a:rPr lang="en-US" sz="1200">
                          <a:effectLst/>
                        </a:rPr>
                        <a:t>No summary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extLst>
                  <a:ext uri="{0D108BD9-81ED-4DB2-BD59-A6C34878D82A}">
                    <a16:rowId xmlns:a16="http://schemas.microsoft.com/office/drawing/2014/main" val="3037188666"/>
                  </a:ext>
                </a:extLst>
              </a:tr>
              <a:tr h="548553">
                <a:tc>
                  <a:txBody>
                    <a:bodyPr/>
                    <a:lstStyle/>
                    <a:p>
                      <a:pPr marL="0" marR="0">
                        <a:spcBef>
                          <a:spcPts val="0"/>
                        </a:spcBef>
                        <a:spcAft>
                          <a:spcPts val="0"/>
                        </a:spcAft>
                      </a:pPr>
                      <a:r>
                        <a:rPr lang="en-US" sz="1200">
                          <a:effectLst/>
                        </a:rPr>
                        <a:t>How activity surprised you (Activity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tc>
                  <a:txBody>
                    <a:bodyPr/>
                    <a:lstStyle/>
                    <a:p>
                      <a:pPr marL="0" marR="0">
                        <a:spcBef>
                          <a:spcPts val="0"/>
                        </a:spcBef>
                        <a:spcAft>
                          <a:spcPts val="0"/>
                        </a:spcAft>
                      </a:pPr>
                      <a:r>
                        <a:rPr lang="en-US" sz="1200">
                          <a:effectLst/>
                        </a:rPr>
                        <a:t>Detailed summary or how surprised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tc>
                  <a:txBody>
                    <a:bodyPr/>
                    <a:lstStyle/>
                    <a:p>
                      <a:pPr marL="0" marR="0">
                        <a:spcBef>
                          <a:spcPts val="0"/>
                        </a:spcBef>
                        <a:spcAft>
                          <a:spcPts val="0"/>
                        </a:spcAft>
                      </a:pPr>
                      <a:r>
                        <a:rPr lang="en-US" sz="1200">
                          <a:effectLst/>
                        </a:rPr>
                        <a:t>Minimal summary on how surprised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tc>
                  <a:txBody>
                    <a:bodyPr/>
                    <a:lstStyle/>
                    <a:p>
                      <a:pPr marL="0" marR="0">
                        <a:spcBef>
                          <a:spcPts val="0"/>
                        </a:spcBef>
                        <a:spcAft>
                          <a:spcPts val="0"/>
                        </a:spcAft>
                      </a:pPr>
                      <a:r>
                        <a:rPr lang="en-US" sz="1200">
                          <a:effectLst/>
                        </a:rPr>
                        <a:t>Not mentioned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extLst>
                  <a:ext uri="{0D108BD9-81ED-4DB2-BD59-A6C34878D82A}">
                    <a16:rowId xmlns:a16="http://schemas.microsoft.com/office/drawing/2014/main" val="1161283541"/>
                  </a:ext>
                </a:extLst>
              </a:tr>
              <a:tr h="548553">
                <a:tc>
                  <a:txBody>
                    <a:bodyPr/>
                    <a:lstStyle/>
                    <a:p>
                      <a:pPr marL="0" marR="0">
                        <a:spcBef>
                          <a:spcPts val="0"/>
                        </a:spcBef>
                        <a:spcAft>
                          <a:spcPts val="0"/>
                        </a:spcAft>
                      </a:pPr>
                      <a:r>
                        <a:rPr lang="en-US" sz="1200">
                          <a:effectLst/>
                        </a:rPr>
                        <a:t>What you learned from the experience (Activity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tc>
                  <a:txBody>
                    <a:bodyPr/>
                    <a:lstStyle/>
                    <a:p>
                      <a:pPr marL="0" marR="0">
                        <a:spcBef>
                          <a:spcPts val="0"/>
                        </a:spcBef>
                        <a:spcAft>
                          <a:spcPts val="0"/>
                        </a:spcAft>
                      </a:pPr>
                      <a:r>
                        <a:rPr lang="en-US" sz="1200">
                          <a:effectLst/>
                        </a:rPr>
                        <a:t>Detailed summary of what was learned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tc>
                  <a:txBody>
                    <a:bodyPr/>
                    <a:lstStyle/>
                    <a:p>
                      <a:pPr marL="0" marR="0">
                        <a:spcBef>
                          <a:spcPts val="0"/>
                        </a:spcBef>
                        <a:spcAft>
                          <a:spcPts val="0"/>
                        </a:spcAft>
                      </a:pPr>
                      <a:r>
                        <a:rPr lang="en-US" sz="1200">
                          <a:effectLst/>
                        </a:rPr>
                        <a:t>Minimal summary of what was learned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tc>
                  <a:txBody>
                    <a:bodyPr/>
                    <a:lstStyle/>
                    <a:p>
                      <a:pPr marL="0" marR="0">
                        <a:spcBef>
                          <a:spcPts val="0"/>
                        </a:spcBef>
                        <a:spcAft>
                          <a:spcPts val="0"/>
                        </a:spcAft>
                      </a:pPr>
                      <a:r>
                        <a:rPr lang="en-US" sz="1200">
                          <a:effectLst/>
                        </a:rPr>
                        <a:t>Not mentioned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extLst>
                  <a:ext uri="{0D108BD9-81ED-4DB2-BD59-A6C34878D82A}">
                    <a16:rowId xmlns:a16="http://schemas.microsoft.com/office/drawing/2014/main" val="780813835"/>
                  </a:ext>
                </a:extLst>
              </a:tr>
              <a:tr h="731404">
                <a:tc>
                  <a:txBody>
                    <a:bodyPr/>
                    <a:lstStyle/>
                    <a:p>
                      <a:pPr marL="0" marR="0">
                        <a:spcBef>
                          <a:spcPts val="0"/>
                        </a:spcBef>
                        <a:spcAft>
                          <a:spcPts val="0"/>
                        </a:spcAft>
                      </a:pPr>
                      <a:r>
                        <a:rPr lang="en-US" sz="1200">
                          <a:effectLst/>
                        </a:rPr>
                        <a:t>Activity summary (Activity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tc>
                  <a:txBody>
                    <a:bodyPr/>
                    <a:lstStyle/>
                    <a:p>
                      <a:pPr marL="0" marR="0">
                        <a:spcBef>
                          <a:spcPts val="0"/>
                        </a:spcBef>
                        <a:spcAft>
                          <a:spcPts val="0"/>
                        </a:spcAft>
                      </a:pPr>
                      <a:r>
                        <a:rPr lang="en-US" sz="1200">
                          <a:effectLst/>
                        </a:rPr>
                        <a:t>Complete summary (What is activity and how complete 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tc>
                  <a:txBody>
                    <a:bodyPr/>
                    <a:lstStyle/>
                    <a:p>
                      <a:pPr marL="0" marR="0">
                        <a:spcBef>
                          <a:spcPts val="0"/>
                        </a:spcBef>
                        <a:spcAft>
                          <a:spcPts val="0"/>
                        </a:spcAft>
                      </a:pPr>
                      <a:r>
                        <a:rPr lang="en-US" sz="1200">
                          <a:effectLst/>
                        </a:rPr>
                        <a:t>Partial summary (What is activity or how complete 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tc>
                  <a:txBody>
                    <a:bodyPr/>
                    <a:lstStyle/>
                    <a:p>
                      <a:pPr marL="0" marR="0">
                        <a:spcBef>
                          <a:spcPts val="0"/>
                        </a:spcBef>
                        <a:spcAft>
                          <a:spcPts val="0"/>
                        </a:spcAft>
                      </a:pPr>
                      <a:r>
                        <a:rPr lang="en-US" sz="1200">
                          <a:effectLst/>
                        </a:rPr>
                        <a:t>No summary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extLst>
                  <a:ext uri="{0D108BD9-81ED-4DB2-BD59-A6C34878D82A}">
                    <a16:rowId xmlns:a16="http://schemas.microsoft.com/office/drawing/2014/main" val="2658463585"/>
                  </a:ext>
                </a:extLst>
              </a:tr>
              <a:tr h="548553">
                <a:tc>
                  <a:txBody>
                    <a:bodyPr/>
                    <a:lstStyle/>
                    <a:p>
                      <a:pPr marL="0" marR="0">
                        <a:spcBef>
                          <a:spcPts val="0"/>
                        </a:spcBef>
                        <a:spcAft>
                          <a:spcPts val="0"/>
                        </a:spcAft>
                      </a:pPr>
                      <a:r>
                        <a:rPr lang="en-US" sz="1200">
                          <a:effectLst/>
                        </a:rPr>
                        <a:t>How activity surprised you (Activity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tc>
                  <a:txBody>
                    <a:bodyPr/>
                    <a:lstStyle/>
                    <a:p>
                      <a:pPr marL="0" marR="0">
                        <a:spcBef>
                          <a:spcPts val="0"/>
                        </a:spcBef>
                        <a:spcAft>
                          <a:spcPts val="0"/>
                        </a:spcAft>
                      </a:pPr>
                      <a:r>
                        <a:rPr lang="en-US" sz="1200">
                          <a:effectLst/>
                        </a:rPr>
                        <a:t>Detailed summary or how surprised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tc>
                  <a:txBody>
                    <a:bodyPr/>
                    <a:lstStyle/>
                    <a:p>
                      <a:pPr marL="0" marR="0">
                        <a:spcBef>
                          <a:spcPts val="0"/>
                        </a:spcBef>
                        <a:spcAft>
                          <a:spcPts val="0"/>
                        </a:spcAft>
                      </a:pPr>
                      <a:r>
                        <a:rPr lang="en-US" sz="1200">
                          <a:effectLst/>
                        </a:rPr>
                        <a:t>Minimal summary on how surprised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tc>
                  <a:txBody>
                    <a:bodyPr/>
                    <a:lstStyle/>
                    <a:p>
                      <a:pPr marL="0" marR="0">
                        <a:spcBef>
                          <a:spcPts val="0"/>
                        </a:spcBef>
                        <a:spcAft>
                          <a:spcPts val="0"/>
                        </a:spcAft>
                      </a:pPr>
                      <a:r>
                        <a:rPr lang="en-US" sz="1200">
                          <a:effectLst/>
                        </a:rPr>
                        <a:t>Not mentioned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extLst>
                  <a:ext uri="{0D108BD9-81ED-4DB2-BD59-A6C34878D82A}">
                    <a16:rowId xmlns:a16="http://schemas.microsoft.com/office/drawing/2014/main" val="3124846206"/>
                  </a:ext>
                </a:extLst>
              </a:tr>
              <a:tr h="548553">
                <a:tc>
                  <a:txBody>
                    <a:bodyPr/>
                    <a:lstStyle/>
                    <a:p>
                      <a:pPr marL="0" marR="0">
                        <a:spcBef>
                          <a:spcPts val="0"/>
                        </a:spcBef>
                        <a:spcAft>
                          <a:spcPts val="0"/>
                        </a:spcAft>
                      </a:pPr>
                      <a:r>
                        <a:rPr lang="en-US" sz="1200">
                          <a:effectLst/>
                        </a:rPr>
                        <a:t>What you learned from the experience (Activity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tc>
                  <a:txBody>
                    <a:bodyPr/>
                    <a:lstStyle/>
                    <a:p>
                      <a:pPr marL="0" marR="0">
                        <a:spcBef>
                          <a:spcPts val="0"/>
                        </a:spcBef>
                        <a:spcAft>
                          <a:spcPts val="0"/>
                        </a:spcAft>
                      </a:pPr>
                      <a:r>
                        <a:rPr lang="en-US" sz="1200">
                          <a:effectLst/>
                        </a:rPr>
                        <a:t>Detailed summary of what was learned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tc>
                  <a:txBody>
                    <a:bodyPr/>
                    <a:lstStyle/>
                    <a:p>
                      <a:pPr marL="0" marR="0">
                        <a:spcBef>
                          <a:spcPts val="0"/>
                        </a:spcBef>
                        <a:spcAft>
                          <a:spcPts val="0"/>
                        </a:spcAft>
                      </a:pPr>
                      <a:r>
                        <a:rPr lang="en-US" sz="1200">
                          <a:effectLst/>
                        </a:rPr>
                        <a:t>Minimal summary of what was learned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tc>
                  <a:txBody>
                    <a:bodyPr/>
                    <a:lstStyle/>
                    <a:p>
                      <a:pPr marL="0" marR="0">
                        <a:spcBef>
                          <a:spcPts val="0"/>
                        </a:spcBef>
                        <a:spcAft>
                          <a:spcPts val="0"/>
                        </a:spcAft>
                      </a:pPr>
                      <a:r>
                        <a:rPr lang="en-US" sz="1200" dirty="0">
                          <a:effectLst/>
                        </a:rPr>
                        <a:t>Not mentioned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extLst>
                  <a:ext uri="{0D108BD9-81ED-4DB2-BD59-A6C34878D82A}">
                    <a16:rowId xmlns:a16="http://schemas.microsoft.com/office/drawing/2014/main" val="4201462181"/>
                  </a:ext>
                </a:extLst>
              </a:tr>
            </a:tbl>
          </a:graphicData>
        </a:graphic>
      </p:graphicFrame>
    </p:spTree>
    <p:extLst>
      <p:ext uri="{BB962C8B-B14F-4D97-AF65-F5344CB8AC3E}">
        <p14:creationId xmlns:p14="http://schemas.microsoft.com/office/powerpoint/2010/main" val="1894526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a:t>
            </a:r>
          </a:p>
        </p:txBody>
      </p:sp>
      <p:sp>
        <p:nvSpPr>
          <p:cNvPr id="3" name="Content Placeholder 2"/>
          <p:cNvSpPr>
            <a:spLocks noGrp="1"/>
          </p:cNvSpPr>
          <p:nvPr>
            <p:ph idx="1"/>
          </p:nvPr>
        </p:nvSpPr>
        <p:spPr/>
        <p:txBody>
          <a:bodyPr/>
          <a:lstStyle/>
          <a:p>
            <a:r>
              <a:rPr lang="en-US" dirty="0"/>
              <a:t>Trip cost $3800</a:t>
            </a:r>
          </a:p>
          <a:p>
            <a:pPr lvl="1"/>
            <a:r>
              <a:rPr lang="en-US" dirty="0"/>
              <a:t>Valencia scholarship $1800</a:t>
            </a:r>
          </a:p>
          <a:p>
            <a:pPr lvl="1"/>
            <a:r>
              <a:rPr lang="en-US" dirty="0"/>
              <a:t>Gilman eligible</a:t>
            </a:r>
          </a:p>
          <a:p>
            <a:pPr lvl="1"/>
            <a:r>
              <a:rPr lang="en-US" dirty="0"/>
              <a:t>Included: flights, all daily transportation, all meals (not a common choice), entrance to all activities, medical insurance</a:t>
            </a:r>
          </a:p>
          <a:p>
            <a:pPr lvl="1"/>
            <a:r>
              <a:rPr lang="en-US" dirty="0"/>
              <a:t>Not included: Host family gifts, snacks, souvenirs </a:t>
            </a:r>
          </a:p>
          <a:p>
            <a:pPr marL="128016" lvl="1" indent="0">
              <a:buNone/>
            </a:pPr>
            <a:r>
              <a:rPr lang="en-US" dirty="0"/>
              <a:t>May 16 – May 31, 2018</a:t>
            </a:r>
          </a:p>
          <a:p>
            <a:pPr marL="128016" lvl="1" indent="0">
              <a:buNone/>
            </a:pPr>
            <a:r>
              <a:rPr lang="en-US" dirty="0"/>
              <a:t>Planning began in November 2016</a:t>
            </a:r>
          </a:p>
          <a:p>
            <a:pPr marL="128016" lvl="1" indent="0">
              <a:buNone/>
            </a:pPr>
            <a:r>
              <a:rPr lang="en-US" dirty="0"/>
              <a:t>8/10 students needed per leader</a:t>
            </a:r>
          </a:p>
          <a:p>
            <a:pPr marL="128016" lvl="1" indent="0">
              <a:buNone/>
            </a:pPr>
            <a:r>
              <a:rPr lang="en-US" dirty="0"/>
              <a:t>Maxed out at 12 students</a:t>
            </a:r>
          </a:p>
          <a:p>
            <a:pPr marL="128016" lvl="1" indent="0">
              <a:buNone/>
            </a:pPr>
            <a:r>
              <a:rPr lang="en-US" dirty="0"/>
              <a:t>Homestays (not a common choice): bedroom door can lock, may be one or two students of same sex</a:t>
            </a:r>
          </a:p>
        </p:txBody>
      </p:sp>
    </p:spTree>
    <p:extLst>
      <p:ext uri="{BB962C8B-B14F-4D97-AF65-F5344CB8AC3E}">
        <p14:creationId xmlns:p14="http://schemas.microsoft.com/office/powerpoint/2010/main" val="2694363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AA9D8-45B9-E244-A1A3-DE277E63B490}"/>
              </a:ext>
            </a:extLst>
          </p:cNvPr>
          <p:cNvSpPr>
            <a:spLocks noGrp="1"/>
          </p:cNvSpPr>
          <p:nvPr>
            <p:ph type="title"/>
          </p:nvPr>
        </p:nvSpPr>
        <p:spPr/>
        <p:txBody>
          <a:bodyPr/>
          <a:lstStyle/>
          <a:p>
            <a:r>
              <a:rPr lang="en-US" dirty="0"/>
              <a:t>For more information</a:t>
            </a:r>
          </a:p>
        </p:txBody>
      </p:sp>
      <p:sp>
        <p:nvSpPr>
          <p:cNvPr id="3" name="Content Placeholder 2">
            <a:extLst>
              <a:ext uri="{FF2B5EF4-FFF2-40B4-BE49-F238E27FC236}">
                <a16:creationId xmlns:a16="http://schemas.microsoft.com/office/drawing/2014/main" id="{3C6E6C79-C706-8940-963F-9E1D3F199018}"/>
              </a:ext>
            </a:extLst>
          </p:cNvPr>
          <p:cNvSpPr>
            <a:spLocks noGrp="1"/>
          </p:cNvSpPr>
          <p:nvPr>
            <p:ph idx="1"/>
          </p:nvPr>
        </p:nvSpPr>
        <p:spPr/>
        <p:txBody>
          <a:bodyPr/>
          <a:lstStyle/>
          <a:p>
            <a:r>
              <a:rPr lang="en-US" dirty="0"/>
              <a:t>Contact Char Mortimer: </a:t>
            </a:r>
            <a:r>
              <a:rPr lang="en-US" dirty="0">
                <a:hlinkClick r:id="rId2"/>
              </a:rPr>
              <a:t>cmortimer2@valenciacollege.edu</a:t>
            </a:r>
            <a:endParaRPr lang="en-US" dirty="0"/>
          </a:p>
          <a:p>
            <a:endParaRPr lang="en-US" dirty="0"/>
          </a:p>
          <a:p>
            <a:r>
              <a:rPr lang="en-US" dirty="0"/>
              <a:t>Thanks for checking out </a:t>
            </a:r>
            <a:r>
              <a:rPr lang="en-US"/>
              <a:t>my presentation!</a:t>
            </a:r>
          </a:p>
        </p:txBody>
      </p:sp>
    </p:spTree>
    <p:extLst>
      <p:ext uri="{BB962C8B-B14F-4D97-AF65-F5344CB8AC3E}">
        <p14:creationId xmlns:p14="http://schemas.microsoft.com/office/powerpoint/2010/main" val="1457656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story: my trip</a:t>
            </a:r>
          </a:p>
        </p:txBody>
      </p:sp>
      <p:sp>
        <p:nvSpPr>
          <p:cNvPr id="3" name="Content Placeholder 2"/>
          <p:cNvSpPr>
            <a:spLocks noGrp="1"/>
          </p:cNvSpPr>
          <p:nvPr>
            <p:ph idx="1"/>
          </p:nvPr>
        </p:nvSpPr>
        <p:spPr/>
        <p:txBody>
          <a:bodyPr/>
          <a:lstStyle/>
          <a:p>
            <a:r>
              <a:rPr lang="en-US" dirty="0"/>
              <a:t>UK for 15 days</a:t>
            </a:r>
          </a:p>
          <a:p>
            <a:pPr lvl="1"/>
            <a:r>
              <a:rPr lang="en-US" dirty="0"/>
              <a:t>Edinburgh, Scotland </a:t>
            </a:r>
          </a:p>
          <a:p>
            <a:pPr lvl="1"/>
            <a:r>
              <a:rPr lang="en-US" dirty="0"/>
              <a:t>Kent, England</a:t>
            </a:r>
          </a:p>
          <a:p>
            <a:pPr lvl="1"/>
            <a:r>
              <a:rPr lang="en-US" dirty="0"/>
              <a:t>London, England</a:t>
            </a:r>
          </a:p>
          <a:p>
            <a:pPr lvl="1"/>
            <a:r>
              <a:rPr lang="en-US" dirty="0"/>
              <a:t>Home stays in Edinburgh and Kent</a:t>
            </a:r>
          </a:p>
          <a:p>
            <a:pPr lvl="1"/>
            <a:r>
              <a:rPr lang="en-US" dirty="0"/>
              <a:t>Gilman scholarship eligible</a:t>
            </a:r>
          </a:p>
          <a:p>
            <a:pPr lvl="1"/>
            <a:r>
              <a:rPr lang="en-US" dirty="0"/>
              <a:t>Fun/touristy activities that we can analyze, categorize, and do computations</a:t>
            </a:r>
          </a:p>
          <a:p>
            <a:endParaRPr lang="en-US" dirty="0"/>
          </a:p>
        </p:txBody>
      </p:sp>
      <p:pic>
        <p:nvPicPr>
          <p:cNvPr id="4" name="Picture 2" descr="Image result for lond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6136" y="282012"/>
            <a:ext cx="5698815" cy="3806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261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story: itinerary</a:t>
            </a:r>
          </a:p>
        </p:txBody>
      </p:sp>
      <p:sp>
        <p:nvSpPr>
          <p:cNvPr id="3" name="Content Placeholder 2"/>
          <p:cNvSpPr>
            <a:spLocks noGrp="1"/>
          </p:cNvSpPr>
          <p:nvPr>
            <p:ph idx="1"/>
          </p:nvPr>
        </p:nvSpPr>
        <p:spPr/>
        <p:txBody>
          <a:bodyPr>
            <a:normAutofit fontScale="92500" lnSpcReduction="10000"/>
          </a:bodyPr>
          <a:lstStyle/>
          <a:p>
            <a:r>
              <a:rPr lang="en-US" dirty="0"/>
              <a:t>Day 1, Wed, May 16: Fly to U.K.</a:t>
            </a:r>
          </a:p>
          <a:p>
            <a:r>
              <a:rPr lang="en-US" dirty="0"/>
              <a:t>Day 2, Thurs, May 17: Bus to Edinburgh, free time in Edinburgh Historic City Centre, go to family</a:t>
            </a:r>
          </a:p>
          <a:p>
            <a:r>
              <a:rPr lang="en-US" dirty="0"/>
              <a:t>Day 3, Fri, May 18: Edinburgh castle, Tartan Weaving Mill, grocery store visit, Scotch Whisky Heritage Centre</a:t>
            </a:r>
          </a:p>
          <a:p>
            <a:r>
              <a:rPr lang="en-US" dirty="0"/>
              <a:t>Day 4, Sat, May 19: BT </a:t>
            </a:r>
            <a:r>
              <a:rPr lang="en-US" dirty="0" err="1"/>
              <a:t>Murrayfield</a:t>
            </a:r>
            <a:r>
              <a:rPr lang="en-US" dirty="0"/>
              <a:t> stadium rugby tour, lunch in pub, Holyrood Palace</a:t>
            </a:r>
          </a:p>
          <a:p>
            <a:r>
              <a:rPr lang="en-US" dirty="0"/>
              <a:t>Day 5, Sun, May 20: full day with family</a:t>
            </a:r>
          </a:p>
          <a:p>
            <a:r>
              <a:rPr lang="en-US" dirty="0"/>
              <a:t>Day 6, Mon, May 21: Sterling castle, Loch Katrine cruise</a:t>
            </a:r>
          </a:p>
          <a:p>
            <a:r>
              <a:rPr lang="en-US" dirty="0"/>
              <a:t>Day 7, Tues, May 22: Transport to London, lunch at pub in London, go to family</a:t>
            </a:r>
          </a:p>
          <a:p>
            <a:r>
              <a:rPr lang="en-US" dirty="0"/>
              <a:t>Day 8, Wed, May 23: Canterbury Cathedral and city </a:t>
            </a:r>
            <a:r>
              <a:rPr lang="en-US" dirty="0" err="1"/>
              <a:t>centre</a:t>
            </a:r>
            <a:r>
              <a:rPr lang="en-US" dirty="0"/>
              <a:t>, Discover </a:t>
            </a:r>
            <a:r>
              <a:rPr lang="en-US" b="1" u="sng" dirty="0"/>
              <a:t>White Cliff of Dover</a:t>
            </a:r>
          </a:p>
        </p:txBody>
      </p:sp>
      <p:pic>
        <p:nvPicPr>
          <p:cNvPr id="4" name="Picture 2" descr="Image result for white cliffs of d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7376" y="211639"/>
            <a:ext cx="4363907" cy="2456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111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story: itinerary</a:t>
            </a:r>
          </a:p>
        </p:txBody>
      </p:sp>
      <p:sp>
        <p:nvSpPr>
          <p:cNvPr id="3" name="Content Placeholder 2"/>
          <p:cNvSpPr>
            <a:spLocks noGrp="1"/>
          </p:cNvSpPr>
          <p:nvPr>
            <p:ph idx="1"/>
          </p:nvPr>
        </p:nvSpPr>
        <p:spPr/>
        <p:txBody>
          <a:bodyPr>
            <a:normAutofit fontScale="85000" lnSpcReduction="20000"/>
          </a:bodyPr>
          <a:lstStyle/>
          <a:p>
            <a:r>
              <a:rPr lang="en-US" dirty="0"/>
              <a:t>Day 9, Thurs, May 24: </a:t>
            </a:r>
            <a:r>
              <a:rPr lang="en-US" dirty="0" err="1"/>
              <a:t>Eastbourne</a:t>
            </a:r>
            <a:r>
              <a:rPr lang="en-US" dirty="0"/>
              <a:t> old historic town and pier, </a:t>
            </a:r>
            <a:r>
              <a:rPr lang="en-US" b="1" u="sng" dirty="0"/>
              <a:t>Hastings castle</a:t>
            </a:r>
            <a:r>
              <a:rPr lang="en-US" dirty="0"/>
              <a:t>, Smugglers Adventure</a:t>
            </a:r>
          </a:p>
          <a:p>
            <a:r>
              <a:rPr lang="en-US" dirty="0"/>
              <a:t>Day 10, Fri, May 25: Leeds castle, lunch at traditional pub, grocery store visit</a:t>
            </a:r>
          </a:p>
          <a:p>
            <a:r>
              <a:rPr lang="en-US" dirty="0"/>
              <a:t>Day 11, Sat, May 26: Harry Potter studio tour, transport to London</a:t>
            </a:r>
          </a:p>
          <a:p>
            <a:r>
              <a:rPr lang="en-US" dirty="0"/>
              <a:t>Day 12, Sun, May 27: Camden Market,  grocery store visit, canals on Camden Lock to Little Venice through regent park</a:t>
            </a:r>
          </a:p>
          <a:p>
            <a:r>
              <a:rPr lang="en-US" dirty="0"/>
              <a:t>Day 13, Mon, May 28: Hop on, hop off of London, tour of Queen Elizabeth Stadium (Olympic stadium)</a:t>
            </a:r>
          </a:p>
          <a:p>
            <a:r>
              <a:rPr lang="en-US" dirty="0"/>
              <a:t>Day 14, Tues, May 29: Changing of Guard (Buckingham), scavenger hunt in Hyde park, visit Houses of Parliament and Westminster Abbey, group dinner</a:t>
            </a:r>
          </a:p>
          <a:p>
            <a:r>
              <a:rPr lang="en-US" dirty="0"/>
              <a:t>Day 15, Wed, May 30: Winton Gallery and additional time at Science Museum of London, Knightsbridge, Kensington, etc.</a:t>
            </a:r>
          </a:p>
          <a:p>
            <a:r>
              <a:rPr lang="en-US" dirty="0"/>
              <a:t>Day 16, Thurs, May 31: fly to Orlando</a:t>
            </a:r>
          </a:p>
        </p:txBody>
      </p:sp>
      <p:pic>
        <p:nvPicPr>
          <p:cNvPr id="6146" name="Picture 2" descr="Image result for hastings cas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0625" y="249305"/>
            <a:ext cx="2867324" cy="1896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289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49AAA-4099-1648-A319-60A6DA9D9850}"/>
              </a:ext>
            </a:extLst>
          </p:cNvPr>
          <p:cNvSpPr>
            <a:spLocks noGrp="1"/>
          </p:cNvSpPr>
          <p:nvPr>
            <p:ph type="title"/>
          </p:nvPr>
        </p:nvSpPr>
        <p:spPr>
          <a:xfrm>
            <a:off x="1024128" y="585215"/>
            <a:ext cx="9720072" cy="5610101"/>
          </a:xfrm>
        </p:spPr>
        <p:txBody>
          <a:bodyPr/>
          <a:lstStyle/>
          <a:p>
            <a:pPr algn="ctr"/>
            <a:r>
              <a:rPr lang="en-US" dirty="0"/>
              <a:t>The Course work</a:t>
            </a:r>
          </a:p>
        </p:txBody>
      </p:sp>
    </p:spTree>
    <p:extLst>
      <p:ext uri="{BB962C8B-B14F-4D97-AF65-F5344CB8AC3E}">
        <p14:creationId xmlns:p14="http://schemas.microsoft.com/office/powerpoint/2010/main" val="1995452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sets</a:t>
            </a:r>
          </a:p>
        </p:txBody>
      </p:sp>
      <p:sp>
        <p:nvSpPr>
          <p:cNvPr id="3" name="Content Placeholder 2"/>
          <p:cNvSpPr>
            <a:spLocks noGrp="1"/>
          </p:cNvSpPr>
          <p:nvPr>
            <p:ph idx="1"/>
          </p:nvPr>
        </p:nvSpPr>
        <p:spPr/>
        <p:txBody>
          <a:bodyPr/>
          <a:lstStyle/>
          <a:p>
            <a:r>
              <a:rPr lang="en-US" dirty="0"/>
              <a:t>Types of beverages in house</a:t>
            </a:r>
          </a:p>
          <a:p>
            <a:r>
              <a:rPr lang="en-US" dirty="0"/>
              <a:t>Components and features of castles</a:t>
            </a:r>
          </a:p>
          <a:p>
            <a:r>
              <a:rPr lang="en-US" dirty="0"/>
              <a:t>Key elements to a </a:t>
            </a:r>
            <a:r>
              <a:rPr lang="en-US" b="1" u="sng" dirty="0"/>
              <a:t>full breakfast</a:t>
            </a:r>
          </a:p>
          <a:p>
            <a:r>
              <a:rPr lang="en-US" dirty="0"/>
              <a:t>Choice comparison</a:t>
            </a:r>
          </a:p>
          <a:p>
            <a:r>
              <a:rPr lang="en-US" dirty="0"/>
              <a:t>Sports</a:t>
            </a:r>
          </a:p>
        </p:txBody>
      </p:sp>
      <p:pic>
        <p:nvPicPr>
          <p:cNvPr id="5122" name="Picture 2" descr="Image result for scottish breakf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7694" y="2183802"/>
            <a:ext cx="4434840" cy="2217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630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B88C8-BD07-364E-B9E2-F4567201534F}"/>
              </a:ext>
            </a:extLst>
          </p:cNvPr>
          <p:cNvSpPr>
            <a:spLocks noGrp="1"/>
          </p:cNvSpPr>
          <p:nvPr>
            <p:ph type="title"/>
          </p:nvPr>
        </p:nvSpPr>
        <p:spPr/>
        <p:txBody>
          <a:bodyPr/>
          <a:lstStyle/>
          <a:p>
            <a:r>
              <a:rPr lang="en-US" dirty="0"/>
              <a:t>Sets - types of beverages in house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BC10A2-B26F-1148-A8BB-5FC2D4503C34}"/>
                  </a:ext>
                </a:extLst>
              </p:cNvPr>
              <p:cNvSpPr>
                <a:spLocks noGrp="1"/>
              </p:cNvSpPr>
              <p:nvPr>
                <p:ph idx="1"/>
              </p:nvPr>
            </p:nvSpPr>
            <p:spPr/>
            <p:txBody>
              <a:bodyPr>
                <a:normAutofit fontScale="85000" lnSpcReduction="20000"/>
              </a:bodyPr>
              <a:lstStyle/>
              <a:p>
                <a:r>
                  <a:rPr lang="en-US" b="1" dirty="0"/>
                  <a:t>Types of beverages available in the house</a:t>
                </a:r>
                <a:endParaRPr lang="en-US" dirty="0"/>
              </a:p>
              <a:p>
                <a:r>
                  <a:rPr lang="en-US" dirty="0"/>
                  <a:t>Set A contains the beverages that are available in your house</a:t>
                </a:r>
              </a:p>
              <a:p>
                <a:r>
                  <a:rPr lang="en-US" dirty="0"/>
                  <a:t>A =</a:t>
                </a:r>
              </a:p>
              <a:p>
                <a:r>
                  <a:rPr lang="en-US" dirty="0"/>
                  <a:t>Set B contains the types of beverages that are available in the house you stay at in Edinburgh, Scotland</a:t>
                </a:r>
              </a:p>
              <a:p>
                <a:r>
                  <a:rPr lang="en-US" dirty="0"/>
                  <a:t>B =</a:t>
                </a:r>
              </a:p>
              <a:p>
                <a:r>
                  <a:rPr lang="en-US" dirty="0"/>
                  <a:t>Set C contains the types of beverages that are available in the house you stay at in Kent, England</a:t>
                </a:r>
              </a:p>
              <a:p>
                <a:r>
                  <a:rPr lang="en-US" dirty="0"/>
                  <a:t>C = </a:t>
                </a:r>
              </a:p>
              <a:p>
                <a:r>
                  <a:rPr lang="en-US" dirty="0"/>
                  <a:t>Draw the Venn Diagram below putting all the items from sets A, B, and C into the Venn Diagram</a:t>
                </a:r>
              </a:p>
              <a:p>
                <a:r>
                  <a:rPr lang="en-US" dirty="0"/>
                  <a:t>Find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𝐶</m:t>
                    </m:r>
                  </m:oMath>
                </a14:m>
                <a:endParaRPr lang="en-US" dirty="0"/>
              </a:p>
              <a:p>
                <a:r>
                  <a:rPr lang="en-US" dirty="0"/>
                  <a:t>Describe this region in words</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D2BC10A2-B26F-1148-A8BB-5FC2D4503C34}"/>
                  </a:ext>
                </a:extLst>
              </p:cNvPr>
              <p:cNvSpPr>
                <a:spLocks noGrp="1" noRot="1" noChangeAspect="1" noMove="1" noResize="1" noEditPoints="1" noAdjustHandles="1" noChangeArrowheads="1" noChangeShapeType="1" noTextEdit="1"/>
              </p:cNvSpPr>
              <p:nvPr>
                <p:ph idx="1"/>
              </p:nvPr>
            </p:nvSpPr>
            <p:spPr>
              <a:blipFill>
                <a:blip r:embed="rId2"/>
                <a:stretch>
                  <a:fillRect l="-130" t="-2839" b="-631"/>
                </a:stretch>
              </a:blipFill>
            </p:spPr>
            <p:txBody>
              <a:bodyPr/>
              <a:lstStyle/>
              <a:p>
                <a:r>
                  <a:rPr lang="en-US">
                    <a:noFill/>
                  </a:rPr>
                  <a:t> </a:t>
                </a:r>
              </a:p>
            </p:txBody>
          </p:sp>
        </mc:Fallback>
      </mc:AlternateContent>
    </p:spTree>
    <p:extLst>
      <p:ext uri="{BB962C8B-B14F-4D97-AF65-F5344CB8AC3E}">
        <p14:creationId xmlns:p14="http://schemas.microsoft.com/office/powerpoint/2010/main" val="14213544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docProps/app.xml><?xml version="1.0" encoding="utf-8"?>
<Properties xmlns="http://schemas.openxmlformats.org/officeDocument/2006/extended-properties" xmlns:vt="http://schemas.openxmlformats.org/officeDocument/2006/docPropsVTypes">
  <Template>Integral</Template>
  <TotalTime>1620</TotalTime>
  <Words>3085</Words>
  <Application>Microsoft Office PowerPoint</Application>
  <PresentationFormat>Widescreen</PresentationFormat>
  <Paragraphs>285</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Calibri</vt:lpstr>
      <vt:lpstr>Cambria Math</vt:lpstr>
      <vt:lpstr>Tw Cen MT</vt:lpstr>
      <vt:lpstr>Tw Cen MT Condensed</vt:lpstr>
      <vt:lpstr>Wingdings 3</vt:lpstr>
      <vt:lpstr>Integral</vt:lpstr>
      <vt:lpstr>Using math to  evaluate the world</vt:lpstr>
      <vt:lpstr>My story: course</vt:lpstr>
      <vt:lpstr>Overview of study abroad experience</vt:lpstr>
      <vt:lpstr>My story: my trip</vt:lpstr>
      <vt:lpstr>My story: itinerary</vt:lpstr>
      <vt:lpstr>My story: itinerary</vt:lpstr>
      <vt:lpstr>The Course work</vt:lpstr>
      <vt:lpstr>sets</vt:lpstr>
      <vt:lpstr>Sets - types of beverages in house</vt:lpstr>
      <vt:lpstr>Sets – components and features of castles</vt:lpstr>
      <vt:lpstr>Sets – key elements to a full breakfast</vt:lpstr>
      <vt:lpstr>Sets – choice comparison</vt:lpstr>
      <vt:lpstr>Sets - sports</vt:lpstr>
      <vt:lpstr>geometry</vt:lpstr>
      <vt:lpstr>Geometry – dinner plate area</vt:lpstr>
      <vt:lpstr>Geometry  -shower volume</vt:lpstr>
      <vt:lpstr>Geometry – area of house</vt:lpstr>
      <vt:lpstr>Geometry – scavenger hunt</vt:lpstr>
      <vt:lpstr>Probability</vt:lpstr>
      <vt:lpstr>Probability – tartan weaving mill</vt:lpstr>
      <vt:lpstr>Probability – harry potter wand case</vt:lpstr>
      <vt:lpstr>Statistics</vt:lpstr>
      <vt:lpstr>Statistics – internet devices</vt:lpstr>
      <vt:lpstr>Statistics – countries visited</vt:lpstr>
      <vt:lpstr>Statistics – number of children</vt:lpstr>
      <vt:lpstr>Statistics – grocery store visits</vt:lpstr>
      <vt:lpstr>Logic</vt:lpstr>
      <vt:lpstr>Logic – expectations for the trip</vt:lpstr>
      <vt:lpstr>Logic – beliefs about Edinburgh and kent</vt:lpstr>
      <vt:lpstr>History of math</vt:lpstr>
      <vt:lpstr>History of math – winton gallery</vt:lpstr>
      <vt:lpstr>Compare/contrast (added course objective)</vt:lpstr>
      <vt:lpstr>Compare/contrast – traditional pubs</vt:lpstr>
      <vt:lpstr>Compare/contrast – sundays and stadiums</vt:lpstr>
      <vt:lpstr>Compare/contrast – loch Katrine and Camden lock and harry potter</vt:lpstr>
      <vt:lpstr>Post trip</vt:lpstr>
      <vt:lpstr>details</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term study abroad in an unexpected course: College mathematics (liberal arts math)</dc:title>
  <dc:creator>Charlotte Mortimer</dc:creator>
  <cp:lastModifiedBy>Leitherer, Barbara H.</cp:lastModifiedBy>
  <cp:revision>25</cp:revision>
  <dcterms:created xsi:type="dcterms:W3CDTF">2017-11-29T16:51:20Z</dcterms:created>
  <dcterms:modified xsi:type="dcterms:W3CDTF">2022-04-24T01:34:24Z</dcterms:modified>
</cp:coreProperties>
</file>