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8" r:id="rId4"/>
    <p:sldId id="310" r:id="rId5"/>
    <p:sldId id="268" r:id="rId6"/>
    <p:sldId id="294" r:id="rId7"/>
    <p:sldId id="261" r:id="rId8"/>
    <p:sldId id="298" r:id="rId9"/>
    <p:sldId id="317" r:id="rId10"/>
    <p:sldId id="269" r:id="rId11"/>
    <p:sldId id="316" r:id="rId12"/>
    <p:sldId id="289" r:id="rId13"/>
    <p:sldId id="296" r:id="rId14"/>
    <p:sldId id="295" r:id="rId15"/>
    <p:sldId id="302" r:id="rId16"/>
    <p:sldId id="270" r:id="rId17"/>
    <p:sldId id="292" r:id="rId18"/>
    <p:sldId id="265" r:id="rId19"/>
    <p:sldId id="299" r:id="rId20"/>
    <p:sldId id="300" r:id="rId21"/>
    <p:sldId id="290" r:id="rId22"/>
    <p:sldId id="324" r:id="rId23"/>
    <p:sldId id="307" r:id="rId24"/>
    <p:sldId id="309" r:id="rId25"/>
    <p:sldId id="267" r:id="rId26"/>
    <p:sldId id="311" r:id="rId27"/>
    <p:sldId id="319" r:id="rId28"/>
    <p:sldId id="320" r:id="rId29"/>
    <p:sldId id="321" r:id="rId30"/>
    <p:sldId id="322" r:id="rId31"/>
    <p:sldId id="315" r:id="rId32"/>
    <p:sldId id="312" r:id="rId33"/>
    <p:sldId id="313" r:id="rId34"/>
    <p:sldId id="314" r:id="rId35"/>
    <p:sldId id="284" r:id="rId36"/>
    <p:sldId id="323" r:id="rId37"/>
    <p:sldId id="293" r:id="rId38"/>
    <p:sldId id="257" r:id="rId39"/>
    <p:sldId id="325" r:id="rId40"/>
    <p:sldId id="27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arning2017-01" initials="e" lastIdx="8" clrIdx="0">
    <p:extLst>
      <p:ext uri="{19B8F6BF-5375-455C-9EA6-DF929625EA0E}">
        <p15:presenceInfo xmlns:p15="http://schemas.microsoft.com/office/powerpoint/2012/main" userId="eLearning2017-01" providerId="None"/>
      </p:ext>
    </p:extLst>
  </p:cmAuthor>
  <p:cmAuthor id="2" name="Microsoft Office User" initials="MOU" lastIdx="2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3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donaldbishop\Library\Containers\com.apple.mail\Data\Library\Mail%20Downloads\39B4F8BC-1E44-41A9-BD55-F5CB392BEA35\Participation%20Ra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rning2017-01\Documents\Paper%20VT%20DB%20comparison\Survey%20Results\Survey_All_Secti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rning2017-01\Documents\Paper%20VT%20DB%20comparison\Survey%20Results\Survey_All_Section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rning2017-01\Documents\Paper%20VT%20DB%20comparison\Survey%20Results\Survey_All_Section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Participation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Control (DB)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Sheet1!$B$3:$J$3</c:f>
              <c:strCache>
                <c:ptCount val="9"/>
                <c:pt idx="0">
                  <c:v>Pre-Exam 1</c:v>
                </c:pt>
                <c:pt idx="1">
                  <c:v>Post-Exam 1</c:v>
                </c:pt>
                <c:pt idx="2">
                  <c:v>Pre-Exam 2</c:v>
                </c:pt>
                <c:pt idx="3">
                  <c:v>Post-Exam 2</c:v>
                </c:pt>
                <c:pt idx="4">
                  <c:v>Pre-Exam 3</c:v>
                </c:pt>
                <c:pt idx="5">
                  <c:v>Post-Exam 3</c:v>
                </c:pt>
                <c:pt idx="6">
                  <c:v>Pre-Exam 4</c:v>
                </c:pt>
                <c:pt idx="7">
                  <c:v>Post-Exam 4</c:v>
                </c:pt>
                <c:pt idx="8">
                  <c:v>Pre-Final</c:v>
                </c:pt>
              </c:strCache>
            </c:strRef>
          </c:cat>
          <c:val>
            <c:numRef>
              <c:f>Sheet1!$B$4:$J$4</c:f>
              <c:numCache>
                <c:formatCode>0%</c:formatCode>
                <c:ptCount val="9"/>
                <c:pt idx="0">
                  <c:v>0.54</c:v>
                </c:pt>
                <c:pt idx="1">
                  <c:v>0.26</c:v>
                </c:pt>
                <c:pt idx="2">
                  <c:v>0.61</c:v>
                </c:pt>
                <c:pt idx="3">
                  <c:v>0.24</c:v>
                </c:pt>
                <c:pt idx="4">
                  <c:v>0.46</c:v>
                </c:pt>
                <c:pt idx="5">
                  <c:v>0.17</c:v>
                </c:pt>
                <c:pt idx="6">
                  <c:v>0.52</c:v>
                </c:pt>
                <c:pt idx="7">
                  <c:v>0.28000000000000003</c:v>
                </c:pt>
                <c:pt idx="8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A4-D44E-A485-C0216D330C1D}"/>
            </c:ext>
          </c:extLst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Experimental (VT)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Sheet1!$B$3:$J$3</c:f>
              <c:strCache>
                <c:ptCount val="9"/>
                <c:pt idx="0">
                  <c:v>Pre-Exam 1</c:v>
                </c:pt>
                <c:pt idx="1">
                  <c:v>Post-Exam 1</c:v>
                </c:pt>
                <c:pt idx="2">
                  <c:v>Pre-Exam 2</c:v>
                </c:pt>
                <c:pt idx="3">
                  <c:v>Post-Exam 2</c:v>
                </c:pt>
                <c:pt idx="4">
                  <c:v>Pre-Exam 3</c:v>
                </c:pt>
                <c:pt idx="5">
                  <c:v>Post-Exam 3</c:v>
                </c:pt>
                <c:pt idx="6">
                  <c:v>Pre-Exam 4</c:v>
                </c:pt>
                <c:pt idx="7">
                  <c:v>Post-Exam 4</c:v>
                </c:pt>
                <c:pt idx="8">
                  <c:v>Pre-Final</c:v>
                </c:pt>
              </c:strCache>
            </c:strRef>
          </c:cat>
          <c:val>
            <c:numRef>
              <c:f>Sheet1!$B$5:$J$5</c:f>
              <c:numCache>
                <c:formatCode>0%</c:formatCode>
                <c:ptCount val="9"/>
                <c:pt idx="0">
                  <c:v>0.53</c:v>
                </c:pt>
                <c:pt idx="1">
                  <c:v>0.24</c:v>
                </c:pt>
                <c:pt idx="2">
                  <c:v>0.59</c:v>
                </c:pt>
                <c:pt idx="3">
                  <c:v>0.18</c:v>
                </c:pt>
                <c:pt idx="4">
                  <c:v>0.56000000000000005</c:v>
                </c:pt>
                <c:pt idx="5">
                  <c:v>0.26</c:v>
                </c:pt>
                <c:pt idx="6">
                  <c:v>0.36</c:v>
                </c:pt>
                <c:pt idx="7">
                  <c:v>0.16</c:v>
                </c:pt>
                <c:pt idx="8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A4-D44E-A485-C0216D330C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2559904"/>
        <c:axId val="112567520"/>
      </c:barChart>
      <c:catAx>
        <c:axId val="112559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67520"/>
        <c:crosses val="autoZero"/>
        <c:auto val="1"/>
        <c:lblAlgn val="ctr"/>
        <c:lblOffset val="100"/>
        <c:noMultiLvlLbl val="0"/>
      </c:catAx>
      <c:valAx>
        <c:axId val="112567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255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baseline="0">
                <a:solidFill>
                  <a:schemeClr val="tx1"/>
                </a:solidFill>
                <a:effectLst/>
              </a:rPr>
              <a:t>DB/VT review assignments helped me learn the material.</a:t>
            </a:r>
            <a:r>
              <a:rPr lang="en-US" sz="2400" b="1" i="0" u="none" strike="noStrike" baseline="0">
                <a:solidFill>
                  <a:schemeClr val="tx1"/>
                </a:solidFill>
              </a:rPr>
              <a:t> </a:t>
            </a:r>
            <a:endParaRPr lang="en-US" sz="24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Summary'!$E$2</c:f>
              <c:strCache>
                <c:ptCount val="1"/>
                <c:pt idx="0">
                  <c:v>Control (DB, n=48)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Summary'!$B$2:$B$7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  <c:pt idx="5">
                  <c:v>I don't know</c:v>
                </c:pt>
              </c:strCache>
            </c:strRef>
          </c:cat>
          <c:val>
            <c:numRef>
              <c:f>'Data Summary'!$M$10:$R$10</c:f>
              <c:numCache>
                <c:formatCode>0%</c:formatCode>
                <c:ptCount val="6"/>
                <c:pt idx="0">
                  <c:v>0.33333333333333331</c:v>
                </c:pt>
                <c:pt idx="1">
                  <c:v>0.5</c:v>
                </c:pt>
                <c:pt idx="2">
                  <c:v>0.10416666666666667</c:v>
                </c:pt>
                <c:pt idx="3">
                  <c:v>6.25E-2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C3-C04C-BB90-158A32F9C1A8}"/>
            </c:ext>
          </c:extLst>
        </c:ser>
        <c:ser>
          <c:idx val="1"/>
          <c:order val="1"/>
          <c:tx>
            <c:strRef>
              <c:f>'Data Summary'!$E$3</c:f>
              <c:strCache>
                <c:ptCount val="1"/>
                <c:pt idx="0">
                  <c:v>Experimental (VT, n=40)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'Data Summary'!$B$2:$B$7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  <c:pt idx="5">
                  <c:v>I don't know</c:v>
                </c:pt>
              </c:strCache>
            </c:strRef>
          </c:cat>
          <c:val>
            <c:numRef>
              <c:f>'Data Summary'!$M$26:$R$26</c:f>
              <c:numCache>
                <c:formatCode>0%</c:formatCode>
                <c:ptCount val="6"/>
                <c:pt idx="0">
                  <c:v>0.27500000000000002</c:v>
                </c:pt>
                <c:pt idx="1">
                  <c:v>0.27500000000000002</c:v>
                </c:pt>
                <c:pt idx="2">
                  <c:v>0.27500000000000002</c:v>
                </c:pt>
                <c:pt idx="3">
                  <c:v>0.1</c:v>
                </c:pt>
                <c:pt idx="4">
                  <c:v>0.05</c:v>
                </c:pt>
                <c:pt idx="5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C3-C04C-BB90-158A32F9C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64800"/>
        <c:axId val="112568608"/>
      </c:barChart>
      <c:catAx>
        <c:axId val="11256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68608"/>
        <c:crosses val="autoZero"/>
        <c:auto val="1"/>
        <c:lblAlgn val="ctr"/>
        <c:lblOffset val="100"/>
        <c:noMultiLvlLbl val="0"/>
      </c:catAx>
      <c:valAx>
        <c:axId val="11256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64800"/>
        <c:crosses val="autoZero"/>
        <c:crossBetween val="between"/>
      </c:valAx>
      <c:spPr>
        <a:noFill/>
        <a:ln w="25400"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baseline="0" dirty="0">
                <a:solidFill>
                  <a:schemeClr val="tx1"/>
                </a:solidFill>
                <a:effectLst/>
              </a:rPr>
              <a:t>It was easy to view and add comments on DB/VT.</a:t>
            </a:r>
            <a:r>
              <a:rPr lang="en-US" sz="2400" b="1" i="0" u="none" strike="noStrike" baseline="0" dirty="0">
                <a:solidFill>
                  <a:schemeClr val="tx1"/>
                </a:solidFill>
              </a:rPr>
              <a:t> </a:t>
            </a:r>
            <a:endParaRPr lang="en-US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Summary'!$E$2</c:f>
              <c:strCache>
                <c:ptCount val="1"/>
                <c:pt idx="0">
                  <c:v>Control (DB, n=48)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Summary'!$B$2:$B$8</c:f>
              <c:strCache>
                <c:ptCount val="7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  <c:pt idx="5">
                  <c:v>I don't know</c:v>
                </c:pt>
                <c:pt idx="6">
                  <c:v>Unanswered</c:v>
                </c:pt>
              </c:strCache>
            </c:strRef>
          </c:cat>
          <c:val>
            <c:numRef>
              <c:f>'Data Summary'!$M$12:$S$12</c:f>
              <c:numCache>
                <c:formatCode>0%</c:formatCode>
                <c:ptCount val="7"/>
                <c:pt idx="0">
                  <c:v>0.52083333333333337</c:v>
                </c:pt>
                <c:pt idx="1">
                  <c:v>0.39583333333333331</c:v>
                </c:pt>
                <c:pt idx="2">
                  <c:v>6.25E-2</c:v>
                </c:pt>
                <c:pt idx="3">
                  <c:v>2.0833333333333332E-2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F-C749-8000-A2532BE8DA7B}"/>
            </c:ext>
          </c:extLst>
        </c:ser>
        <c:ser>
          <c:idx val="1"/>
          <c:order val="1"/>
          <c:tx>
            <c:strRef>
              <c:f>'Data Summary'!$E$3</c:f>
              <c:strCache>
                <c:ptCount val="1"/>
                <c:pt idx="0">
                  <c:v>Experimental (VT, n=40)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'Data Summary'!$B$2:$B$8</c:f>
              <c:strCache>
                <c:ptCount val="7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  <c:pt idx="5">
                  <c:v>I don't know</c:v>
                </c:pt>
                <c:pt idx="6">
                  <c:v>Unanswered</c:v>
                </c:pt>
              </c:strCache>
            </c:strRef>
          </c:cat>
          <c:val>
            <c:numRef>
              <c:f>'Data Summary'!$M$28:$S$28</c:f>
              <c:numCache>
                <c:formatCode>0%</c:formatCode>
                <c:ptCount val="7"/>
                <c:pt idx="0">
                  <c:v>0.32500000000000001</c:v>
                </c:pt>
                <c:pt idx="1">
                  <c:v>0.3</c:v>
                </c:pt>
                <c:pt idx="2">
                  <c:v>0.15</c:v>
                </c:pt>
                <c:pt idx="3">
                  <c:v>0.15</c:v>
                </c:pt>
                <c:pt idx="4">
                  <c:v>0.05</c:v>
                </c:pt>
                <c:pt idx="5">
                  <c:v>0</c:v>
                </c:pt>
                <c:pt idx="6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F-C749-8000-A2532BE8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68064"/>
        <c:axId val="112569152"/>
      </c:barChart>
      <c:catAx>
        <c:axId val="11256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69152"/>
        <c:crosses val="autoZero"/>
        <c:auto val="1"/>
        <c:lblAlgn val="ctr"/>
        <c:lblOffset val="100"/>
        <c:noMultiLvlLbl val="0"/>
      </c:catAx>
      <c:valAx>
        <c:axId val="11256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68064"/>
        <c:crosses val="autoZero"/>
        <c:crossBetween val="between"/>
      </c:valAx>
      <c:spPr>
        <a:noFill/>
        <a:ln w="28575"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baseline="0">
                <a:solidFill>
                  <a:schemeClr val="tx1"/>
                </a:solidFill>
                <a:effectLst/>
              </a:rPr>
              <a:t>I would like to use DB/VT if I take math classes in the future.</a:t>
            </a:r>
            <a:r>
              <a:rPr lang="en-US" sz="2400" b="1" i="0" u="none" strike="noStrike" baseline="0">
                <a:solidFill>
                  <a:schemeClr val="tx1"/>
                </a:solidFill>
              </a:rPr>
              <a:t> </a:t>
            </a:r>
            <a:endParaRPr lang="en-US" sz="24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Summary'!$E$2</c:f>
              <c:strCache>
                <c:ptCount val="1"/>
                <c:pt idx="0">
                  <c:v>Control (DB, n=48)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Summary'!$B$2:$B$8</c:f>
              <c:strCache>
                <c:ptCount val="7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  <c:pt idx="5">
                  <c:v>I don't know</c:v>
                </c:pt>
                <c:pt idx="6">
                  <c:v>Unanswered</c:v>
                </c:pt>
              </c:strCache>
            </c:strRef>
          </c:cat>
          <c:val>
            <c:numRef>
              <c:f>'Data Summary'!$M$13:$S$13</c:f>
              <c:numCache>
                <c:formatCode>0%</c:formatCode>
                <c:ptCount val="7"/>
                <c:pt idx="0">
                  <c:v>0.41666666666666669</c:v>
                </c:pt>
                <c:pt idx="1">
                  <c:v>0.29166666666666669</c:v>
                </c:pt>
                <c:pt idx="2">
                  <c:v>0.16666666666666666</c:v>
                </c:pt>
                <c:pt idx="3">
                  <c:v>8.3333333333333329E-2</c:v>
                </c:pt>
                <c:pt idx="4">
                  <c:v>2.0833333333333332E-2</c:v>
                </c:pt>
                <c:pt idx="5">
                  <c:v>0</c:v>
                </c:pt>
                <c:pt idx="6">
                  <c:v>2.0833333333333332E-2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4E-E74C-875A-0910B073CB90}"/>
            </c:ext>
          </c:extLst>
        </c:ser>
        <c:ser>
          <c:idx val="1"/>
          <c:order val="1"/>
          <c:tx>
            <c:strRef>
              <c:f>'Data Summary'!$E$3</c:f>
              <c:strCache>
                <c:ptCount val="1"/>
                <c:pt idx="0">
                  <c:v>Experimental (VT, n=40)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'Data Summary'!$B$2:$B$8</c:f>
              <c:strCache>
                <c:ptCount val="7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  <c:pt idx="5">
                  <c:v>I don't know</c:v>
                </c:pt>
                <c:pt idx="6">
                  <c:v>Unanswered</c:v>
                </c:pt>
              </c:strCache>
            </c:strRef>
          </c:cat>
          <c:val>
            <c:numRef>
              <c:f>'Data Summary'!$M$29:$S$29</c:f>
              <c:numCache>
                <c:formatCode>0%</c:formatCode>
                <c:ptCount val="7"/>
                <c:pt idx="0">
                  <c:v>0.2</c:v>
                </c:pt>
                <c:pt idx="1">
                  <c:v>0.125</c:v>
                </c:pt>
                <c:pt idx="2">
                  <c:v>0.2</c:v>
                </c:pt>
                <c:pt idx="3">
                  <c:v>0.35</c:v>
                </c:pt>
                <c:pt idx="4">
                  <c:v>0.1</c:v>
                </c:pt>
                <c:pt idx="5">
                  <c:v>0</c:v>
                </c:pt>
                <c:pt idx="6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4E-E74C-875A-0910B073C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63168"/>
        <c:axId val="112563712"/>
      </c:barChart>
      <c:catAx>
        <c:axId val="11256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63712"/>
        <c:crosses val="autoZero"/>
        <c:auto val="1"/>
        <c:lblAlgn val="ctr"/>
        <c:lblOffset val="100"/>
        <c:noMultiLvlLbl val="0"/>
      </c:catAx>
      <c:valAx>
        <c:axId val="11256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63168"/>
        <c:crosses val="autoZero"/>
        <c:crossBetween val="between"/>
        <c:majorUnit val="0.1"/>
      </c:valAx>
      <c:spPr>
        <a:noFill/>
        <a:ln w="28575"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1-08T07:54:37.191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00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1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9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6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0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3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2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1773F-B677-44E6-8F0B-882C572B0CEA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361ED-A310-4069-9BDD-991F7FE6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 Study of Online Discussion Technologies in Hybrid Algebra Classes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Dr. Dona Boccio &amp; Dr. Zeynep </a:t>
            </a:r>
            <a:r>
              <a:rPr lang="en-US" sz="2600" dirty="0" err="1"/>
              <a:t>Akcay-Ozkan</a:t>
            </a:r>
            <a:endParaRPr lang="en-US" sz="2600" dirty="0"/>
          </a:p>
          <a:p>
            <a:r>
              <a:rPr lang="en-US" sz="2600" dirty="0"/>
              <a:t>Queensborough Community College - CUNY</a:t>
            </a:r>
          </a:p>
          <a:p>
            <a:r>
              <a:rPr lang="en-US" sz="2600" dirty="0"/>
              <a:t>AMATYC 2020 Virtual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51568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Design: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Pre-exam: “Practice for Exam”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Designed to prepare students for exam on that module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Post-exam: “Going over Exam”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Included questions from the module exam</a:t>
            </a:r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Design: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Each student is assigned a problem, and must:</a:t>
            </a:r>
            <a:endParaRPr lang="en-US" sz="1600" dirty="0"/>
          </a:p>
          <a:p>
            <a:pPr lvl="1"/>
            <a:r>
              <a:rPr lang="en-US" sz="2600" dirty="0"/>
              <a:t>Post the solution</a:t>
            </a:r>
          </a:p>
          <a:p>
            <a:pPr lvl="1"/>
            <a:r>
              <a:rPr lang="en-US" sz="2600" dirty="0"/>
              <a:t>Show and explain steps</a:t>
            </a:r>
          </a:p>
          <a:p>
            <a:pPr lvl="1"/>
            <a:r>
              <a:rPr lang="en-US" sz="2600" dirty="0"/>
              <a:t>Comment on a classmate’s post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Instructors:</a:t>
            </a:r>
          </a:p>
          <a:p>
            <a:pPr lvl="1"/>
            <a:r>
              <a:rPr lang="en-US" dirty="0"/>
              <a:t> Monitored interactions</a:t>
            </a:r>
          </a:p>
          <a:p>
            <a:pPr lvl="1"/>
            <a:r>
              <a:rPr lang="en-US" dirty="0"/>
              <a:t> Provided positive feedback for correct work</a:t>
            </a:r>
          </a:p>
          <a:p>
            <a:pPr lvl="1"/>
            <a:r>
              <a:rPr lang="en-US" dirty="0"/>
              <a:t> Supplied hints and helpful comments when needed</a:t>
            </a:r>
          </a:p>
          <a:p>
            <a:pPr marL="0" indent="0">
              <a:buNone/>
            </a:pP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94E53-E5AB-9346-A7AE-EC83FB51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experience with DB/VT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81C2-35E3-8B4E-A836-854143349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used DB before and I am familiar with how to use it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YES: 26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NO: 16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 have used VT before and I am familiar with how to use it</a:t>
            </a:r>
          </a:p>
          <a:p>
            <a:pPr marL="457200" lvl="1" indent="0">
              <a:buNone/>
            </a:pPr>
            <a:r>
              <a:rPr lang="en-US" dirty="0"/>
              <a:t>YES: 1</a:t>
            </a:r>
          </a:p>
          <a:p>
            <a:pPr marL="457200" lvl="1" indent="0">
              <a:buNone/>
            </a:pPr>
            <a:r>
              <a:rPr lang="en-US" dirty="0"/>
              <a:t>NO: 32</a:t>
            </a:r>
          </a:p>
        </p:txBody>
      </p:sp>
    </p:spTree>
    <p:extLst>
      <p:ext uri="{BB962C8B-B14F-4D97-AF65-F5344CB8AC3E}">
        <p14:creationId xmlns:p14="http://schemas.microsoft.com/office/powerpoint/2010/main" val="15903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64F8-C16B-FE49-9035-B58249BB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to Students for DB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9B588-F031-CF4A-ADD3-E60FBB648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Log in to Blackboard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Click the link to Discussion Board</a:t>
            </a:r>
          </a:p>
          <a:p>
            <a:pPr marL="0" indent="0">
              <a:buNone/>
            </a:pPr>
            <a:endParaRPr lang="en-US" sz="1400" dirty="0"/>
          </a:p>
          <a:p>
            <a:pPr lvl="1"/>
            <a:r>
              <a:rPr lang="en-US" dirty="0"/>
              <a:t>Click the link to the forum.</a:t>
            </a:r>
          </a:p>
          <a:p>
            <a:pPr lvl="1"/>
            <a:r>
              <a:rPr lang="en-US" dirty="0"/>
              <a:t>Click “Create Thread”.</a:t>
            </a:r>
          </a:p>
          <a:p>
            <a:pPr lvl="1"/>
            <a:r>
              <a:rPr lang="en-US" dirty="0"/>
              <a:t>Type a Subject. Use the problem number, for example, Problem #1.</a:t>
            </a:r>
          </a:p>
          <a:p>
            <a:pPr lvl="1"/>
            <a:r>
              <a:rPr lang="en-US" dirty="0"/>
              <a:t>Click in the “Message” box and type an explanation of the steps you used to solve the problem.</a:t>
            </a:r>
          </a:p>
          <a:p>
            <a:pPr lvl="1"/>
            <a:r>
              <a:rPr lang="en-US" dirty="0"/>
              <a:t>Upload the picture of your solution using the "Insert/Edit Image” icon.</a:t>
            </a:r>
          </a:p>
          <a:p>
            <a:pPr lvl="1"/>
            <a:r>
              <a:rPr lang="en-US" dirty="0"/>
              <a:t>When you are finished, click the “Submit” button on the lower right.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94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DB58-C509-8E46-99E4-7877CA5D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to Students for 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8315-CC86-724F-A38B-FF79D5D9D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600" dirty="0"/>
              <a:t>Log in to Blackboard</a:t>
            </a:r>
          </a:p>
          <a:p>
            <a:r>
              <a:rPr lang="en-US" sz="5600" dirty="0"/>
              <a:t>Click the ‘VoiceThread’ link on the left menu.</a:t>
            </a:r>
          </a:p>
          <a:p>
            <a:r>
              <a:rPr lang="en-US" sz="5600" dirty="0"/>
              <a:t>Click the link to the assignment, this will take you inside VoiceThread application.</a:t>
            </a:r>
          </a:p>
          <a:p>
            <a:r>
              <a:rPr lang="en-US" sz="5600" dirty="0"/>
              <a:t>Click on the assignment title within the application to open the presentation.</a:t>
            </a:r>
          </a:p>
          <a:p>
            <a:pPr marL="0" indent="0">
              <a:buNone/>
            </a:pPr>
            <a:r>
              <a:rPr lang="en-US" sz="5600" dirty="0"/>
              <a:t> </a:t>
            </a:r>
          </a:p>
          <a:p>
            <a:pPr marL="0" indent="0">
              <a:buNone/>
            </a:pPr>
            <a:r>
              <a:rPr lang="en-US" sz="5600" dirty="0"/>
              <a:t>To add a slide:</a:t>
            </a:r>
          </a:p>
          <a:p>
            <a:r>
              <a:rPr lang="en-US" sz="5600" dirty="0"/>
              <a:t>Hit the ‘Show all the slides’ button at the bottom (with icon two boxes on top of each other).</a:t>
            </a:r>
          </a:p>
          <a:p>
            <a:r>
              <a:rPr lang="en-US" sz="5600" dirty="0"/>
              <a:t>Click the ‘+’ sign: ‘Add a slide’ and choose the middle option: ‘Upload files'</a:t>
            </a:r>
          </a:p>
          <a:p>
            <a:r>
              <a:rPr lang="en-US" sz="5600" dirty="0"/>
              <a:t>Find and choose the file you saved to the computer and upload.</a:t>
            </a:r>
          </a:p>
          <a:p>
            <a:r>
              <a:rPr lang="en-US" sz="5600" dirty="0"/>
              <a:t>If you need to delete (and re-upload) or edit the file you uploaded, you can drag it over ‘Edit’ or ‘Delete’ on the left menu</a:t>
            </a:r>
          </a:p>
          <a:p>
            <a:pPr marL="0" indent="0">
              <a:buNone/>
            </a:pPr>
            <a:r>
              <a:rPr lang="en-US" sz="5600" dirty="0"/>
              <a:t> </a:t>
            </a:r>
          </a:p>
          <a:p>
            <a:pPr marL="0" indent="0">
              <a:buNone/>
            </a:pPr>
            <a:r>
              <a:rPr lang="en-US" sz="5600" dirty="0"/>
              <a:t>To make a comment:</a:t>
            </a:r>
          </a:p>
          <a:p>
            <a:r>
              <a:rPr lang="en-US" sz="5600" dirty="0"/>
              <a:t>Click on the ‘+’ (make a comment) sign at the bottom, choose microphone or camera and add your comment.</a:t>
            </a:r>
          </a:p>
          <a:p>
            <a:r>
              <a:rPr lang="en-US" sz="5600" dirty="0"/>
              <a:t>Use arrows to see other solution slides posted by your classmates, add your questions/comments.</a:t>
            </a:r>
          </a:p>
        </p:txBody>
      </p:sp>
    </p:spTree>
    <p:extLst>
      <p:ext uri="{BB962C8B-B14F-4D97-AF65-F5344CB8AC3E}">
        <p14:creationId xmlns:p14="http://schemas.microsoft.com/office/powerpoint/2010/main" val="1767768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9B89-AD45-B443-9B0E-CC87E8B51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Rubric for Scoring DB/VT Assignments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90534-415D-AD4A-AB72-B704B44DE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Exemplary (100 points)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Thoughtful, insightful analysis. All parts of the assignment are completed. All questions are answered thoroughly; all steps are explained clearly. </a:t>
            </a:r>
          </a:p>
          <a:p>
            <a:pPr marL="0" indent="0">
              <a:buNone/>
            </a:pPr>
            <a:r>
              <a:rPr lang="en-US" b="1" dirty="0"/>
              <a:t>Proficient (80 points)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Most parts of the assignment are completed and/or most questions are answered adequately. Most steps are explained clearly.</a:t>
            </a:r>
          </a:p>
          <a:p>
            <a:pPr marL="0" indent="0">
              <a:buNone/>
            </a:pPr>
            <a:r>
              <a:rPr lang="en-US" b="1" dirty="0"/>
              <a:t>Satisfactory (60 points)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Shows insight in responding to some parts of the assignment. Some steps are missing or unclear.</a:t>
            </a:r>
          </a:p>
          <a:p>
            <a:pPr marL="0" indent="0">
              <a:buNone/>
            </a:pPr>
            <a:r>
              <a:rPr lang="en-US" b="1" dirty="0"/>
              <a:t>Unsatisfactory (30 points)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Most steps are missing, unclear, irrelevant or incorrect. Needs much improvement.</a:t>
            </a:r>
          </a:p>
          <a:p>
            <a:pPr marL="0" indent="0">
              <a:buNone/>
            </a:pPr>
            <a:r>
              <a:rPr lang="en-US" b="1" dirty="0"/>
              <a:t>No Credit (0 points)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Irrelevant statements or does not answer any of the questions.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Extra Credit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An additional 10 – 30 points will be added to the score for students who provide substantive comments to </a:t>
            </a:r>
            <a:r>
              <a:rPr lang="en-US" b="1" dirty="0"/>
              <a:t>more than one</a:t>
            </a:r>
            <a:r>
              <a:rPr lang="en-US" dirty="0"/>
              <a:t> classmate.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61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to Students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“Substantive” comments include: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3200" dirty="0"/>
              <a:t>Correct an error</a:t>
            </a:r>
          </a:p>
          <a:p>
            <a:pPr lvl="1"/>
            <a:endParaRPr lang="en-US" sz="2000" dirty="0"/>
          </a:p>
          <a:p>
            <a:pPr lvl="1"/>
            <a:r>
              <a:rPr lang="en-US" sz="3200" dirty="0"/>
              <a:t>Post alternate method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3200" dirty="0"/>
              <a:t>Ask about missing steps </a:t>
            </a:r>
          </a:p>
          <a:p>
            <a:pPr lvl="1"/>
            <a:endParaRPr lang="en-US" sz="2000" dirty="0"/>
          </a:p>
          <a:p>
            <a:pPr lvl="1"/>
            <a:r>
              <a:rPr lang="en-US" sz="3200" dirty="0"/>
              <a:t>Ask about missing or unclear explanations</a:t>
            </a:r>
          </a:p>
        </p:txBody>
      </p:sp>
    </p:spTree>
    <p:extLst>
      <p:ext uri="{BB962C8B-B14F-4D97-AF65-F5344CB8AC3E}">
        <p14:creationId xmlns:p14="http://schemas.microsoft.com/office/powerpoint/2010/main" val="40340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8" y="365125"/>
            <a:ext cx="10836442" cy="1325563"/>
          </a:xfrm>
        </p:spPr>
        <p:txBody>
          <a:bodyPr/>
          <a:lstStyle/>
          <a:p>
            <a:r>
              <a:rPr lang="en-US" dirty="0"/>
              <a:t>Discussion Board – Student Sample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445" y="2054512"/>
            <a:ext cx="11053087" cy="4480560"/>
          </a:xfrm>
        </p:spPr>
      </p:pic>
    </p:spTree>
    <p:extLst>
      <p:ext uri="{BB962C8B-B14F-4D97-AF65-F5344CB8AC3E}">
        <p14:creationId xmlns:p14="http://schemas.microsoft.com/office/powerpoint/2010/main" val="4093164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8" y="365125"/>
            <a:ext cx="10836442" cy="1325563"/>
          </a:xfrm>
        </p:spPr>
        <p:txBody>
          <a:bodyPr/>
          <a:lstStyle/>
          <a:p>
            <a:r>
              <a:rPr lang="en-US" dirty="0"/>
              <a:t>Samples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0"/>
            <a:ext cx="8835752" cy="685599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35" y="2828785"/>
            <a:ext cx="482625" cy="49532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8AC6BFB-3FA8-624E-AF6C-0C84E146C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1873" y="-178190"/>
            <a:ext cx="7417904" cy="3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tionalizing_denominator" descr="Rationalizing_denominator">
            <a:hlinkClick r:id="" action="ppaction://media"/>
            <a:extLst>
              <a:ext uri="{FF2B5EF4-FFF2-40B4-BE49-F238E27FC236}">
                <a16:creationId xmlns:a16="http://schemas.microsoft.com/office/drawing/2014/main" id="{B0B5EB14-94E5-7147-B19B-E377FA2735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710" y="274955"/>
            <a:ext cx="9856579" cy="621792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C0D083-40AE-4D47-9982-69ED7F10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Algebra at Queensborough 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9726"/>
            <a:ext cx="10515600" cy="4757237"/>
          </a:xfrm>
        </p:spPr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3600" dirty="0"/>
              <a:t>Gateway course for STEM majors</a:t>
            </a:r>
          </a:p>
          <a:p>
            <a:pPr lvl="1">
              <a:lnSpc>
                <a:spcPct val="200000"/>
              </a:lnSpc>
            </a:pPr>
            <a:r>
              <a:rPr lang="en-US" sz="3600" dirty="0"/>
              <a:t>Large enrollment 	~2000</a:t>
            </a:r>
          </a:p>
          <a:p>
            <a:pPr lvl="1">
              <a:lnSpc>
                <a:spcPct val="200000"/>
              </a:lnSpc>
            </a:pPr>
            <a:r>
              <a:rPr lang="en-US" sz="3600" dirty="0"/>
              <a:t>Low passing rate 	~45%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8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5B3B-2B93-EA4C-ABC7-2C725F38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Quadratic_formula" descr="Quadratic_formula">
            <a:hlinkClick r:id="" action="ppaction://media"/>
            <a:extLst>
              <a:ext uri="{FF2B5EF4-FFF2-40B4-BE49-F238E27FC236}">
                <a16:creationId xmlns:a16="http://schemas.microsoft.com/office/drawing/2014/main" id="{5592A3B0-3197-3245-BF31-3F9AC54E84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6" y="274955"/>
            <a:ext cx="9836148" cy="6217920"/>
          </a:xfrm>
        </p:spPr>
      </p:pic>
    </p:spTree>
    <p:extLst>
      <p:ext uri="{BB962C8B-B14F-4D97-AF65-F5344CB8AC3E}">
        <p14:creationId xmlns:p14="http://schemas.microsoft.com/office/powerpoint/2010/main" val="41225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A8B3-E47C-C549-B0C7-4C9F5063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to Fully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FC564-493C-ED4D-ADB0-F672765AD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March 12, 2020 All classes fully online</a:t>
            </a:r>
          </a:p>
          <a:p>
            <a:endParaRPr lang="en-US" dirty="0"/>
          </a:p>
          <a:p>
            <a:r>
              <a:rPr lang="en-US" dirty="0"/>
              <a:t>Online classes taught synchronously</a:t>
            </a:r>
          </a:p>
          <a:p>
            <a:endParaRPr lang="en-US" dirty="0"/>
          </a:p>
          <a:p>
            <a:r>
              <a:rPr lang="en-US" dirty="0"/>
              <a:t>Assessments NOT proctored</a:t>
            </a:r>
          </a:p>
        </p:txBody>
      </p:sp>
    </p:spTree>
    <p:extLst>
      <p:ext uri="{BB962C8B-B14F-4D97-AF65-F5344CB8AC3E}">
        <p14:creationId xmlns:p14="http://schemas.microsoft.com/office/powerpoint/2010/main" val="42813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A8B3-E47C-C549-B0C7-4C9F5063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to Fully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FC564-493C-ED4D-ADB0-F672765AD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IRB modifications needed</a:t>
            </a:r>
          </a:p>
          <a:p>
            <a:endParaRPr lang="en-US" dirty="0"/>
          </a:p>
          <a:p>
            <a:r>
              <a:rPr lang="en-US" dirty="0"/>
              <a:t>Online consent approved by IRB</a:t>
            </a:r>
          </a:p>
          <a:p>
            <a:endParaRPr lang="en-US" dirty="0"/>
          </a:p>
          <a:p>
            <a:r>
              <a:rPr lang="en-US" dirty="0"/>
              <a:t>Consent forms, surveys, pre-tests, etc. stored on campus</a:t>
            </a:r>
          </a:p>
          <a:p>
            <a:endParaRPr lang="en-US" dirty="0"/>
          </a:p>
          <a:p>
            <a:r>
              <a:rPr lang="en-US" dirty="0"/>
              <a:t>Permission obtained to return to campus to </a:t>
            </a:r>
            <a:r>
              <a:rPr lang="en-US"/>
              <a:t>retrieve documents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00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4471F-1576-C240-8FB5-26BDC05A1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Results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DC5232B-4B79-2647-B158-93AFA7586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667599"/>
              </p:ext>
            </p:extLst>
          </p:nvPr>
        </p:nvGraphicFramePr>
        <p:xfrm>
          <a:off x="838200" y="1825625"/>
          <a:ext cx="10515600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969436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1079884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54386305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7467408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7104156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39769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Module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Module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Module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Module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067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42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8057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ABFDCE-AF81-764D-B09B-4083094480C3}"/>
              </a:ext>
            </a:extLst>
          </p:cNvPr>
          <p:cNvSpPr txBox="1"/>
          <p:nvPr/>
        </p:nvSpPr>
        <p:spPr>
          <a:xfrm>
            <a:off x="838199" y="3518978"/>
            <a:ext cx="105155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Module 1 Exam: In class</a:t>
            </a:r>
          </a:p>
          <a:p>
            <a:endParaRPr lang="en-US" sz="3200" dirty="0"/>
          </a:p>
          <a:p>
            <a:r>
              <a:rPr lang="en-US" sz="3200" dirty="0"/>
              <a:t>Module 2 - 4 Exams and Final Exam: Online, un-proctored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703611"/>
              </p:ext>
            </p:extLst>
          </p:nvPr>
        </p:nvGraphicFramePr>
        <p:xfrm>
          <a:off x="0" y="700912"/>
          <a:ext cx="12192000" cy="4931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9569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End-of-Semester Survey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11 Questions using 5-pt Likert Scale 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Strongly Agree to Strongly Disagree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5 = Strongly Agree, … 1 = Strongly Disagree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Open-ended Question (optional)</a:t>
            </a:r>
          </a:p>
        </p:txBody>
      </p:sp>
    </p:spTree>
    <p:extLst>
      <p:ext uri="{BB962C8B-B14F-4D97-AF65-F5344CB8AC3E}">
        <p14:creationId xmlns:p14="http://schemas.microsoft.com/office/powerpoint/2010/main" val="166671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End-of-Semester Survey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 completed DB/VT assignments on time.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DB/VT assignments helped me learn the material.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was easy to view and add comments in DB/VT assignments.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would like to use DB/VT in future math classes.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End-of-Semester Survey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 completed DB/VT assignments on time.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DB/VT assignments helped me learn the material.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was easy to view and add comments in DB/VT assignments.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would like to use DB/VT in future math classes.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Mean of responses in the DB group to questions 2, 3, and 4</a:t>
            </a:r>
          </a:p>
          <a:p>
            <a:pPr marL="0" indent="0">
              <a:buNone/>
            </a:pPr>
            <a:r>
              <a:rPr lang="en-US" dirty="0"/>
              <a:t>significantly higher than mean of responses in the VT group at the 0.05 level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Significant difference between responses to questions on the discussion technology was not the result of the differences between the samples.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643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169156"/>
              </p:ext>
            </p:extLst>
          </p:nvPr>
        </p:nvGraphicFramePr>
        <p:xfrm>
          <a:off x="786384" y="173737"/>
          <a:ext cx="10518648" cy="57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81912" y="6291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25141" y="5938057"/>
            <a:ext cx="16616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Mean: 3.64  </a:t>
            </a:r>
          </a:p>
          <a:p>
            <a:r>
              <a:rPr lang="en-US" dirty="0" err="1"/>
              <a:t>Std</a:t>
            </a:r>
            <a:r>
              <a:rPr lang="en-US" dirty="0"/>
              <a:t> Dev: 1.1</a:t>
            </a:r>
            <a:r>
              <a:rPr lang="en-US" sz="2000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315" y="6118951"/>
            <a:ext cx="1584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P-value</a:t>
            </a:r>
            <a:r>
              <a:rPr lang="en-US" dirty="0"/>
              <a:t>: .0398</a:t>
            </a:r>
          </a:p>
        </p:txBody>
      </p:sp>
      <p:sp>
        <p:nvSpPr>
          <p:cNvPr id="2" name="Rectangle 1"/>
          <p:cNvSpPr/>
          <p:nvPr/>
        </p:nvSpPr>
        <p:spPr>
          <a:xfrm>
            <a:off x="3563441" y="5968835"/>
            <a:ext cx="1424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Mean: 4.1  </a:t>
            </a:r>
          </a:p>
          <a:p>
            <a:r>
              <a:rPr lang="en-US" dirty="0" err="1"/>
              <a:t>Std</a:t>
            </a:r>
            <a:r>
              <a:rPr lang="en-US" dirty="0"/>
              <a:t> Dev: 0.82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99546" y="5938057"/>
            <a:ext cx="1574800" cy="76189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025141" y="5911051"/>
            <a:ext cx="1574800" cy="76189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6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033527"/>
              </p:ext>
            </p:extLst>
          </p:nvPr>
        </p:nvGraphicFramePr>
        <p:xfrm>
          <a:off x="579136" y="137160"/>
          <a:ext cx="11256264" cy="560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31561" y="5968834"/>
            <a:ext cx="152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Mean: 3.72</a:t>
            </a:r>
          </a:p>
          <a:p>
            <a:r>
              <a:rPr lang="en-US" dirty="0" err="1"/>
              <a:t>Std</a:t>
            </a:r>
            <a:r>
              <a:rPr lang="en-US" dirty="0"/>
              <a:t> Dev: 1.22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15" y="6091944"/>
            <a:ext cx="1584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P-value</a:t>
            </a:r>
            <a:r>
              <a:rPr lang="en-US" dirty="0"/>
              <a:t>: .0027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99546" y="5938057"/>
            <a:ext cx="1574800" cy="76189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025141" y="5911051"/>
            <a:ext cx="1574800" cy="76189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74507" y="5998695"/>
            <a:ext cx="1424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Mean: 4.42</a:t>
            </a:r>
          </a:p>
          <a:p>
            <a:r>
              <a:rPr lang="en-US" dirty="0" err="1"/>
              <a:t>Std</a:t>
            </a:r>
            <a:r>
              <a:rPr lang="en-US" dirty="0"/>
              <a:t> Dev: 0.70</a:t>
            </a:r>
          </a:p>
        </p:txBody>
      </p:sp>
    </p:spTree>
    <p:extLst>
      <p:ext uri="{BB962C8B-B14F-4D97-AF65-F5344CB8AC3E}">
        <p14:creationId xmlns:p14="http://schemas.microsoft.com/office/powerpoint/2010/main" val="1476874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Partially Online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9726"/>
            <a:ext cx="10515600" cy="475723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200" dirty="0"/>
          </a:p>
          <a:p>
            <a:r>
              <a:rPr lang="en-US" sz="3600" dirty="0"/>
              <a:t>Student engagement</a:t>
            </a:r>
          </a:p>
          <a:p>
            <a:endParaRPr lang="en-US" sz="3600" dirty="0"/>
          </a:p>
          <a:p>
            <a:r>
              <a:rPr lang="en-US" sz="3600" dirty="0"/>
              <a:t>Accommodating learners with different learning styles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Availability and cost of technology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1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047496"/>
              </p:ext>
            </p:extLst>
          </p:nvPr>
        </p:nvGraphicFramePr>
        <p:xfrm>
          <a:off x="530352" y="228600"/>
          <a:ext cx="10652760" cy="5184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73652" y="5968833"/>
            <a:ext cx="1477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Mean: 2.97 </a:t>
            </a:r>
          </a:p>
          <a:p>
            <a:r>
              <a:rPr lang="en-US" dirty="0" err="1"/>
              <a:t>Std</a:t>
            </a:r>
            <a:r>
              <a:rPr lang="en-US" dirty="0"/>
              <a:t> Dev: 1.31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15" y="6118951"/>
            <a:ext cx="1584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P-value</a:t>
            </a:r>
            <a:r>
              <a:rPr lang="en-US" dirty="0"/>
              <a:t>: .0002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99546" y="5938057"/>
            <a:ext cx="1574800" cy="76189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025141" y="5911051"/>
            <a:ext cx="1574800" cy="76189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35778" y="5968834"/>
            <a:ext cx="1516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Mean: 4.02</a:t>
            </a:r>
          </a:p>
          <a:p>
            <a:r>
              <a:rPr lang="en-US" dirty="0" err="1"/>
              <a:t>Std</a:t>
            </a:r>
            <a:r>
              <a:rPr lang="en-US" dirty="0"/>
              <a:t> Dev: 	1.06</a:t>
            </a:r>
          </a:p>
        </p:txBody>
      </p:sp>
    </p:spTree>
    <p:extLst>
      <p:ext uri="{BB962C8B-B14F-4D97-AF65-F5344CB8AC3E}">
        <p14:creationId xmlns:p14="http://schemas.microsoft.com/office/powerpoint/2010/main" val="3391031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7EBA0-F05C-4743-B699-E2616FE5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End-of-Semester Survey: </a:t>
            </a:r>
            <a:br>
              <a:rPr lang="en-US" dirty="0"/>
            </a:br>
            <a:r>
              <a:rPr lang="en-US" dirty="0"/>
              <a:t>Open-ended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20877-C942-084B-AD16-398A4166A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Do you have any suggestions to improve the online or in-class portion of this course, or any other comments concerning VT/DB or any other component of the course?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28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447C-6C1C-134E-ABC1-E3821888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End-of-Semester Survey Comments: DB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2D542-3973-7644-AC94-C3F897637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cooperative element of the discussion boards is a great idea I hope this is included in the future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GB" dirty="0"/>
              <a:t>I think My Open Math videos under each question helped me a lot more than discussion board.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75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447C-6C1C-134E-ABC1-E3821888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End-of-Semester Survey Comments: 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2D542-3973-7644-AC94-C3F897637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Voice thread was a very difficult website to follow, so using a simpler website might help improve learning the material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GB" dirty="0"/>
              <a:t>Improving the interface if possible. At least in my case, trying to access it </a:t>
            </a:r>
            <a:r>
              <a:rPr lang="en-GB" dirty="0" err="1"/>
              <a:t>mobily</a:t>
            </a:r>
            <a:r>
              <a:rPr lang="en-GB" dirty="0"/>
              <a:t> was virtually impossible.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GB" dirty="0"/>
              <a:t>I just feel like voice thread isn't really needed but, having more zoom calls would be awesome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75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447C-6C1C-134E-ABC1-E3821888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End-of-Semester Survey Comments: 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2D542-3973-7644-AC94-C3F897637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</a:t>
            </a:r>
            <a:r>
              <a:rPr lang="en-GB" dirty="0"/>
              <a:t>not enjoy voice thread, never worked for me, it’s difficult to use.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Don’t use voice thread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07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significant difference in participation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significant difference in exam scores</a:t>
            </a:r>
          </a:p>
          <a:p>
            <a:endParaRPr lang="en-US" dirty="0"/>
          </a:p>
          <a:p>
            <a:r>
              <a:rPr lang="en-US" dirty="0"/>
              <a:t>Student satisfaction lower in VoiceThread</a:t>
            </a:r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9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Issues with VoiceThread discouraged students: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dirty="0"/>
              <a:t>Technical difficulties using VT on mobile devices</a:t>
            </a:r>
          </a:p>
          <a:p>
            <a:pPr lvl="1"/>
            <a:r>
              <a:rPr lang="en-US" dirty="0"/>
              <a:t>Students were not familiar with using audio/visual discussion technology</a:t>
            </a:r>
          </a:p>
          <a:p>
            <a:pPr lvl="1"/>
            <a:r>
              <a:rPr lang="en-US" dirty="0"/>
              <a:t>Difficult to </a:t>
            </a:r>
            <a:r>
              <a:rPr lang="en-US"/>
              <a:t>use VT; </a:t>
            </a:r>
            <a:r>
              <a:rPr lang="en-US" dirty="0"/>
              <a:t>many steps needed to post; icons not intuitive</a:t>
            </a:r>
          </a:p>
          <a:p>
            <a:pPr lvl="1"/>
            <a:r>
              <a:rPr lang="en-US" dirty="0"/>
              <a:t>Suitability of home environment for voice/video recording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80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 with a larger sample</a:t>
            </a:r>
          </a:p>
          <a:p>
            <a:endParaRPr lang="en-US" dirty="0"/>
          </a:p>
          <a:p>
            <a:r>
              <a:rPr lang="en-US" dirty="0"/>
              <a:t>Incorporate voice in DB</a:t>
            </a:r>
          </a:p>
          <a:p>
            <a:endParaRPr lang="en-US" dirty="0"/>
          </a:p>
          <a:p>
            <a:r>
              <a:rPr lang="en-US" dirty="0"/>
              <a:t>Redesign assignments to promote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862439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B958-898D-6E45-90F9-10288CE2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149"/>
          </a:xfrm>
        </p:spPr>
        <p:txBody>
          <a:bodyPr>
            <a:normAutofit/>
          </a:bodyPr>
          <a:lstStyle/>
          <a:p>
            <a:r>
              <a:rPr lang="en-US" sz="4200" dirty="0"/>
              <a:t>Selected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3670C-B21A-2D43-AEE5-168BCBFA6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5274"/>
            <a:ext cx="10515600" cy="4635796"/>
          </a:xfrm>
        </p:spPr>
        <p:txBody>
          <a:bodyPr>
            <a:normAutofit fontScale="25000" lnSpcReduction="20000"/>
          </a:bodyPr>
          <a:lstStyle/>
          <a:p>
            <a:r>
              <a:rPr lang="en-GB" sz="5600" dirty="0" err="1"/>
              <a:t>Borba</a:t>
            </a:r>
            <a:r>
              <a:rPr lang="en-GB" sz="5600" dirty="0"/>
              <a:t>, M. C., Askar, P., Engelbrecht, J., </a:t>
            </a:r>
            <a:r>
              <a:rPr lang="en-GB" sz="5600" dirty="0" err="1"/>
              <a:t>Gadanidis</a:t>
            </a:r>
            <a:r>
              <a:rPr lang="en-GB" sz="5600" dirty="0"/>
              <a:t>, G., </a:t>
            </a:r>
            <a:r>
              <a:rPr lang="en-GB" sz="5600" dirty="0" err="1"/>
              <a:t>Llinares</a:t>
            </a:r>
            <a:r>
              <a:rPr lang="en-GB" sz="5600" dirty="0"/>
              <a:t>, S., &amp; Aguilar, M. S. (2016). Blended learning, e-learning and mobile learning in mathematics education. </a:t>
            </a:r>
            <a:r>
              <a:rPr lang="en-GB" sz="5600" i="1" dirty="0"/>
              <a:t>ZDM - Mathematics Education</a:t>
            </a:r>
            <a:r>
              <a:rPr lang="en-GB" sz="5600" dirty="0"/>
              <a:t>, </a:t>
            </a:r>
            <a:r>
              <a:rPr lang="en-GB" sz="5600" i="1" dirty="0"/>
              <a:t>48</a:t>
            </a:r>
            <a:r>
              <a:rPr lang="en-GB" sz="5600" dirty="0"/>
              <a:t>(5), 589–610. https://</a:t>
            </a:r>
            <a:r>
              <a:rPr lang="en-GB" sz="5600" dirty="0" err="1"/>
              <a:t>doi.org</a:t>
            </a:r>
            <a:r>
              <a:rPr lang="en-GB" sz="5600" dirty="0"/>
              <a:t>/10.1007/s11858-016-0798-4</a:t>
            </a:r>
            <a:endParaRPr lang="en-US" sz="5600" dirty="0"/>
          </a:p>
          <a:p>
            <a:r>
              <a:rPr lang="en-GB" sz="5600" dirty="0"/>
              <a:t>Dean, C., &amp; Goodson-Espy, T. (2019). </a:t>
            </a:r>
            <a:r>
              <a:rPr lang="en-GB" sz="5600" i="1" dirty="0"/>
              <a:t>The Role of VoiceThread in Supporting Effective Mathematical Discussions Online</a:t>
            </a:r>
            <a:r>
              <a:rPr lang="en-GB" sz="5600" dirty="0"/>
              <a:t>. https://</a:t>
            </a:r>
            <a:r>
              <a:rPr lang="en-GB" sz="5600" dirty="0" err="1"/>
              <a:t>doi.org</a:t>
            </a:r>
            <a:r>
              <a:rPr lang="en-GB" sz="5600" dirty="0"/>
              <a:t>/10.4018/978-1-7998-1476-4.ch003</a:t>
            </a:r>
            <a:endParaRPr lang="en-US" sz="5600" dirty="0"/>
          </a:p>
          <a:p>
            <a:r>
              <a:rPr lang="en-GB" sz="5600" dirty="0"/>
              <a:t>Delmas, P. M. (2017). Using VoiceThread to Create Community in Online Learning. </a:t>
            </a:r>
            <a:r>
              <a:rPr lang="en-GB" sz="5600" i="1" dirty="0" err="1"/>
              <a:t>TechTrends</a:t>
            </a:r>
            <a:r>
              <a:rPr lang="en-GB" sz="5600" dirty="0"/>
              <a:t>, </a:t>
            </a:r>
            <a:r>
              <a:rPr lang="en-GB" sz="5600" i="1" dirty="0"/>
              <a:t>61</a:t>
            </a:r>
            <a:r>
              <a:rPr lang="en-GB" sz="5600" dirty="0"/>
              <a:t>(6), 595–602. https://</a:t>
            </a:r>
            <a:r>
              <a:rPr lang="en-GB" sz="5600" dirty="0" err="1"/>
              <a:t>doi.org</a:t>
            </a:r>
            <a:r>
              <a:rPr lang="en-GB" sz="5600" dirty="0"/>
              <a:t>/10.1007/s11528-017-0195-z</a:t>
            </a:r>
            <a:endParaRPr lang="en-US" sz="5600" dirty="0"/>
          </a:p>
          <a:p>
            <a:r>
              <a:rPr lang="en-GB" sz="5600" dirty="0"/>
              <a:t>Hew, K. F., &amp; Cheung, W. S. (2012). Students’ use of asynchronous voice discussion in a blended-learning environment: A study of two undergraduate classes. </a:t>
            </a:r>
            <a:r>
              <a:rPr lang="en-GB" sz="5600" i="1" dirty="0"/>
              <a:t>Electronic Journal of E-Learning</a:t>
            </a:r>
            <a:r>
              <a:rPr lang="en-GB" sz="5600" dirty="0"/>
              <a:t>.</a:t>
            </a:r>
            <a:endParaRPr lang="en-US" sz="5600" dirty="0"/>
          </a:p>
          <a:p>
            <a:r>
              <a:rPr lang="en-GB" sz="5600" dirty="0"/>
              <a:t>Hong, K., &amp; Jacob, S. M. (2012). Critical Thinking and Socratic Questioning in Asynchronous Mathematics Discussion Forums. </a:t>
            </a:r>
            <a:r>
              <a:rPr lang="en-GB" sz="5600" i="1" dirty="0"/>
              <a:t>Malaysian Journal of Educational Technology</a:t>
            </a:r>
            <a:r>
              <a:rPr lang="en-GB" sz="5600" dirty="0"/>
              <a:t>, </a:t>
            </a:r>
            <a:r>
              <a:rPr lang="en-GB" sz="5600" i="1" dirty="0"/>
              <a:t>12</a:t>
            </a:r>
            <a:r>
              <a:rPr lang="en-GB" sz="5600" dirty="0"/>
              <a:t>(3), 17–26.</a:t>
            </a:r>
            <a:endParaRPr lang="en-US" sz="5600" dirty="0"/>
          </a:p>
          <a:p>
            <a:r>
              <a:rPr lang="en-GB" sz="5600" dirty="0"/>
              <a:t>Jacob, S. M., &amp; Sam, H. K. (2008). Measuring Critical thinking in Problem Solving through Online Discussion Forums in First Year University Mathematics. </a:t>
            </a:r>
            <a:r>
              <a:rPr lang="en-GB" sz="5600" i="1" dirty="0"/>
              <a:t>Lecture Notes in Engineering and Computer Science</a:t>
            </a:r>
            <a:r>
              <a:rPr lang="en-GB" sz="5600" dirty="0"/>
              <a:t>, </a:t>
            </a:r>
            <a:r>
              <a:rPr lang="en-GB" sz="5600" i="1" dirty="0"/>
              <a:t>I</a:t>
            </a:r>
            <a:r>
              <a:rPr lang="en-GB" sz="5600" dirty="0"/>
              <a:t>, 19–21.</a:t>
            </a:r>
            <a:endParaRPr lang="en-US" sz="5600" dirty="0"/>
          </a:p>
          <a:p>
            <a:r>
              <a:rPr lang="en-GB" sz="5600" dirty="0"/>
              <a:t>Marriott, P., &amp; Hiscock, J. (2002). Voice vs text-based discussion forums: An implementation of </a:t>
            </a:r>
            <a:r>
              <a:rPr lang="en-GB" sz="5600" dirty="0" err="1"/>
              <a:t>Wimba</a:t>
            </a:r>
            <a:r>
              <a:rPr lang="en-GB" sz="5600" dirty="0"/>
              <a:t> voice boards. In </a:t>
            </a:r>
            <a:r>
              <a:rPr lang="en-GB" sz="5600" i="1" dirty="0"/>
              <a:t>Proceedings of world conference on e-learning in corporate, government, healthcare, and higher education 2002</a:t>
            </a:r>
            <a:r>
              <a:rPr lang="en-GB" sz="5600" dirty="0"/>
              <a:t>.</a:t>
            </a:r>
            <a:endParaRPr lang="en-US" sz="5600" dirty="0"/>
          </a:p>
          <a:p>
            <a:r>
              <a:rPr lang="en-GB" sz="5600" dirty="0" err="1"/>
              <a:t>Mccormack</a:t>
            </a:r>
            <a:r>
              <a:rPr lang="en-GB" sz="5600" dirty="0"/>
              <a:t>, V. (2010). Increasing Teacher Candidate Responses through the Application of VoiceThread. </a:t>
            </a:r>
            <a:r>
              <a:rPr lang="en-GB" sz="5600" i="1" dirty="0"/>
              <a:t>International Journal of Arts and Sciences</a:t>
            </a:r>
            <a:r>
              <a:rPr lang="en-GB" sz="5600" dirty="0"/>
              <a:t>.</a:t>
            </a:r>
            <a:endParaRPr lang="en-US" sz="5600" dirty="0"/>
          </a:p>
          <a:p>
            <a:r>
              <a:rPr lang="en-GB" sz="5600" dirty="0"/>
              <a:t>Moore, M. G. (1989). Editorial: Three Types of Interaction. In </a:t>
            </a:r>
            <a:r>
              <a:rPr lang="en-GB" sz="5600" i="1" dirty="0"/>
              <a:t>American Journal of Distance Education</a:t>
            </a:r>
            <a:r>
              <a:rPr lang="en-GB" sz="5600" dirty="0"/>
              <a:t>. https://</a:t>
            </a:r>
            <a:r>
              <a:rPr lang="en-GB" sz="5600" dirty="0" err="1"/>
              <a:t>doi.org</a:t>
            </a:r>
            <a:r>
              <a:rPr lang="en-GB" sz="5600" dirty="0"/>
              <a:t>/10.1080/08923648909526659</a:t>
            </a:r>
            <a:endParaRPr lang="en-US" sz="5600" dirty="0"/>
          </a:p>
          <a:p>
            <a:r>
              <a:rPr lang="en-GB" sz="5600" dirty="0"/>
              <a:t>Orlando, J. (2016). A Comparison of Text, Voice, and </a:t>
            </a:r>
            <a:r>
              <a:rPr lang="en-GB" sz="5600" dirty="0" err="1"/>
              <a:t>Screencasting</a:t>
            </a:r>
            <a:r>
              <a:rPr lang="en-GB" sz="5600" dirty="0"/>
              <a:t> Feedback to Online Students. </a:t>
            </a:r>
            <a:r>
              <a:rPr lang="en-GB" sz="5600" i="1" dirty="0"/>
              <a:t>American Journal of Distance Education</a:t>
            </a:r>
            <a:r>
              <a:rPr lang="en-GB" sz="5600" dirty="0"/>
              <a:t>. https://</a:t>
            </a:r>
            <a:r>
              <a:rPr lang="en-GB" sz="5600" dirty="0" err="1"/>
              <a:t>doi.org</a:t>
            </a:r>
            <a:r>
              <a:rPr lang="en-GB" sz="5600" dirty="0"/>
              <a:t>/10.1080/08923647.2016.1187472</a:t>
            </a:r>
            <a:endParaRPr lang="en-US" sz="5600" dirty="0"/>
          </a:p>
          <a:p>
            <a:r>
              <a:rPr lang="en-GB" sz="5600" dirty="0"/>
              <a:t>Weigel, C. (2019). A Comparison Between VoiceThread and Text-Only Discussions in an Online Course. </a:t>
            </a:r>
            <a:r>
              <a:rPr lang="en-GB" sz="5600" i="1" dirty="0"/>
              <a:t>Radiologic Science &amp; Education</a:t>
            </a:r>
            <a:r>
              <a:rPr lang="en-GB" sz="5600" dirty="0"/>
              <a:t>, </a:t>
            </a:r>
            <a:r>
              <a:rPr lang="en-GB" sz="5600" i="1" dirty="0"/>
              <a:t>24</a:t>
            </a:r>
            <a:r>
              <a:rPr lang="en-GB" sz="5600" dirty="0"/>
              <a:t>(1).</a:t>
            </a:r>
            <a:endParaRPr lang="en-US" sz="5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72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457A-21AF-E842-A478-E9920843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C05C2-D6C1-524A-85C7-739FE3F60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Feel free to contact me with questions!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dboccio@qcc.cuny.edu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0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1952-D942-3943-9F99-49A7D1C9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 that Foster Student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98731-7F25-5C4F-973E-88C9A1DD3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Student - Instructor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Student - Content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Student - Student</a:t>
            </a:r>
          </a:p>
        </p:txBody>
      </p:sp>
    </p:spTree>
    <p:extLst>
      <p:ext uri="{BB962C8B-B14F-4D97-AF65-F5344CB8AC3E}">
        <p14:creationId xmlns:p14="http://schemas.microsoft.com/office/powerpoint/2010/main" val="950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Funded by Center of Excellence in Teaching and Learning, Queensborough – CUNY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9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Discussion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821"/>
            <a:ext cx="10515600" cy="4721142"/>
          </a:xfrm>
        </p:spPr>
        <p:txBody>
          <a:bodyPr/>
          <a:lstStyle/>
          <a:p>
            <a:endParaRPr lang="en-US" sz="3200" dirty="0"/>
          </a:p>
          <a:p>
            <a:r>
              <a:rPr lang="en-US" sz="3200" dirty="0"/>
              <a:t>Discussion Board (DB)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Text commenting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VoiceThread (VT)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Text, audio and video commenting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1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Discussion Tools: DB vs VT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821"/>
            <a:ext cx="10515600" cy="4721142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3300" dirty="0"/>
              <a:t>Do these tools: </a:t>
            </a:r>
          </a:p>
          <a:p>
            <a:pPr marL="0" indent="0">
              <a:buNone/>
            </a:pPr>
            <a:endParaRPr lang="en-US" sz="2100" dirty="0"/>
          </a:p>
          <a:p>
            <a:pPr lvl="1"/>
            <a:r>
              <a:rPr lang="en-US" sz="3300" dirty="0"/>
              <a:t>Help increase sense of community?</a:t>
            </a:r>
          </a:p>
          <a:p>
            <a:pPr lvl="1"/>
            <a:endParaRPr lang="en-US" sz="3300" dirty="0"/>
          </a:p>
          <a:p>
            <a:pPr lvl="1"/>
            <a:r>
              <a:rPr lang="en-US" sz="3300" dirty="0"/>
              <a:t>Help engage students?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300" dirty="0"/>
              <a:t>Compare differences in:</a:t>
            </a:r>
          </a:p>
          <a:p>
            <a:endParaRPr lang="en-US" sz="2100" dirty="0"/>
          </a:p>
          <a:p>
            <a:pPr lvl="1"/>
            <a:r>
              <a:rPr lang="en-US" sz="3300" dirty="0"/>
              <a:t>Satisfaction</a:t>
            </a:r>
          </a:p>
          <a:p>
            <a:pPr lvl="1"/>
            <a:r>
              <a:rPr lang="en-US" sz="3300" dirty="0"/>
              <a:t>Participation</a:t>
            </a:r>
          </a:p>
          <a:p>
            <a:pPr lvl="1"/>
            <a:r>
              <a:rPr lang="en-US" sz="3300" dirty="0"/>
              <a:t>Success</a:t>
            </a:r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08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sz="3200" dirty="0"/>
              <a:t>IRB approved</a:t>
            </a:r>
          </a:p>
          <a:p>
            <a:endParaRPr lang="en-US" sz="1200" dirty="0"/>
          </a:p>
          <a:p>
            <a:r>
              <a:rPr lang="en-US" sz="3200" dirty="0"/>
              <a:t>Internally funded: </a:t>
            </a:r>
          </a:p>
          <a:p>
            <a:endParaRPr lang="en-US" sz="1200" dirty="0"/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 2019-2020: Center for Excellence in Teaching and Learning, Queensborough Community College, CUNY</a:t>
            </a:r>
          </a:p>
          <a:p>
            <a:pPr lvl="1">
              <a:buFont typeface="Wingdings" pitchFamily="2" charset="2"/>
              <a:buChar char="Ø"/>
            </a:pPr>
            <a:endParaRPr lang="en-US" sz="2800" dirty="0"/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2020-2021: PSC-CUNY Research Award</a:t>
            </a:r>
          </a:p>
          <a:p>
            <a:pPr lvl="1">
              <a:buFont typeface="Wingdings" pitchFamily="2" charset="2"/>
              <a:buChar char="Ø"/>
            </a:pPr>
            <a:endParaRPr lang="en-US" sz="2800" dirty="0"/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PI’s: Dr. Dona Boccio &amp; Dr. Zeynep </a:t>
            </a:r>
            <a:r>
              <a:rPr lang="en-US" sz="2800" dirty="0" err="1"/>
              <a:t>Akcay-Ozkan</a:t>
            </a:r>
            <a:endParaRPr lang="en-US" sz="2800" dirty="0"/>
          </a:p>
          <a:p>
            <a:pPr lvl="1">
              <a:buFont typeface="Wingdings" pitchFamily="2" charset="2"/>
              <a:buChar char="Ø"/>
            </a:pPr>
            <a:endParaRPr lang="en-US" sz="2800" dirty="0"/>
          </a:p>
          <a:p>
            <a:endParaRPr lang="en-US" sz="32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758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Piloted in Fall 2019 </a:t>
            </a:r>
          </a:p>
          <a:p>
            <a:endParaRPr lang="en-US" sz="1800" dirty="0"/>
          </a:p>
          <a:p>
            <a:r>
              <a:rPr lang="en-US" sz="3200" dirty="0"/>
              <a:t>Implemented in Spring 2020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3 instructors, each taught 2 sections</a:t>
            </a:r>
          </a:p>
          <a:p>
            <a:endParaRPr lang="en-US" dirty="0"/>
          </a:p>
          <a:p>
            <a:r>
              <a:rPr lang="en-US" sz="3200" dirty="0"/>
              <a:t>6 Sections Total:</a:t>
            </a:r>
          </a:p>
          <a:p>
            <a:pPr lvl="2"/>
            <a:r>
              <a:rPr lang="en-US" sz="2800" dirty="0"/>
              <a:t>3 Experimental (VT)</a:t>
            </a:r>
          </a:p>
          <a:p>
            <a:pPr lvl="2"/>
            <a:r>
              <a:rPr lang="en-US" sz="2800" dirty="0"/>
              <a:t>3 Control (DB)</a:t>
            </a:r>
          </a:p>
        </p:txBody>
      </p:sp>
    </p:spTree>
    <p:extLst>
      <p:ext uri="{BB962C8B-B14F-4D97-AF65-F5344CB8AC3E}">
        <p14:creationId xmlns:p14="http://schemas.microsoft.com/office/powerpoint/2010/main" val="481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854869"/>
            <a:ext cx="8762999" cy="5148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603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9443</TotalTime>
  <Words>1859</Words>
  <Application>Microsoft Macintosh PowerPoint</Application>
  <PresentationFormat>Widescreen</PresentationFormat>
  <Paragraphs>275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Theme</vt:lpstr>
      <vt:lpstr> A Study of Online Discussion Technologies in Hybrid Algebra Classes </vt:lpstr>
      <vt:lpstr>College Algebra at Queensborough CC</vt:lpstr>
      <vt:lpstr>Challenges of Partially Online Courses</vt:lpstr>
      <vt:lpstr>Interactions that Foster Student Engagement</vt:lpstr>
      <vt:lpstr>Online Discussion Tools</vt:lpstr>
      <vt:lpstr>Online Discussion Tools: DB vs VT</vt:lpstr>
      <vt:lpstr>Experimental Design</vt:lpstr>
      <vt:lpstr>Experimental Design</vt:lpstr>
      <vt:lpstr>Experimental Design</vt:lpstr>
      <vt:lpstr>Experimental Design: Assignments</vt:lpstr>
      <vt:lpstr>Experimental Design: Assignments</vt:lpstr>
      <vt:lpstr>Previous experience with DB/VT</vt:lpstr>
      <vt:lpstr>Directions to Students for DB</vt:lpstr>
      <vt:lpstr>Directions to Students for VT</vt:lpstr>
      <vt:lpstr>Rubric for Scoring DB/VT Assignments</vt:lpstr>
      <vt:lpstr>Instructions to Students </vt:lpstr>
      <vt:lpstr>Discussion Board – Student Sample</vt:lpstr>
      <vt:lpstr>Samples</vt:lpstr>
      <vt:lpstr>PowerPoint Presentation</vt:lpstr>
      <vt:lpstr>PowerPoint Presentation</vt:lpstr>
      <vt:lpstr>Transition to Fully Online</vt:lpstr>
      <vt:lpstr>Transition to Fully Online</vt:lpstr>
      <vt:lpstr>Exam Results</vt:lpstr>
      <vt:lpstr>PowerPoint Presentation</vt:lpstr>
      <vt:lpstr>End-of-Semester Survey</vt:lpstr>
      <vt:lpstr>End-of-Semester Survey</vt:lpstr>
      <vt:lpstr>End-of-Semester Survey</vt:lpstr>
      <vt:lpstr>PowerPoint Presentation</vt:lpstr>
      <vt:lpstr>PowerPoint Presentation</vt:lpstr>
      <vt:lpstr>PowerPoint Presentation</vt:lpstr>
      <vt:lpstr>End-of-Semester Survey:  Open-ended Question</vt:lpstr>
      <vt:lpstr>End-of-Semester Survey Comments: DB</vt:lpstr>
      <vt:lpstr>End-of-Semester Survey Comments: VT</vt:lpstr>
      <vt:lpstr>End-of-Semester Survey Comments: VT</vt:lpstr>
      <vt:lpstr>Conclusions and Next Steps</vt:lpstr>
      <vt:lpstr>Conclusions and Next Steps</vt:lpstr>
      <vt:lpstr>Conclusions and Next Steps</vt:lpstr>
      <vt:lpstr>Selected References</vt:lpstr>
      <vt:lpstr>Contact Info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Online Commenting Technologies in Partially Online Algebra Classes</dc:title>
  <dc:creator>eLearning2017-01</dc:creator>
  <cp:lastModifiedBy>Microsoft Office User</cp:lastModifiedBy>
  <cp:revision>190</cp:revision>
  <dcterms:created xsi:type="dcterms:W3CDTF">2019-12-24T21:19:20Z</dcterms:created>
  <dcterms:modified xsi:type="dcterms:W3CDTF">2020-11-13T21:59:12Z</dcterms:modified>
</cp:coreProperties>
</file>