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8" r:id="rId3"/>
    <p:sldId id="306" r:id="rId4"/>
    <p:sldId id="311" r:id="rId5"/>
    <p:sldId id="295" r:id="rId6"/>
    <p:sldId id="317" r:id="rId7"/>
    <p:sldId id="259" r:id="rId8"/>
    <p:sldId id="278" r:id="rId9"/>
    <p:sldId id="307" r:id="rId10"/>
    <p:sldId id="287" r:id="rId11"/>
    <p:sldId id="308" r:id="rId12"/>
    <p:sldId id="305" r:id="rId13"/>
    <p:sldId id="288" r:id="rId14"/>
    <p:sldId id="312" r:id="rId15"/>
    <p:sldId id="313" r:id="rId16"/>
    <p:sldId id="314" r:id="rId17"/>
    <p:sldId id="296" r:id="rId18"/>
    <p:sldId id="280" r:id="rId19"/>
    <p:sldId id="309" r:id="rId20"/>
    <p:sldId id="282" r:id="rId21"/>
    <p:sldId id="281" r:id="rId22"/>
    <p:sldId id="297" r:id="rId23"/>
    <p:sldId id="261" r:id="rId24"/>
    <p:sldId id="289" r:id="rId25"/>
    <p:sldId id="266" r:id="rId26"/>
    <p:sldId id="304" r:id="rId27"/>
    <p:sldId id="315" r:id="rId28"/>
    <p:sldId id="310" r:id="rId29"/>
    <p:sldId id="285" r:id="rId30"/>
    <p:sldId id="316" r:id="rId31"/>
    <p:sldId id="294" r:id="rId32"/>
    <p:sldId id="300" r:id="rId33"/>
    <p:sldId id="301" r:id="rId34"/>
    <p:sldId id="302" r:id="rId35"/>
    <p:sldId id="299" r:id="rId36"/>
    <p:sldId id="298" r:id="rId37"/>
    <p:sldId id="272" r:id="rId38"/>
    <p:sldId id="274" r:id="rId39"/>
    <p:sldId id="275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hivo" panose="020B0604020202020204" charset="0"/>
      <p:regular r:id="rId46"/>
      <p:bold r:id="rId47"/>
      <p:italic r:id="rId48"/>
      <p:boldItalic r:id="rId49"/>
    </p:embeddedFont>
    <p:embeddedFont>
      <p:font typeface="Roboto Slab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AAE869E-C13D-4D32-8546-ABF29FA3CA76}">
          <p14:sldIdLst>
            <p14:sldId id="256"/>
            <p14:sldId id="258"/>
            <p14:sldId id="306"/>
            <p14:sldId id="311"/>
            <p14:sldId id="295"/>
            <p14:sldId id="317"/>
            <p14:sldId id="259"/>
            <p14:sldId id="278"/>
            <p14:sldId id="307"/>
            <p14:sldId id="287"/>
            <p14:sldId id="308"/>
            <p14:sldId id="305"/>
            <p14:sldId id="288"/>
            <p14:sldId id="312"/>
            <p14:sldId id="313"/>
            <p14:sldId id="314"/>
            <p14:sldId id="296"/>
            <p14:sldId id="280"/>
            <p14:sldId id="309"/>
            <p14:sldId id="282"/>
            <p14:sldId id="281"/>
            <p14:sldId id="297"/>
            <p14:sldId id="261"/>
            <p14:sldId id="289"/>
            <p14:sldId id="266"/>
            <p14:sldId id="304"/>
            <p14:sldId id="315"/>
            <p14:sldId id="310"/>
            <p14:sldId id="285"/>
            <p14:sldId id="316"/>
            <p14:sldId id="294"/>
            <p14:sldId id="300"/>
            <p14:sldId id="301"/>
            <p14:sldId id="302"/>
            <p14:sldId id="299"/>
            <p14:sldId id="298"/>
            <p14:sldId id="272"/>
            <p14:sldId id="274"/>
          </p14:sldIdLst>
        </p14:section>
        <p14:section name="pictures" id="{A9723A05-F328-4494-B1F1-A8F0A2676FD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5815DF"/>
    <a:srgbClr val="0000FF"/>
    <a:srgbClr val="FF00FF"/>
    <a:srgbClr val="66FF33"/>
    <a:srgbClr val="9A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88E8D-CF54-4F4B-94B0-36BEF68743C8}" v="455" dt="2020-11-13T16:04:00.025"/>
  </p1510:revLst>
</p1510:revInfo>
</file>

<file path=ppt/tableStyles.xml><?xml version="1.0" encoding="utf-8"?>
<a:tblStyleLst xmlns:a="http://schemas.openxmlformats.org/drawingml/2006/main" def="{6CF3297F-3B41-42A8-AC63-395F1FD0134D}">
  <a:tblStyle styleId="{6CF3297F-3B41-42A8-AC63-395F1FD013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Padlets</a:t>
            </a:r>
            <a:r>
              <a:rPr lang="en-US" dirty="0"/>
              <a:t> screen</a:t>
            </a:r>
          </a:p>
        </p:txBody>
      </p:sp>
    </p:spTree>
    <p:extLst>
      <p:ext uri="{BB962C8B-B14F-4D97-AF65-F5344CB8AC3E}">
        <p14:creationId xmlns:p14="http://schemas.microsoft.com/office/powerpoint/2010/main" val="55300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cc2fa658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2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canvas</a:t>
            </a:r>
          </a:p>
        </p:txBody>
      </p:sp>
    </p:spTree>
    <p:extLst>
      <p:ext uri="{BB962C8B-B14F-4D97-AF65-F5344CB8AC3E}">
        <p14:creationId xmlns:p14="http://schemas.microsoft.com/office/powerpoint/2010/main" val="59229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canvas</a:t>
            </a:r>
          </a:p>
        </p:txBody>
      </p:sp>
    </p:spTree>
    <p:extLst>
      <p:ext uri="{BB962C8B-B14F-4D97-AF65-F5344CB8AC3E}">
        <p14:creationId xmlns:p14="http://schemas.microsoft.com/office/powerpoint/2010/main" val="209910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canvas</a:t>
            </a:r>
          </a:p>
        </p:txBody>
      </p:sp>
    </p:spTree>
    <p:extLst>
      <p:ext uri="{BB962C8B-B14F-4D97-AF65-F5344CB8AC3E}">
        <p14:creationId xmlns:p14="http://schemas.microsoft.com/office/powerpoint/2010/main" val="220966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canvas</a:t>
            </a:r>
          </a:p>
        </p:txBody>
      </p:sp>
    </p:spTree>
    <p:extLst>
      <p:ext uri="{BB962C8B-B14F-4D97-AF65-F5344CB8AC3E}">
        <p14:creationId xmlns:p14="http://schemas.microsoft.com/office/powerpoint/2010/main" val="373243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28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58" r:id="rId9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cklis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techknowtools.com/2014/08/28/phd-balance-support/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gimogi/222345072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canhasmath.bandcamp.com/track/quotient-rule-2" TargetMode="External"/><Relationship Id="rId5" Type="http://schemas.openxmlformats.org/officeDocument/2006/relationships/hyperlink" Target="https://youtu.be/mnnuSSMfmGI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-ktrtzYVk_I?start=112&amp;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onelyboy1977.wordpress.com/2017/04/27/endeavour-to-finish-what-you-star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mazon.com/gp/slredirect/picassoRedirect.html/ref=pa_sp_atf_aps_sr_pg1_1?ie=UTF8&amp;adId=A04642991RMK67IZ158LJ&amp;url=%2FSmall-Teaching-Online-Applying-Learning-ebook%2Fdp%2FB07SD7FJZ7%2Fref%3Dsr_1_1_sspa%3Fdchild%3D1%26gclid%3DCjwKCAjw1K75BRAEEiwAd41h1MzkvthFB8xnfWAn1Q0K0TKHCl0DPK3yftxlG4fEddeWNSrpAqm8lBoC9qIQAvD_BwE%26hvadid%3D329868555119%26hvdev%3Dc%26hvlocphy%3D9029817%26hvnetw%3Dg%26hvqmt%3De%26hvrand%3D5043136211181094234%26hvtargid%3Dkwd-652938106695%26hydadcr%3D21901_10170939%26keywords%3Dsmall%2Bteaching%2Bonline%26qid%3D1596744654%26sr%3D8-1-spons%26tag%3Dgooghydr-20%26psc%3D1&amp;qualifier=1596744654&amp;id=7808417686250385&amp;widgetName=sp_at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uscreditcardguide.com/most-common-airline-mile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waf5uGBoQo?start=10&amp;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XBIyPzvi_M?feature=oembed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vsZ1LzeUGA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nancynwilson.com/eye-strain-and-fatigu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images/id-5422327/" TargetMode="External"/><Relationship Id="rId5" Type="http://schemas.openxmlformats.org/officeDocument/2006/relationships/hyperlink" Target="https://www.needpix.com/photo/89730/teeter-totter-playground-children-game-kids-free-vector-graphics-free-pictures-free-photos-free-images" TargetMode="External"/><Relationship Id="rId4" Type="http://schemas.openxmlformats.org/officeDocument/2006/relationships/hyperlink" Target="http://unsplash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esurfer.blogspot.com/2010/02/can-this-pickle-get-more-fans-tha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baby-boy-sitting-vector-clipart.png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477775" y="387069"/>
            <a:ext cx="6681600" cy="26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add reflection to your online math class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13"/>
          <p:cNvSpPr txBox="1"/>
          <p:nvPr/>
        </p:nvSpPr>
        <p:spPr>
          <a:xfrm>
            <a:off x="1353300" y="2961929"/>
            <a:ext cx="32187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Chivo"/>
                <a:cs typeface="Chivo"/>
                <a:sym typeface="Chivo"/>
              </a:rPr>
              <a:t>Prepared and presented by Crystine Chipman</a:t>
            </a:r>
            <a:endParaRPr sz="2000" dirty="0">
              <a:solidFill>
                <a:schemeClr val="bg1">
                  <a:lumMod val="95000"/>
                </a:schemeClr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t="14944"/>
          <a:stretch/>
        </p:blipFill>
        <p:spPr>
          <a:xfrm>
            <a:off x="0" y="-1"/>
            <a:ext cx="9144000" cy="8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67ECC6-19C2-4706-890D-E941451BA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062" y="3315629"/>
            <a:ext cx="4638938" cy="183534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41A7-1683-4134-8C7F-4CA75B1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Student-set learning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8F159-AC17-43D9-9573-5F119ABF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A picture containing holding, person, food, sign&#10;&#10;Description automatically generated">
            <a:extLst>
              <a:ext uri="{FF2B5EF4-FFF2-40B4-BE49-F238E27FC236}">
                <a16:creationId xmlns:a16="http://schemas.microsoft.com/office/drawing/2014/main" id="{52F7415E-2A8E-41AA-B7F0-01345074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3600" y="907100"/>
            <a:ext cx="2951356" cy="3935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B3E89-31AD-4F4E-A554-8BA2A65BB066}"/>
              </a:ext>
            </a:extLst>
          </p:cNvPr>
          <p:cNvSpPr txBox="1"/>
          <p:nvPr/>
        </p:nvSpPr>
        <p:spPr>
          <a:xfrm>
            <a:off x="2793187" y="5293500"/>
            <a:ext cx="3857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Checklis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6D85A-28A7-475A-8C96-962785038B35}"/>
              </a:ext>
            </a:extLst>
          </p:cNvPr>
          <p:cNvSpPr txBox="1"/>
          <p:nvPr/>
        </p:nvSpPr>
        <p:spPr>
          <a:xfrm>
            <a:off x="936749" y="2459370"/>
            <a:ext cx="31149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Hours of study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Which day?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Review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Seeking help</a:t>
            </a:r>
          </a:p>
        </p:txBody>
      </p:sp>
    </p:spTree>
    <p:extLst>
      <p:ext uri="{BB962C8B-B14F-4D97-AF65-F5344CB8AC3E}">
        <p14:creationId xmlns:p14="http://schemas.microsoft.com/office/powerpoint/2010/main" val="15918781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41A7-1683-4134-8C7F-4CA75B16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00"/>
            <a:ext cx="6077415" cy="1814400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Introduction + quiz for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8F159-AC17-43D9-9573-5F119ABF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Picture 6" descr="Teacher pointing to whiteboard">
            <a:extLst>
              <a:ext uri="{FF2B5EF4-FFF2-40B4-BE49-F238E27FC236}">
                <a16:creationId xmlns:a16="http://schemas.microsoft.com/office/drawing/2014/main" id="{A907F736-CF86-41AD-9B72-D9F32F9B4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410" y="1484248"/>
            <a:ext cx="4969817" cy="33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8270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F26CA-8E6E-4DC5-88F3-BCBDB2AF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7" y="613240"/>
            <a:ext cx="7674005" cy="391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17F065D-0F45-4105-A671-80EE23F872A3}"/>
              </a:ext>
            </a:extLst>
          </p:cNvPr>
          <p:cNvSpPr/>
          <p:nvPr/>
        </p:nvSpPr>
        <p:spPr>
          <a:xfrm>
            <a:off x="3367668" y="2571750"/>
            <a:ext cx="394010" cy="416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139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41A7-1683-4134-8C7F-4CA75B1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8F159-AC17-43D9-9573-5F119ABF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C4B30-CE36-4D60-8756-75C6902A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3" y="1589017"/>
            <a:ext cx="5364544" cy="3310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BC6047-3C40-4A75-BFEC-D09DC09E4A57}"/>
              </a:ext>
            </a:extLst>
          </p:cNvPr>
          <p:cNvSpPr txBox="1"/>
          <p:nvPr/>
        </p:nvSpPr>
        <p:spPr>
          <a:xfrm>
            <a:off x="3432362" y="19708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topic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C165B7-5F73-451B-A389-F79923AD156D}"/>
              </a:ext>
            </a:extLst>
          </p:cNvPr>
          <p:cNvCxnSpPr>
            <a:cxnSpLocks/>
          </p:cNvCxnSpPr>
          <p:nvPr/>
        </p:nvCxnSpPr>
        <p:spPr>
          <a:xfrm flipH="1">
            <a:off x="1860333" y="2278117"/>
            <a:ext cx="1621712" cy="1051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80C32D-147B-4EAA-A8F9-E07AAA31BF4B}"/>
              </a:ext>
            </a:extLst>
          </p:cNvPr>
          <p:cNvSpPr txBox="1"/>
          <p:nvPr/>
        </p:nvSpPr>
        <p:spPr>
          <a:xfrm>
            <a:off x="3732209" y="241731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video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A733BB-CBFA-41AD-84EC-3AFC8BF43C5A}"/>
              </a:ext>
            </a:extLst>
          </p:cNvPr>
          <p:cNvCxnSpPr>
            <a:cxnSpLocks/>
          </p:cNvCxnSpPr>
          <p:nvPr/>
        </p:nvCxnSpPr>
        <p:spPr>
          <a:xfrm flipH="1">
            <a:off x="1911293" y="2716856"/>
            <a:ext cx="1909157" cy="1011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455606-6BF1-41DD-A2D7-4EE3BB4B1972}"/>
              </a:ext>
            </a:extLst>
          </p:cNvPr>
          <p:cNvSpPr txBox="1"/>
          <p:nvPr/>
        </p:nvSpPr>
        <p:spPr>
          <a:xfrm>
            <a:off x="4891252" y="3076506"/>
            <a:ext cx="312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question from the end of the chapter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AD8F19-CA08-4813-9A0A-DEFE731C63A7}"/>
              </a:ext>
            </a:extLst>
          </p:cNvPr>
          <p:cNvCxnSpPr>
            <a:cxnSpLocks/>
          </p:cNvCxnSpPr>
          <p:nvPr/>
        </p:nvCxnSpPr>
        <p:spPr>
          <a:xfrm flipH="1">
            <a:off x="3070336" y="3376052"/>
            <a:ext cx="1909157" cy="1011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DEACC4-2348-40C3-ACA3-93F8AC3A97B0}"/>
              </a:ext>
            </a:extLst>
          </p:cNvPr>
          <p:cNvCxnSpPr/>
          <p:nvPr/>
        </p:nvCxnSpPr>
        <p:spPr>
          <a:xfrm flipH="1">
            <a:off x="2122762" y="2286000"/>
            <a:ext cx="1359283" cy="17420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5232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41A7-1683-4134-8C7F-4CA75B1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quiz Q1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8F159-AC17-43D9-9573-5F119ABF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smtClean="0"/>
              <a:t>14</a:t>
            </a:fld>
            <a:endParaRPr lang="en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0F399-92EB-4313-8081-FA9B70AA4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510"/>
          <a:stretch/>
        </p:blipFill>
        <p:spPr>
          <a:xfrm>
            <a:off x="259225" y="1316421"/>
            <a:ext cx="6923362" cy="3728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ED347-C7D9-446B-9BB6-18C9C6F6D7B5}"/>
              </a:ext>
            </a:extLst>
          </p:cNvPr>
          <p:cNvSpPr txBox="1"/>
          <p:nvPr/>
        </p:nvSpPr>
        <p:spPr>
          <a:xfrm>
            <a:off x="2816220" y="1873486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Question from the end of the chapter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080D7-E07E-4C87-9798-A10AC0BE8414}"/>
              </a:ext>
            </a:extLst>
          </p:cNvPr>
          <p:cNvSpPr txBox="1"/>
          <p:nvPr/>
        </p:nvSpPr>
        <p:spPr>
          <a:xfrm>
            <a:off x="4827913" y="3025609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Already know?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0B8F7C-0F92-40D0-BCB9-16AEBD4171CA}"/>
              </a:ext>
            </a:extLst>
          </p:cNvPr>
          <p:cNvCxnSpPr>
            <a:cxnSpLocks/>
          </p:cNvCxnSpPr>
          <p:nvPr/>
        </p:nvCxnSpPr>
        <p:spPr>
          <a:xfrm flipH="1">
            <a:off x="3423159" y="3522236"/>
            <a:ext cx="1909156" cy="1011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6ECAB2-7877-462A-A21D-599012D2A93E}"/>
              </a:ext>
            </a:extLst>
          </p:cNvPr>
          <p:cNvCxnSpPr>
            <a:cxnSpLocks/>
          </p:cNvCxnSpPr>
          <p:nvPr/>
        </p:nvCxnSpPr>
        <p:spPr>
          <a:xfrm flipH="1">
            <a:off x="2461167" y="2388318"/>
            <a:ext cx="1174131" cy="1448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1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89EB1-6042-4EB4-8583-BE614CA9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9" y="1831741"/>
            <a:ext cx="7071973" cy="2994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441A7-1683-4134-8C7F-4CA75B1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quiz Q2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8F159-AC17-43D9-9573-5F119ABF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080D7-E07E-4C87-9798-A10AC0BE8414}"/>
              </a:ext>
            </a:extLst>
          </p:cNvPr>
          <p:cNvSpPr txBox="1"/>
          <p:nvPr/>
        </p:nvSpPr>
        <p:spPr>
          <a:xfrm>
            <a:off x="5733632" y="3329201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 know?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0B8F7C-0F92-40D0-BCB9-16AEBD4171CA}"/>
              </a:ext>
            </a:extLst>
          </p:cNvPr>
          <p:cNvCxnSpPr>
            <a:cxnSpLocks/>
          </p:cNvCxnSpPr>
          <p:nvPr/>
        </p:nvCxnSpPr>
        <p:spPr>
          <a:xfrm flipH="1">
            <a:off x="3704896" y="3529256"/>
            <a:ext cx="1947042" cy="112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76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47486-A39B-46A2-BE1A-48754E057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9374"/>
          <a:stretch/>
        </p:blipFill>
        <p:spPr>
          <a:xfrm>
            <a:off x="231119" y="2078599"/>
            <a:ext cx="7178662" cy="2331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441A7-1683-4134-8C7F-4CA75B16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quiz Q3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8F159-AC17-43D9-9573-5F119ABFD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080D7-E07E-4C87-9798-A10AC0BE8414}"/>
              </a:ext>
            </a:extLst>
          </p:cNvPr>
          <p:cNvSpPr txBox="1"/>
          <p:nvPr/>
        </p:nvSpPr>
        <p:spPr>
          <a:xfrm>
            <a:off x="5733632" y="3329201"/>
            <a:ext cx="285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How are you going to know?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0B8F7C-0F92-40D0-BCB9-16AEBD4171CA}"/>
              </a:ext>
            </a:extLst>
          </p:cNvPr>
          <p:cNvCxnSpPr>
            <a:cxnSpLocks/>
          </p:cNvCxnSpPr>
          <p:nvPr/>
        </p:nvCxnSpPr>
        <p:spPr>
          <a:xfrm flipH="1">
            <a:off x="3988676" y="3672468"/>
            <a:ext cx="1744956" cy="166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A35061-07CB-4F27-8CC3-88B885D40ACE}"/>
              </a:ext>
            </a:extLst>
          </p:cNvPr>
          <p:cNvSpPr txBox="1"/>
          <p:nvPr/>
        </p:nvSpPr>
        <p:spPr>
          <a:xfrm>
            <a:off x="4754484" y="1328233"/>
            <a:ext cx="3958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A personalized learning plan!</a:t>
            </a:r>
          </a:p>
          <a:p>
            <a:r>
              <a:rPr lang="en-US" sz="3600" dirty="0">
                <a:latin typeface="+mn-lt"/>
              </a:rPr>
              <a:t>(PLN)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393D2-F3B7-4D1D-96AD-5B7047477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17</a:t>
            </a:fld>
            <a:endParaRPr lang="en" sz="1400">
              <a:latin typeface="+mn-lt"/>
            </a:endParaRPr>
          </a:p>
        </p:txBody>
      </p:sp>
      <p:pic>
        <p:nvPicPr>
          <p:cNvPr id="13" name="Picture 12" descr="Young woman">
            <a:extLst>
              <a:ext uri="{FF2B5EF4-FFF2-40B4-BE49-F238E27FC236}">
                <a16:creationId xmlns:a16="http://schemas.microsoft.com/office/drawing/2014/main" id="{9CB6F404-3734-4BED-AB83-C43676F7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5" y="718497"/>
            <a:ext cx="2435763" cy="4290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AEE6B9-0607-44C5-A2DD-83A7AB7A77DB}"/>
              </a:ext>
            </a:extLst>
          </p:cNvPr>
          <p:cNvSpPr txBox="1"/>
          <p:nvPr/>
        </p:nvSpPr>
        <p:spPr>
          <a:xfrm rot="21409647">
            <a:off x="1079278" y="1684949"/>
            <a:ext cx="1758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CC"/>
                </a:highlight>
                <a:latin typeface="+mn-lt"/>
                <a:ea typeface="Roboto Slab" panose="020B0604020202020204" charset="0"/>
              </a:rPr>
              <a:t>I own my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F1701-3456-4D47-B00F-1E037D609371}"/>
              </a:ext>
            </a:extLst>
          </p:cNvPr>
          <p:cNvSpPr txBox="1"/>
          <p:nvPr/>
        </p:nvSpPr>
        <p:spPr>
          <a:xfrm>
            <a:off x="2836650" y="318387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+mn-lt"/>
              </a:rPr>
              <a:t>student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C23BBB6-BD2F-4691-83CE-35906925DD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34072" y="718497"/>
            <a:ext cx="691276" cy="62076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049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7ECF8C-9B90-47D4-8CB5-D831C83C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581150"/>
            <a:ext cx="121443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5B509-8B16-4369-BCC4-BD218CAB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33" y="-60764"/>
            <a:ext cx="5486400" cy="18144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Destigmatize failure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Humans Learn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04453-B019-44CD-93B2-D11AC8182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632" y="3177400"/>
            <a:ext cx="4256023" cy="1733432"/>
          </a:xfrm>
        </p:spPr>
        <p:txBody>
          <a:bodyPr/>
          <a:lstStyle/>
          <a:p>
            <a:pPr marL="76200" indent="0">
              <a:buNone/>
            </a:pPr>
            <a:r>
              <a:rPr lang="en-US" sz="3600" b="1" dirty="0">
                <a:latin typeface="+mn-lt"/>
                <a:ea typeface="Roboto Slab" panose="020B0604020202020204" charset="0"/>
              </a:rPr>
              <a:t>Growth mindset </a:t>
            </a:r>
          </a:p>
          <a:p>
            <a:pPr marL="76200" indent="0">
              <a:buNone/>
            </a:pPr>
            <a:r>
              <a:rPr lang="en-US" dirty="0">
                <a:latin typeface="+mn-lt"/>
              </a:rPr>
              <a:t>-</a:t>
            </a:r>
            <a:r>
              <a:rPr lang="en-US" b="1" dirty="0">
                <a:latin typeface="+mn-lt"/>
                <a:ea typeface="Roboto Slab" panose="020B0604020202020204" charset="0"/>
              </a:rPr>
              <a:t>Carol Dweck</a:t>
            </a:r>
            <a:r>
              <a:rPr lang="en-US" dirty="0">
                <a:latin typeface="+mn-lt"/>
                <a:ea typeface="Roboto Slab" panose="020B0604020202020204" charset="0"/>
              </a:rPr>
              <a:t>, </a:t>
            </a:r>
            <a:r>
              <a:rPr lang="en-US" b="1" i="1" dirty="0">
                <a:latin typeface="+mn-lt"/>
                <a:ea typeface="Roboto Slab" panose="020B0604020202020204" charset="0"/>
              </a:rPr>
              <a:t>Mindset, the new psychology of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393D2-F3B7-4D1D-96AD-5B7047477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1028" name="Picture 4" descr="Carol Dweck - Wikipedia">
            <a:extLst>
              <a:ext uri="{FF2B5EF4-FFF2-40B4-BE49-F238E27FC236}">
                <a16:creationId xmlns:a16="http://schemas.microsoft.com/office/drawing/2014/main" id="{63279A90-E975-47DE-B5E4-9327AC56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19" y="3177400"/>
            <a:ext cx="145082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AE9BB2-8D5F-4E9D-9F42-F9E94131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63375" y="1096303"/>
            <a:ext cx="1588816" cy="1314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343855-60A7-430D-B3D8-77EEEAB4623E}"/>
              </a:ext>
            </a:extLst>
          </p:cNvPr>
          <p:cNvSpPr txBox="1"/>
          <p:nvPr/>
        </p:nvSpPr>
        <p:spPr>
          <a:xfrm>
            <a:off x="6684205" y="4734534"/>
            <a:ext cx="257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techknowtools.com/2014/08/28/phd-balance-suppor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0094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CEC1-AB67-4833-81FE-CC23968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26" y="-304900"/>
            <a:ext cx="7980556" cy="1814400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…and in the middle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8D70D-F91F-45AD-99E9-E75AF2BE60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A picture containing bicycle, holding, sitting, close&#10;&#10;Description automatically generated">
            <a:extLst>
              <a:ext uri="{FF2B5EF4-FFF2-40B4-BE49-F238E27FC236}">
                <a16:creationId xmlns:a16="http://schemas.microsoft.com/office/drawing/2014/main" id="{F8854416-FCBA-4498-87DD-E966DE7D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8564" y="1871531"/>
            <a:ext cx="3838880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79DBBB-BBA5-48C4-B83C-BF97C1A8AF40}"/>
              </a:ext>
            </a:extLst>
          </p:cNvPr>
          <p:cNvSpPr txBox="1"/>
          <p:nvPr/>
        </p:nvSpPr>
        <p:spPr>
          <a:xfrm>
            <a:off x="2892739" y="4558684"/>
            <a:ext cx="3838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ogimogi/222345072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7011986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266700" y="10990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1288305" y="1981676"/>
            <a:ext cx="6457176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I am an Educational Specialist student at Utah State University.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I have taught math online since 2005.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I have added Big Ideas to my classes since 2015.  Reflection came March 2019.</a:t>
            </a: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02D8-F302-4831-AFB8-EDF6A590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72" y="325722"/>
            <a:ext cx="5486400" cy="1814400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Ask for personal experiences.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14D9E-0FB2-4CF0-891E-C16A847FA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06E60-8BEF-4124-BFFD-09E81ED3091F}"/>
              </a:ext>
            </a:extLst>
          </p:cNvPr>
          <p:cNvSpPr/>
          <p:nvPr/>
        </p:nvSpPr>
        <p:spPr>
          <a:xfrm>
            <a:off x="884352" y="1829254"/>
            <a:ext cx="5856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800" dirty="0">
                <a:latin typeface="+mn-lt"/>
              </a:rPr>
              <a:t>Saundra McGuire said, </a:t>
            </a:r>
            <a:r>
              <a:rPr lang="en-US" sz="3200" dirty="0">
                <a:latin typeface="+mn-lt"/>
              </a:rPr>
              <a:t>“We can just throw a concept out there, like a ball, and ask, </a:t>
            </a:r>
            <a:r>
              <a:rPr lang="en-US" sz="3200" u="sng" dirty="0">
                <a:latin typeface="+mn-lt"/>
              </a:rPr>
              <a:t>‘What does this remind you of that you’ve encountered in your everyday life?’</a:t>
            </a:r>
          </a:p>
        </p:txBody>
      </p:sp>
      <p:pic>
        <p:nvPicPr>
          <p:cNvPr id="6" name="Graphic 5" descr="Water polo">
            <a:extLst>
              <a:ext uri="{FF2B5EF4-FFF2-40B4-BE49-F238E27FC236}">
                <a16:creationId xmlns:a16="http://schemas.microsoft.com/office/drawing/2014/main" id="{5439924B-7C57-4119-9B1D-5CC58C18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604" y="1534900"/>
            <a:ext cx="1959746" cy="19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0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 Students How to Learn: Strategies You Can Incorporate Into Any Course to Improve Student Metacognition, Study Skills, and Motivation Kindle Edition">
            <a:extLst>
              <a:ext uri="{FF2B5EF4-FFF2-40B4-BE49-F238E27FC236}">
                <a16:creationId xmlns:a16="http://schemas.microsoft.com/office/drawing/2014/main" id="{42031261-9CF5-45A9-8E08-45EC669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170">
            <a:off x="1909199" y="3286887"/>
            <a:ext cx="954761" cy="14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248288" y="882013"/>
            <a:ext cx="7743400" cy="13642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students hit the ball back </a:t>
            </a:r>
          </a:p>
          <a:p>
            <a:pPr marL="3810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come up with the most wonderful examples and ideas ….”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Saundra McGuire, in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Students How to Learn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(2015, p. 26).</a:t>
            </a:r>
          </a:p>
        </p:txBody>
      </p:sp>
    </p:spTree>
    <p:extLst>
      <p:ext uri="{BB962C8B-B14F-4D97-AF65-F5344CB8AC3E}">
        <p14:creationId xmlns:p14="http://schemas.microsoft.com/office/powerpoint/2010/main" val="2990248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588786" y="1816707"/>
            <a:ext cx="8555214" cy="13642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indent="0">
              <a:buNone/>
            </a:pPr>
            <a:r>
              <a:rPr lang="en-US" sz="3200" dirty="0">
                <a:latin typeface="+mn-lt"/>
              </a:rPr>
              <a:t>“Derivatives made me think of brewing beer…”</a:t>
            </a:r>
          </a:p>
          <a:p>
            <a:pPr marL="38100" indent="0">
              <a:buNone/>
            </a:pPr>
            <a:r>
              <a:rPr lang="en-US" sz="3200" dirty="0">
                <a:latin typeface="+mn-lt"/>
              </a:rPr>
              <a:t>“I went to IKEA and tried to buy a picture frame …”</a:t>
            </a:r>
          </a:p>
          <a:p>
            <a:pPr marL="38100" indent="0">
              <a:buNone/>
            </a:pPr>
            <a:r>
              <a:rPr lang="en-US" sz="3200" dirty="0">
                <a:latin typeface="+mn-lt"/>
              </a:rPr>
              <a:t>“I went to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flush the toilet…”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(Scott Adamson)</a:t>
            </a:r>
          </a:p>
          <a:p>
            <a:pPr marL="38100" indent="0">
              <a:buNone/>
            </a:pPr>
            <a:endParaRPr lang="en-US" sz="3200" dirty="0">
              <a:latin typeface="+mn-lt"/>
            </a:endParaRPr>
          </a:p>
          <a:p>
            <a:pPr marL="38100" indent="0">
              <a:buNone/>
            </a:pPr>
            <a:endParaRPr lang="en-US" sz="32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19AE5F-1C89-4C3C-B0B4-663A32F2BB35}"/>
              </a:ext>
            </a:extLst>
          </p:cNvPr>
          <p:cNvSpPr/>
          <p:nvPr/>
        </p:nvSpPr>
        <p:spPr>
          <a:xfrm>
            <a:off x="944037" y="98364"/>
            <a:ext cx="5389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Student examples:</a:t>
            </a:r>
          </a:p>
        </p:txBody>
      </p:sp>
      <p:pic>
        <p:nvPicPr>
          <p:cNvPr id="4" name="Graphic 3" descr="School boy">
            <a:extLst>
              <a:ext uri="{FF2B5EF4-FFF2-40B4-BE49-F238E27FC236}">
                <a16:creationId xmlns:a16="http://schemas.microsoft.com/office/drawing/2014/main" id="{AB871AE6-3E02-4D7C-8ECD-ED871E80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0300" y="4175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8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Ask students for resources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CB6FBF-8F59-4535-89E5-B53AA34D1607}"/>
              </a:ext>
            </a:extLst>
          </p:cNvPr>
          <p:cNvSpPr txBox="1">
            <a:spLocks/>
          </p:cNvSpPr>
          <p:nvPr/>
        </p:nvSpPr>
        <p:spPr>
          <a:xfrm>
            <a:off x="923437" y="1975079"/>
            <a:ext cx="1276991" cy="67955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Study groups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BA7F87-33E1-44B4-8566-0FCE140D2C8E}"/>
              </a:ext>
            </a:extLst>
          </p:cNvPr>
          <p:cNvSpPr txBox="1">
            <a:spLocks/>
          </p:cNvSpPr>
          <p:nvPr/>
        </p:nvSpPr>
        <p:spPr>
          <a:xfrm>
            <a:off x="2834146" y="2571750"/>
            <a:ext cx="1276991" cy="67955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Online videos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AD1043-2707-4B2E-9CEB-A5763D15FD17}"/>
              </a:ext>
            </a:extLst>
          </p:cNvPr>
          <p:cNvSpPr txBox="1">
            <a:spLocks/>
          </p:cNvSpPr>
          <p:nvPr/>
        </p:nvSpPr>
        <p:spPr>
          <a:xfrm>
            <a:off x="4838867" y="1683363"/>
            <a:ext cx="1955633" cy="67955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Online calculators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141513-026B-4582-AFE4-764109E728F6}"/>
              </a:ext>
            </a:extLst>
          </p:cNvPr>
          <p:cNvSpPr txBox="1">
            <a:spLocks/>
          </p:cNvSpPr>
          <p:nvPr/>
        </p:nvSpPr>
        <p:spPr>
          <a:xfrm>
            <a:off x="923436" y="3403829"/>
            <a:ext cx="1678515" cy="67955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Desmos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4BDC57-768E-4A39-B3F4-BFD1DD2D0F77}"/>
              </a:ext>
            </a:extLst>
          </p:cNvPr>
          <p:cNvSpPr txBox="1">
            <a:spLocks/>
          </p:cNvSpPr>
          <p:nvPr/>
        </p:nvSpPr>
        <p:spPr>
          <a:xfrm>
            <a:off x="6852789" y="2654629"/>
            <a:ext cx="1445113" cy="67955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Concept maps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D321C5-9720-4008-BF60-69E1F2C3629A}"/>
              </a:ext>
            </a:extLst>
          </p:cNvPr>
          <p:cNvSpPr txBox="1">
            <a:spLocks/>
          </p:cNvSpPr>
          <p:nvPr/>
        </p:nvSpPr>
        <p:spPr>
          <a:xfrm>
            <a:off x="4666608" y="3157988"/>
            <a:ext cx="1993733" cy="67955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LaTex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tutorials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C5940-EE4C-4FE9-89B6-AAADEB116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2BB36-430A-4F02-A34A-84B8D95D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91" y="1346934"/>
            <a:ext cx="6127750" cy="32419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BD8381-1ABF-486E-8458-7CFA8189BAB3}"/>
              </a:ext>
            </a:extLst>
          </p:cNvPr>
          <p:cNvSpPr txBox="1">
            <a:spLocks/>
          </p:cNvSpPr>
          <p:nvPr/>
        </p:nvSpPr>
        <p:spPr>
          <a:xfrm>
            <a:off x="3481775" y="887209"/>
            <a:ext cx="4876514" cy="749071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4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Padlet.com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37CFB-D3E2-4987-B747-06BD4DAC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803"/>
          <a:stretch/>
        </p:blipFill>
        <p:spPr>
          <a:xfrm>
            <a:off x="5013335" y="2648960"/>
            <a:ext cx="2926334" cy="174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865033D4-7D5B-4BD4-8B91-B12264CE23E4}"/>
              </a:ext>
            </a:extLst>
          </p:cNvPr>
          <p:cNvSpPr txBox="1"/>
          <p:nvPr/>
        </p:nvSpPr>
        <p:spPr>
          <a:xfrm>
            <a:off x="6476502" y="3005799"/>
            <a:ext cx="17776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hlinkClick r:id="rId6"/>
              </a:rPr>
              <a:t>Product Rule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24CF0-9876-400A-B1C9-DC9B56F0CCB2}"/>
              </a:ext>
            </a:extLst>
          </p:cNvPr>
          <p:cNvSpPr txBox="1"/>
          <p:nvPr/>
        </p:nvSpPr>
        <p:spPr>
          <a:xfrm>
            <a:off x="6972300" y="3547304"/>
            <a:ext cx="1595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>
                <a:hlinkClick r:id="rId6"/>
              </a:rPr>
              <a:t>Quotient Rule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6688763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F5C7-B54A-4DAD-A388-D592B7A06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1877" y="18501"/>
            <a:ext cx="3376668" cy="21189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Anonymous?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5AB79-ACD7-47D5-A28F-E5FEE95D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39" y="310857"/>
            <a:ext cx="3658111" cy="4191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B2BB6F-2562-4F60-B6E0-629311DE6173}"/>
              </a:ext>
            </a:extLst>
          </p:cNvPr>
          <p:cNvSpPr/>
          <p:nvPr/>
        </p:nvSpPr>
        <p:spPr>
          <a:xfrm>
            <a:off x="628650" y="1155700"/>
            <a:ext cx="101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796BB7-75B0-4118-AEE5-2DE23C7DAF58}"/>
              </a:ext>
            </a:extLst>
          </p:cNvPr>
          <p:cNvCxnSpPr>
            <a:cxnSpLocks/>
          </p:cNvCxnSpPr>
          <p:nvPr/>
        </p:nvCxnSpPr>
        <p:spPr>
          <a:xfrm flipH="1" flipV="1">
            <a:off x="1809384" y="977900"/>
            <a:ext cx="2273537" cy="100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363AF1-5DEB-4114-BF56-FC4B7B57A019}"/>
              </a:ext>
            </a:extLst>
          </p:cNvPr>
          <p:cNvCxnSpPr>
            <a:cxnSpLocks/>
          </p:cNvCxnSpPr>
          <p:nvPr/>
        </p:nvCxnSpPr>
        <p:spPr>
          <a:xfrm flipH="1">
            <a:off x="1760705" y="1115389"/>
            <a:ext cx="2194261" cy="2483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Online Media 1" title="Derivatives... What? (NancyPi)">
            <a:hlinkClick r:id="" action="ppaction://media"/>
            <a:extLst>
              <a:ext uri="{FF2B5EF4-FFF2-40B4-BE49-F238E27FC236}">
                <a16:creationId xmlns:a16="http://schemas.microsoft.com/office/drawing/2014/main" id="{A169F746-2A63-423F-B3F6-427A22C105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20354" y="1956001"/>
            <a:ext cx="5070088" cy="285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69E21-3D92-430F-9E21-F85B9CA180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2050" name="Picture 2" descr="Teeter-totter,playground,children,game,kids - free image from ...">
            <a:extLst>
              <a:ext uri="{FF2B5EF4-FFF2-40B4-BE49-F238E27FC236}">
                <a16:creationId xmlns:a16="http://schemas.microsoft.com/office/drawing/2014/main" id="{A023BDFC-AA34-4726-9E68-DAABD9EA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7" y="1069588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168CFC-652C-47F7-A8AC-70908B04E7B8}"/>
              </a:ext>
            </a:extLst>
          </p:cNvPr>
          <p:cNvSpPr/>
          <p:nvPr/>
        </p:nvSpPr>
        <p:spPr>
          <a:xfrm>
            <a:off x="2490774" y="1012833"/>
            <a:ext cx="357549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Don’t forget your beginning!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42116-3448-4795-B0BD-0D6038E1634D}"/>
              </a:ext>
            </a:extLst>
          </p:cNvPr>
          <p:cNvSpPr txBox="1"/>
          <p:nvPr/>
        </p:nvSpPr>
        <p:spPr>
          <a:xfrm>
            <a:off x="5218773" y="2388848"/>
            <a:ext cx="1993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Beginning of the end?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FF399-AB5D-468D-9D9F-B27AD273BB6B}"/>
              </a:ext>
            </a:extLst>
          </p:cNvPr>
          <p:cNvSpPr txBox="1"/>
          <p:nvPr/>
        </p:nvSpPr>
        <p:spPr>
          <a:xfrm>
            <a:off x="1840207" y="2400203"/>
            <a:ext cx="208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End of the beginning?</a:t>
            </a:r>
          </a:p>
        </p:txBody>
      </p:sp>
    </p:spTree>
    <p:extLst>
      <p:ext uri="{BB962C8B-B14F-4D97-AF65-F5344CB8AC3E}">
        <p14:creationId xmlns:p14="http://schemas.microsoft.com/office/powerpoint/2010/main" val="2142098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6D7-AB94-43EF-B71F-AB6FC5C1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5a. Student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B5B6-F68D-4C16-9457-D15C37E29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053" y="1772959"/>
            <a:ext cx="5486400" cy="27648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Follow up!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94FE5-6FB9-4E13-95C2-3E6230A4D3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6" name="Picture 5" descr="A picture containing sitting, person, small, female&#10;&#10;Description automatically generated">
            <a:extLst>
              <a:ext uri="{FF2B5EF4-FFF2-40B4-BE49-F238E27FC236}">
                <a16:creationId xmlns:a16="http://schemas.microsoft.com/office/drawing/2014/main" id="{BD0B41DA-31B8-453D-BEED-9393C6F2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51" r="8259"/>
          <a:stretch/>
        </p:blipFill>
        <p:spPr>
          <a:xfrm>
            <a:off x="3602814" y="1814300"/>
            <a:ext cx="5281961" cy="317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0E9AB-9F8C-4F20-A5F9-5FD39564C020}"/>
              </a:ext>
            </a:extLst>
          </p:cNvPr>
          <p:cNvSpPr txBox="1"/>
          <p:nvPr/>
        </p:nvSpPr>
        <p:spPr>
          <a:xfrm>
            <a:off x="1010821" y="5586407"/>
            <a:ext cx="6349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onelyboy1977.wordpress.com/2017/04/27/endeavour-to-finish-what-you-star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56465785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F26CA-8E6E-4DC5-88F3-BCBDB2AF6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7" t="33690"/>
          <a:stretch/>
        </p:blipFill>
        <p:spPr>
          <a:xfrm>
            <a:off x="2914185" y="1932878"/>
            <a:ext cx="5494817" cy="2597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76FE1-2578-4145-AED3-69D64D57C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56" r="8680" b="52759"/>
          <a:stretch/>
        </p:blipFill>
        <p:spPr>
          <a:xfrm rot="20924489">
            <a:off x="83138" y="1910575"/>
            <a:ext cx="6555555" cy="85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4376B8-B167-488C-A4C3-92F4E8C81BBF}"/>
              </a:ext>
            </a:extLst>
          </p:cNvPr>
          <p:cNvSpPr txBox="1">
            <a:spLocks/>
          </p:cNvSpPr>
          <p:nvPr/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boto Slab"/>
              <a:buNone/>
              <a:defRPr sz="44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5b. Intro quiz</a:t>
            </a:r>
          </a:p>
        </p:txBody>
      </p:sp>
    </p:spTree>
    <p:extLst>
      <p:ext uri="{BB962C8B-B14F-4D97-AF65-F5344CB8AC3E}">
        <p14:creationId xmlns:p14="http://schemas.microsoft.com/office/powerpoint/2010/main" val="832578964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ctrTitle" idx="4294967295"/>
          </p:nvPr>
        </p:nvSpPr>
        <p:spPr>
          <a:xfrm>
            <a:off x="328376" y="1482589"/>
            <a:ext cx="548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At the end, what was the </a:t>
            </a:r>
            <a:b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idea?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4294967295"/>
          </p:nvPr>
        </p:nvSpPr>
        <p:spPr>
          <a:xfrm>
            <a:off x="457238" y="3788910"/>
            <a:ext cx="5486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is my favorite</a:t>
            </a:r>
            <a:endParaRPr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1509055" y="3592619"/>
            <a:ext cx="283836" cy="2710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5642006" y="2329023"/>
            <a:ext cx="1216091" cy="1216410"/>
            <a:chOff x="6654650" y="3665275"/>
            <a:chExt cx="409100" cy="409125"/>
          </a:xfrm>
          <a:gradFill>
            <a:gsLst>
              <a:gs pos="6000">
                <a:schemeClr val="accent5">
                  <a:lumMod val="20000"/>
                  <a:lumOff val="80000"/>
                </a:schemeClr>
              </a:gs>
              <a:gs pos="47000">
                <a:srgbClr val="FFFF00"/>
              </a:gs>
              <a:gs pos="100000">
                <a:srgbClr val="FFC000"/>
              </a:gs>
            </a:gsLst>
            <a:lin ang="16200000" scaled="0"/>
          </a:gradFill>
        </p:grpSpPr>
        <p:sp>
          <p:nvSpPr>
            <p:cNvPr id="184" name="Google Shape;184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 rot="1056970">
            <a:off x="4452714" y="3014769"/>
            <a:ext cx="803433" cy="803550"/>
            <a:chOff x="570875" y="4322250"/>
            <a:chExt cx="443300" cy="443325"/>
          </a:xfrm>
          <a:gradFill>
            <a:gsLst>
              <a:gs pos="5000">
                <a:srgbClr val="9A2404"/>
              </a:gs>
              <a:gs pos="29000">
                <a:srgbClr val="FF0000"/>
              </a:gs>
              <a:gs pos="95000">
                <a:srgbClr val="FFC000"/>
              </a:gs>
              <a:gs pos="83000">
                <a:srgbClr val="093153"/>
              </a:gs>
            </a:gsLst>
            <a:lin ang="7200000" scaled="0"/>
          </a:gradFill>
        </p:grpSpPr>
        <p:sp>
          <p:nvSpPr>
            <p:cNvPr id="187" name="Google Shape;187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/>
          <p:nvPr/>
        </p:nvSpPr>
        <p:spPr>
          <a:xfrm rot="2466685">
            <a:off x="604275" y="4113931"/>
            <a:ext cx="394362" cy="3765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 rot="1229317">
            <a:off x="2929512" y="3891041"/>
            <a:ext cx="283826" cy="271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9"/>
          <p:cNvSpPr/>
          <p:nvPr/>
        </p:nvSpPr>
        <p:spPr>
          <a:xfrm rot="2926195">
            <a:off x="4268228" y="2323480"/>
            <a:ext cx="212540" cy="2029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 rot="-1609101">
            <a:off x="116112" y="2302433"/>
            <a:ext cx="191497" cy="1828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12" scaled="0"/>
          </a:gra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1764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  <p:bldP spid="182" grpId="0" animBg="1"/>
      <p:bldP spid="191" grpId="0" animBg="1"/>
      <p:bldP spid="192" grpId="0" animBg="1"/>
      <p:bldP spid="1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B633-F83C-4F82-A7A3-94228DBF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87" y="1292250"/>
            <a:ext cx="5668537" cy="1560516"/>
          </a:xfrm>
        </p:spPr>
        <p:txBody>
          <a:bodyPr/>
          <a:lstStyle/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Note to the wise:</a:t>
            </a:r>
            <a:br>
              <a:rPr lang="en-US" sz="32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cs typeface="Times New Roman" panose="02020603050405020304" pitchFamily="18" charset="0"/>
              </a:rPr>
              <a:t>I am presenting six strategies.  Do not try more than one.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C0FBE-8C32-4371-A58D-9832C76B5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356" y="3358684"/>
            <a:ext cx="5486400" cy="1560516"/>
          </a:xfrm>
        </p:spPr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F1111"/>
                </a:solidFill>
                <a:effectLst/>
                <a:latin typeface="+mn-lt"/>
                <a:hlinkClick r:id="rId2"/>
              </a:rPr>
              <a:t>Small Teaching Online: Applying Learning Science in Online Classes</a:t>
            </a:r>
            <a:endParaRPr lang="en-US" b="1" i="0" dirty="0">
              <a:solidFill>
                <a:srgbClr val="0F1111"/>
              </a:solidFill>
              <a:effectLst/>
              <a:latin typeface="+mn-lt"/>
            </a:endParaRPr>
          </a:p>
          <a:p>
            <a:pPr algn="l"/>
            <a:r>
              <a:rPr lang="en-US" b="0" i="0" dirty="0">
                <a:solidFill>
                  <a:srgbClr val="565959"/>
                </a:solidFill>
                <a:effectLst/>
                <a:latin typeface="+mn-lt"/>
              </a:rPr>
              <a:t>by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+mn-lt"/>
              </a:rPr>
              <a:t>Flower Darby 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and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+mn-lt"/>
              </a:rPr>
              <a:t>James M. Lang </a:t>
            </a:r>
            <a:r>
              <a:rPr lang="en-US" b="0" i="0" dirty="0">
                <a:solidFill>
                  <a:srgbClr val="FF0000"/>
                </a:solidFill>
                <a:effectLst/>
                <a:latin typeface="+mn-lt"/>
              </a:rPr>
              <a:t> </a:t>
            </a:r>
            <a:r>
              <a:rPr lang="en-US" b="0" i="0" dirty="0">
                <a:solidFill>
                  <a:srgbClr val="565959"/>
                </a:solidFill>
                <a:effectLst/>
                <a:latin typeface="+mn-lt"/>
              </a:rPr>
              <a:t>| </a:t>
            </a:r>
            <a:r>
              <a:rPr lang="en-US" b="0" i="0" u="none" strike="noStrike" dirty="0">
                <a:solidFill>
                  <a:srgbClr val="565959"/>
                </a:solidFill>
                <a:effectLst/>
                <a:latin typeface="+mn-lt"/>
              </a:rPr>
              <a:t>May 15, 2019</a:t>
            </a:r>
            <a:endParaRPr lang="en-US" b="0" i="0" dirty="0">
              <a:solidFill>
                <a:srgbClr val="565959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1F27A-0777-40BD-AFB3-BF12D705B6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2682932-2310-474D-9C96-EEADEC1AF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51756" y="1565282"/>
            <a:ext cx="2556875" cy="2573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F85FA-4C6A-4311-89C6-382783A425C9}"/>
              </a:ext>
            </a:extLst>
          </p:cNvPr>
          <p:cNvSpPr txBox="1"/>
          <p:nvPr/>
        </p:nvSpPr>
        <p:spPr>
          <a:xfrm>
            <a:off x="6214947" y="4306056"/>
            <a:ext cx="23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uscreditcardguide.com/most-common-airline-mil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1013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78439-4D07-4C0B-B0BB-34ABD31128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96924-FD0F-4EFE-8681-D12E759B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5" y="295587"/>
            <a:ext cx="8403275" cy="4378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8091307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9860-74B1-40BF-B4A6-6384EE20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-324801"/>
            <a:ext cx="6545766" cy="18144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example of a Big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88D4B-8EF0-4BD9-86EA-0FC572B69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99862-093D-466C-B428-6A48184E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219878"/>
            <a:ext cx="3408528" cy="253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A8FC982-5B29-4355-B1DF-D05716642050}"/>
              </a:ext>
            </a:extLst>
          </p:cNvPr>
          <p:cNvGrpSpPr/>
          <p:nvPr/>
        </p:nvGrpSpPr>
        <p:grpSpPr>
          <a:xfrm>
            <a:off x="6048898" y="2514335"/>
            <a:ext cx="2967968" cy="2121513"/>
            <a:chOff x="6048898" y="2514335"/>
            <a:chExt cx="2967968" cy="21215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1C9329-1298-484C-BF28-3C240C670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898" y="2881195"/>
              <a:ext cx="2415652" cy="17546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9A44A8-EC38-44D9-9357-4C87A7FAD85F}"/>
                </a:ext>
              </a:extLst>
            </p:cNvPr>
            <p:cNvSpPr txBox="1"/>
            <p:nvPr/>
          </p:nvSpPr>
          <p:spPr>
            <a:xfrm>
              <a:off x="6767532" y="2514335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Screen-cast-o-</a:t>
              </a:r>
              <a:r>
                <a:rPr lang="en-US" sz="1800" dirty="0" err="1"/>
                <a:t>matic</a:t>
              </a:r>
              <a:endParaRPr lang="en-US" sz="1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5AB873-5A2C-4B4E-9A73-11C29C7270CD}"/>
              </a:ext>
            </a:extLst>
          </p:cNvPr>
          <p:cNvSpPr txBox="1"/>
          <p:nvPr/>
        </p:nvSpPr>
        <p:spPr>
          <a:xfrm>
            <a:off x="412595" y="3923622"/>
            <a:ext cx="236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Summary of big idea – quantitative vs. qualitative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716B6A-A1E3-439E-88B6-C2E01D62825F}"/>
              </a:ext>
            </a:extLst>
          </p:cNvPr>
          <p:cNvGrpSpPr/>
          <p:nvPr/>
        </p:nvGrpSpPr>
        <p:grpSpPr>
          <a:xfrm>
            <a:off x="3580924" y="2114225"/>
            <a:ext cx="3184706" cy="2771577"/>
            <a:chOff x="3580924" y="2114225"/>
            <a:chExt cx="3184706" cy="27715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0047F4-AB36-47A1-8CE8-4E6CAC15BB32}"/>
                </a:ext>
              </a:extLst>
            </p:cNvPr>
            <p:cNvGrpSpPr/>
            <p:nvPr/>
          </p:nvGrpSpPr>
          <p:grpSpPr>
            <a:xfrm>
              <a:off x="3580924" y="2114225"/>
              <a:ext cx="3036198" cy="2771577"/>
              <a:chOff x="3580924" y="2114225"/>
              <a:chExt cx="3036198" cy="277157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EFB17CC-3F5D-40C4-8810-4F446D60C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0924" y="2422002"/>
                <a:ext cx="3036198" cy="2463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20A21-E49D-4F7B-9309-B0A286C9E85A}"/>
                  </a:ext>
                </a:extLst>
              </p:cNvPr>
              <p:cNvSpPr txBox="1"/>
              <p:nvPr/>
            </p:nvSpPr>
            <p:spPr>
              <a:xfrm>
                <a:off x="4382933" y="2114225"/>
                <a:ext cx="17379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Hard problem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FB64F9-7FCD-4874-A08D-9E678742A1BE}"/>
                </a:ext>
              </a:extLst>
            </p:cNvPr>
            <p:cNvSpPr txBox="1"/>
            <p:nvPr/>
          </p:nvSpPr>
          <p:spPr>
            <a:xfrm rot="20893301">
              <a:off x="4280709" y="3911803"/>
              <a:ext cx="2484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012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23B7-2CCD-4414-A2A2-7CBC0691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260295"/>
            <a:ext cx="5486400" cy="18144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Screencast-o-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42BE0-0C20-4B56-88D4-2210C35A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0485F-0411-4910-8D98-DC558350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44" y="1148994"/>
            <a:ext cx="4476717" cy="3770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B28F1-1DB7-4D89-9DB1-EB566AE39B34}"/>
              </a:ext>
            </a:extLst>
          </p:cNvPr>
          <p:cNvSpPr txBox="1"/>
          <p:nvPr/>
        </p:nvSpPr>
        <p:spPr>
          <a:xfrm rot="19998950">
            <a:off x="792542" y="2803264"/>
            <a:ext cx="282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show a face!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0534D8-F9DC-4671-9701-70B55E3A922C}"/>
              </a:ext>
            </a:extLst>
          </p:cNvPr>
          <p:cNvCxnSpPr/>
          <p:nvPr/>
        </p:nvCxnSpPr>
        <p:spPr>
          <a:xfrm>
            <a:off x="2323652" y="3474720"/>
            <a:ext cx="3871850" cy="332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42152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759F5-E1FA-42D2-A111-A80212AEB2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352429-1367-4A37-9724-3C35F2E5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"/>
            <a:ext cx="3415553" cy="1161926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phone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BFAC4-6823-41E7-9A2C-86D4040ABA0C}"/>
              </a:ext>
            </a:extLst>
          </p:cNvPr>
          <p:cNvSpPr txBox="1"/>
          <p:nvPr/>
        </p:nvSpPr>
        <p:spPr>
          <a:xfrm>
            <a:off x="924959" y="279032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Recent example</a:t>
            </a:r>
          </a:p>
        </p:txBody>
      </p:sp>
      <p:pic>
        <p:nvPicPr>
          <p:cNvPr id="10" name="Online Media 9" title="Tough Question 10 8.5">
            <a:hlinkClick r:id="" action="ppaction://media"/>
            <a:extLst>
              <a:ext uri="{FF2B5EF4-FFF2-40B4-BE49-F238E27FC236}">
                <a16:creationId xmlns:a16="http://schemas.microsoft.com/office/drawing/2014/main" id="{CC54004D-C937-4C18-90B7-2F9D8B68F7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800" y="12451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7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D031-F299-44AB-A789-30846CFA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0" y="15233"/>
            <a:ext cx="5486400" cy="18144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your paper and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35C9E-9CB8-4049-9DB1-DE09D49B8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7" name="Online Media 6" title="November 1, 2020">
            <a:hlinkClick r:id="" action="ppaction://media"/>
            <a:extLst>
              <a:ext uri="{FF2B5EF4-FFF2-40B4-BE49-F238E27FC236}">
                <a16:creationId xmlns:a16="http://schemas.microsoft.com/office/drawing/2014/main" id="{09D9F572-6934-44A8-AD4B-1D2310E89E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7950" y="13676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69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0A47-6C19-460D-995A-1E227F50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" y="-312335"/>
            <a:ext cx="7281746" cy="18144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language and fingers!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64A63-9AB2-4287-92BD-0CBE69D735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A401D-84F1-4F91-B3F2-3EBA93F2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03" y="1095804"/>
            <a:ext cx="2935078" cy="3844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F53576-6326-42AD-9C75-9AB263890928}"/>
              </a:ext>
            </a:extLst>
          </p:cNvPr>
          <p:cNvSpPr txBox="1"/>
          <p:nvPr/>
        </p:nvSpPr>
        <p:spPr>
          <a:xfrm>
            <a:off x="988741" y="2668858"/>
            <a:ext cx="238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90% interval vs. 95% interval</a:t>
            </a:r>
          </a:p>
        </p:txBody>
      </p:sp>
    </p:spTree>
    <p:extLst>
      <p:ext uri="{BB962C8B-B14F-4D97-AF65-F5344CB8AC3E}">
        <p14:creationId xmlns:p14="http://schemas.microsoft.com/office/powerpoint/2010/main" val="2298794024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9347-BEC8-422A-9604-1C31F1F8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Hold up a calculator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2DFB0-3346-4971-AFFE-BC8E503C3E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3" name="Online Media 2" title="2.5 review, #34">
            <a:hlinkClick r:id="" action="ppaction://media"/>
            <a:extLst>
              <a:ext uri="{FF2B5EF4-FFF2-40B4-BE49-F238E27FC236}">
                <a16:creationId xmlns:a16="http://schemas.microsoft.com/office/drawing/2014/main" id="{A7E7F0BF-24A9-4E01-905F-A6830D8272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800" y="12451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98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>
            <a:spLocks noGrp="1"/>
          </p:cNvSpPr>
          <p:nvPr>
            <p:ph type="title"/>
          </p:nvPr>
        </p:nvSpPr>
        <p:spPr>
          <a:xfrm>
            <a:off x="457200" y="15345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more ideas</a:t>
            </a:r>
            <a:b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Google Shape;281;p29"/>
          <p:cNvSpPr txBox="1">
            <a:spLocks noGrp="1"/>
          </p:cNvSpPr>
          <p:nvPr>
            <p:ph type="body" idx="2"/>
          </p:nvPr>
        </p:nvSpPr>
        <p:spPr>
          <a:xfrm>
            <a:off x="457200" y="2121301"/>
            <a:ext cx="5191598" cy="28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Hard problem for the final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Error analysis: WHY?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Test and quiz analysis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Notes for the final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B7A8764-912D-4D8A-8D30-670050B13BA4}"/>
              </a:ext>
            </a:extLst>
          </p:cNvPr>
          <p:cNvSpPr/>
          <p:nvPr/>
        </p:nvSpPr>
        <p:spPr>
          <a:xfrm rot="10800000">
            <a:off x="4903076" y="0"/>
            <a:ext cx="4240924" cy="1967850"/>
          </a:xfrm>
          <a:prstGeom prst="rtTriangle">
            <a:avLst/>
          </a:prstGeom>
          <a:solidFill>
            <a:srgbClr val="58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A62FD-206E-4DFA-8DBF-EF61DE91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14" y="2670897"/>
            <a:ext cx="4193192" cy="172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+mn-lt"/>
              </a:rPr>
              <a:t>Thanks!</a:t>
            </a:r>
            <a:endParaRPr sz="7200" dirty="0">
              <a:latin typeface="+mn-lt"/>
            </a:endParaRPr>
          </a:p>
        </p:txBody>
      </p:sp>
      <p:sp>
        <p:nvSpPr>
          <p:cNvPr id="298" name="Google Shape;298;p31"/>
          <p:cNvSpPr txBox="1">
            <a:spLocks noGrp="1"/>
          </p:cNvSpPr>
          <p:nvPr>
            <p:ph type="body" idx="1"/>
          </p:nvPr>
        </p:nvSpPr>
        <p:spPr>
          <a:xfrm>
            <a:off x="1247233" y="287093"/>
            <a:ext cx="530225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/>
                </a:solidFill>
                <a:latin typeface="+mn-lt"/>
              </a:rPr>
              <a:t>Any questions? Other ideas?</a:t>
            </a:r>
            <a:endParaRPr sz="2400" b="1" dirty="0">
              <a:solidFill>
                <a:schemeClr val="bg1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</a:rPr>
              <a:t>You can find me at:</a:t>
            </a:r>
            <a:endParaRPr sz="2400" dirty="0">
              <a:solidFill>
                <a:schemeClr val="bg1"/>
              </a:solidFill>
              <a:latin typeface="+mn-lt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Crystine.Chipman@usu.edu</a:t>
            </a:r>
            <a:endParaRPr sz="2400" dirty="0">
              <a:solidFill>
                <a:schemeClr val="bg1"/>
              </a:solidFill>
              <a:latin typeface="+mn-lt"/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br>
              <a:rPr lang="en" sz="2400" dirty="0">
                <a:solidFill>
                  <a:schemeClr val="bg1"/>
                </a:solidFill>
                <a:latin typeface="+mn-lt"/>
              </a:rPr>
            </a:b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88939871-AE8A-4DC2-9A86-BB8EE1125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25925" y="1685115"/>
            <a:ext cx="4876800" cy="3246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A5B66A-464D-47DC-9444-F3039D47D78E}"/>
              </a:ext>
            </a:extLst>
          </p:cNvPr>
          <p:cNvSpPr txBox="1"/>
          <p:nvPr/>
        </p:nvSpPr>
        <p:spPr>
          <a:xfrm>
            <a:off x="977900" y="4727183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+mn-lt"/>
                <a:hlinkClick r:id="rId4" tooltip="http://nancynwilson.com/eye-strain-and-fatigue/"/>
              </a:rPr>
              <a:t>This Photo</a:t>
            </a:r>
            <a:r>
              <a:rPr lang="en-US" sz="900">
                <a:latin typeface="+mn-lt"/>
              </a:rPr>
              <a:t> by Unknown Author is licensed under </a:t>
            </a:r>
            <a:r>
              <a:rPr lang="en-US" sz="900">
                <a:latin typeface="+mn-lt"/>
                <a:hlinkClick r:id="rId5" tooltip="https://creativecommons.org/licenses/by-sa/3.0/"/>
              </a:rPr>
              <a:t>CC BY-SA</a:t>
            </a:r>
            <a:endParaRPr lang="en-US" sz="90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</a:rPr>
              <a:t>Credits</a:t>
            </a:r>
            <a:endParaRPr>
              <a:latin typeface="+mn-lt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body" idx="1"/>
          </p:nvPr>
        </p:nvSpPr>
        <p:spPr>
          <a:xfrm>
            <a:off x="1144859" y="1909300"/>
            <a:ext cx="7541941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Special thanks to all the people who made and released these awesome resources for free:</a:t>
            </a:r>
            <a:endParaRPr sz="2400" dirty="0">
              <a:latin typeface="+mn-l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 dirty="0">
                <a:latin typeface="+mn-lt"/>
              </a:rPr>
              <a:t>Presentation template by </a:t>
            </a:r>
            <a:r>
              <a:rPr lang="en" sz="2400" u="sng" dirty="0">
                <a:solidFill>
                  <a:srgbClr val="2CA388"/>
                </a:solidFill>
                <a:latin typeface="+mn-lt"/>
                <a:hlinkClick r:id="rId3"/>
              </a:rPr>
              <a:t>SlidesCarnival</a:t>
            </a:r>
            <a:endParaRPr sz="2400" dirty="0">
              <a:solidFill>
                <a:srgbClr val="2CA388"/>
              </a:solidFill>
              <a:latin typeface="+mn-l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 dirty="0">
                <a:latin typeface="+mn-lt"/>
              </a:rPr>
              <a:t>Photographs by </a:t>
            </a:r>
            <a:r>
              <a:rPr lang="en" sz="2400" u="sng" dirty="0">
                <a:solidFill>
                  <a:srgbClr val="2CA388"/>
                </a:solidFill>
                <a:latin typeface="+mn-lt"/>
                <a:hlinkClick r:id="rId4"/>
              </a:rPr>
              <a:t>Unsplash</a:t>
            </a:r>
            <a:endParaRPr lang="en" sz="2400" u="sng" dirty="0">
              <a:solidFill>
                <a:srgbClr val="2CA388"/>
              </a:solidFill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en-US" u="sng" dirty="0">
                <a:solidFill>
                  <a:srgbClr val="2CA388"/>
                </a:solidFill>
                <a:latin typeface="+mn-lt"/>
                <a:hlinkClick r:id="rId5"/>
              </a:rPr>
              <a:t>T</a:t>
            </a:r>
            <a:r>
              <a:rPr lang="en" u="sng" dirty="0">
                <a:solidFill>
                  <a:srgbClr val="2CA388"/>
                </a:solidFill>
                <a:latin typeface="+mn-lt"/>
                <a:hlinkClick r:id="rId5"/>
              </a:rPr>
              <a:t>eeter-totter by </a:t>
            </a:r>
            <a:r>
              <a:rPr lang="en-US" u="sng" dirty="0" err="1">
                <a:solidFill>
                  <a:srgbClr val="2CA388"/>
                </a:solidFill>
                <a:latin typeface="+mn-lt"/>
                <a:hlinkClick r:id="rId5"/>
              </a:rPr>
              <a:t>needpix</a:t>
            </a:r>
            <a:r>
              <a:rPr lang="en-US" u="sng" dirty="0">
                <a:solidFill>
                  <a:srgbClr val="2CA388"/>
                </a:solidFill>
                <a:latin typeface="+mn-lt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en-US" sz="2400" u="sng" dirty="0">
                <a:solidFill>
                  <a:srgbClr val="2CA388"/>
                </a:solidFill>
                <a:latin typeface="+mn-lt"/>
                <a:hlinkClick r:id="rId6"/>
              </a:rPr>
              <a:t>Batman by </a:t>
            </a:r>
            <a:r>
              <a:rPr lang="en-US" sz="2400" u="sng" dirty="0" err="1">
                <a:solidFill>
                  <a:srgbClr val="2CA388"/>
                </a:solidFill>
                <a:latin typeface="+mn-lt"/>
                <a:hlinkClick r:id="rId6"/>
              </a:rPr>
              <a:t>Pixabay</a:t>
            </a:r>
            <a:endParaRPr sz="2400" dirty="0">
              <a:solidFill>
                <a:srgbClr val="2CA388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433FE-755E-48C7-B788-B02CE6B2FD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0" name="Picture 2" descr="Batman Comic - Free photo on Pixabay">
            <a:extLst>
              <a:ext uri="{FF2B5EF4-FFF2-40B4-BE49-F238E27FC236}">
                <a16:creationId xmlns:a16="http://schemas.microsoft.com/office/drawing/2014/main" id="{664EC2BA-D43B-481F-9140-F2A053EB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8377"/>
            <a:ext cx="5761463" cy="32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FF3D6-D23B-49FC-A390-85110F35C0DF}"/>
              </a:ext>
            </a:extLst>
          </p:cNvPr>
          <p:cNvSpPr txBox="1"/>
          <p:nvPr/>
        </p:nvSpPr>
        <p:spPr>
          <a:xfrm>
            <a:off x="499975" y="349404"/>
            <a:ext cx="596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Frank ‘Trey’ Cox at 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Chandler-Gilbert Community College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55DBB-ED94-456E-AD2B-E076261DAED1}"/>
              </a:ext>
            </a:extLst>
          </p:cNvPr>
          <p:cNvSpPr txBox="1"/>
          <p:nvPr/>
        </p:nvSpPr>
        <p:spPr>
          <a:xfrm>
            <a:off x="334537" y="2685448"/>
            <a:ext cx="2678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“Always be yourself.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 Unless you can be Batmen. 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In that case, be Batman.”</a:t>
            </a:r>
          </a:p>
        </p:txBody>
      </p:sp>
    </p:spTree>
    <p:extLst>
      <p:ext uri="{BB962C8B-B14F-4D97-AF65-F5344CB8AC3E}">
        <p14:creationId xmlns:p14="http://schemas.microsoft.com/office/powerpoint/2010/main" val="4193553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F3BF-CF92-4F25-8BE3-E4A0EA67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2015 student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3B45-4EF2-4D17-8FC1-8F03A77FD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37 page PowerPoint</a:t>
            </a:r>
          </a:p>
          <a:p>
            <a:endParaRPr lang="en-US" sz="3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B7AFC-6B8E-4330-8C36-3F5DAF1C61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 descr="A picture containing fruit&#10;&#10;Description automatically generated">
            <a:extLst>
              <a:ext uri="{FF2B5EF4-FFF2-40B4-BE49-F238E27FC236}">
                <a16:creationId xmlns:a16="http://schemas.microsoft.com/office/drawing/2014/main" id="{F8730DA4-0B91-4A40-B139-84499508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903" y="2343588"/>
            <a:ext cx="2762250" cy="201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30805-E853-4265-B4B6-D5B3D4C0ED85}"/>
              </a:ext>
            </a:extLst>
          </p:cNvPr>
          <p:cNvSpPr txBox="1"/>
          <p:nvPr/>
        </p:nvSpPr>
        <p:spPr>
          <a:xfrm>
            <a:off x="499975" y="4677518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presurfer.blogspot.com/2010/02/can-this-pickle-get-more-fans-tha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A8337-3A00-411C-B419-2E7300B10DE7}"/>
              </a:ext>
            </a:extLst>
          </p:cNvPr>
          <p:cNvSpPr/>
          <p:nvPr/>
        </p:nvSpPr>
        <p:spPr>
          <a:xfrm rot="915466">
            <a:off x="2792737" y="3024485"/>
            <a:ext cx="6301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Honors scholarship!</a:t>
            </a:r>
          </a:p>
        </p:txBody>
      </p:sp>
    </p:spTree>
    <p:extLst>
      <p:ext uri="{BB962C8B-B14F-4D97-AF65-F5344CB8AC3E}">
        <p14:creationId xmlns:p14="http://schemas.microsoft.com/office/powerpoint/2010/main" val="650695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F6C5-9453-4850-82F5-6CE2DE7B9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68" y="338358"/>
            <a:ext cx="5486400" cy="3182100"/>
          </a:xfrm>
        </p:spPr>
        <p:txBody>
          <a:bodyPr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A6743-525C-4DD5-9B81-A8FF1397D638}"/>
              </a:ext>
            </a:extLst>
          </p:cNvPr>
          <p:cNvSpPr txBox="1"/>
          <p:nvPr/>
        </p:nvSpPr>
        <p:spPr>
          <a:xfrm>
            <a:off x="825191" y="2081561"/>
            <a:ext cx="3538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March 2019, Learning Theories class</a:t>
            </a:r>
          </a:p>
        </p:txBody>
      </p:sp>
    </p:spTree>
    <p:extLst>
      <p:ext uri="{BB962C8B-B14F-4D97-AF65-F5344CB8AC3E}">
        <p14:creationId xmlns:p14="http://schemas.microsoft.com/office/powerpoint/2010/main" val="3945885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330200" y="935650"/>
            <a:ext cx="765175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1984, David Kolb proposed a model of experiential learning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35F269-05F0-4525-A42B-EA5F8AB3EB31}"/>
              </a:ext>
            </a:extLst>
          </p:cNvPr>
          <p:cNvSpPr/>
          <p:nvPr/>
        </p:nvSpPr>
        <p:spPr>
          <a:xfrm>
            <a:off x="3422650" y="2743199"/>
            <a:ext cx="1562100" cy="546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Concrete experience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5C3DB4-462D-4527-A278-6072A4715E06}"/>
              </a:ext>
            </a:extLst>
          </p:cNvPr>
          <p:cNvSpPr/>
          <p:nvPr/>
        </p:nvSpPr>
        <p:spPr>
          <a:xfrm>
            <a:off x="5238750" y="3371849"/>
            <a:ext cx="1994674" cy="542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Reflection on experiences</a:t>
            </a:r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0F083-66F0-4F97-BC77-7B04BDF3240C}"/>
              </a:ext>
            </a:extLst>
          </p:cNvPr>
          <p:cNvSpPr/>
          <p:nvPr/>
        </p:nvSpPr>
        <p:spPr>
          <a:xfrm>
            <a:off x="3143134" y="4081412"/>
            <a:ext cx="2078541" cy="546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abstract conceptualization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E100F8-7809-4E33-914D-1B9A2E28E857}"/>
              </a:ext>
            </a:extLst>
          </p:cNvPr>
          <p:cNvSpPr/>
          <p:nvPr/>
        </p:nvSpPr>
        <p:spPr>
          <a:xfrm>
            <a:off x="1427976" y="3371849"/>
            <a:ext cx="1994674" cy="542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active experimentation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A10BA725-2866-4A5F-A991-79A6EAD6C20D}"/>
              </a:ext>
            </a:extLst>
          </p:cNvPr>
          <p:cNvSpPr/>
          <p:nvPr/>
        </p:nvSpPr>
        <p:spPr>
          <a:xfrm rot="5400000">
            <a:off x="5118100" y="2898775"/>
            <a:ext cx="444500" cy="431800"/>
          </a:xfrm>
          <a:prstGeom prst="bentArrow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E108D275-95B7-4C5E-9D7D-D68DC0D6275F}"/>
              </a:ext>
            </a:extLst>
          </p:cNvPr>
          <p:cNvSpPr/>
          <p:nvPr/>
        </p:nvSpPr>
        <p:spPr>
          <a:xfrm rot="10800000">
            <a:off x="5111750" y="3914775"/>
            <a:ext cx="444500" cy="4318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25612907-80F3-4322-B929-A3F7C84968E3}"/>
              </a:ext>
            </a:extLst>
          </p:cNvPr>
          <p:cNvSpPr/>
          <p:nvPr/>
        </p:nvSpPr>
        <p:spPr>
          <a:xfrm rot="16200000">
            <a:off x="2813051" y="3921125"/>
            <a:ext cx="444500" cy="431800"/>
          </a:xfrm>
          <a:prstGeom prst="bentArrow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F01ACA34-308A-4D11-9760-AC0AD195F08D}"/>
              </a:ext>
            </a:extLst>
          </p:cNvPr>
          <p:cNvSpPr/>
          <p:nvPr/>
        </p:nvSpPr>
        <p:spPr>
          <a:xfrm>
            <a:off x="2933700" y="2857550"/>
            <a:ext cx="444500" cy="431800"/>
          </a:xfrm>
          <a:prstGeom prst="bentArrow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A205D3F0-0F4D-4020-A0CA-B87D1A8AA7BC}"/>
              </a:ext>
            </a:extLst>
          </p:cNvPr>
          <p:cNvSpPr/>
          <p:nvPr/>
        </p:nvSpPr>
        <p:spPr>
          <a:xfrm rot="5400000">
            <a:off x="3527425" y="3611563"/>
            <a:ext cx="444500" cy="4318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7EF8D-5FA8-4DE5-8B64-919C42599C82}"/>
              </a:ext>
            </a:extLst>
          </p:cNvPr>
          <p:cNvSpPr txBox="1"/>
          <p:nvPr/>
        </p:nvSpPr>
        <p:spPr>
          <a:xfrm>
            <a:off x="3874125" y="34342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  <a:latin typeface="+mn-lt"/>
              </a:rPr>
              <a:t>Math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E167F0-0ACE-43F6-9528-9492595F66FE}"/>
              </a:ext>
            </a:extLst>
          </p:cNvPr>
          <p:cNvSpPr txBox="1"/>
          <p:nvPr/>
        </p:nvSpPr>
        <p:spPr>
          <a:xfrm>
            <a:off x="3509744" y="24453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  <a:latin typeface="+mn-lt"/>
              </a:rPr>
              <a:t>fake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FD64-F99A-4782-963A-C5AA212A2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528218"/>
            <a:ext cx="5486400" cy="1159800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is easy to add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1FABD-FC11-451F-9BD8-E5879C95C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977949"/>
            <a:ext cx="5486400" cy="7848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Beginning of unit</a:t>
            </a:r>
          </a:p>
          <a:p>
            <a:r>
              <a:rPr lang="en-US" sz="3600" dirty="0">
                <a:latin typeface="+mn-lt"/>
              </a:rPr>
              <a:t>Middle of unit</a:t>
            </a:r>
          </a:p>
          <a:p>
            <a:r>
              <a:rPr lang="en-US" sz="3600" dirty="0">
                <a:latin typeface="+mn-lt"/>
              </a:rPr>
              <a:t>End of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0F7C8-CA99-4495-B59A-4718B6871F5F}"/>
              </a:ext>
            </a:extLst>
          </p:cNvPr>
          <p:cNvSpPr txBox="1"/>
          <p:nvPr/>
        </p:nvSpPr>
        <p:spPr>
          <a:xfrm>
            <a:off x="406400" y="2817972"/>
            <a:ext cx="130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😉</a:t>
            </a:r>
          </a:p>
        </p:txBody>
      </p:sp>
    </p:spTree>
    <p:extLst>
      <p:ext uri="{BB962C8B-B14F-4D97-AF65-F5344CB8AC3E}">
        <p14:creationId xmlns:p14="http://schemas.microsoft.com/office/powerpoint/2010/main" val="4352814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8FE423-8B11-4A77-B900-350D9D3F35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B96CD7-0FDD-4392-A6D0-783BEB223FBA}"/>
              </a:ext>
            </a:extLst>
          </p:cNvPr>
          <p:cNvSpPr txBox="1">
            <a:spLocks/>
          </p:cNvSpPr>
          <p:nvPr/>
        </p:nvSpPr>
        <p:spPr>
          <a:xfrm>
            <a:off x="259225" y="830545"/>
            <a:ext cx="5486400" cy="125647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Roboto Slab" panose="020B0604020202020204" charset="0"/>
                <a:cs typeface="Times New Roman" panose="02020603050405020304" pitchFamily="18" charset="0"/>
              </a:rPr>
              <a:t>In the beginning…</a:t>
            </a:r>
          </a:p>
        </p:txBody>
      </p:sp>
      <p:pic>
        <p:nvPicPr>
          <p:cNvPr id="5" name="Picture 4" descr="a baby milling happily">
            <a:extLst>
              <a:ext uri="{FF2B5EF4-FFF2-40B4-BE49-F238E27FC236}">
                <a16:creationId xmlns:a16="http://schemas.microsoft.com/office/drawing/2014/main" id="{10036A48-F68A-4EDD-B8E4-6A6CDAF9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475" y="1568668"/>
            <a:ext cx="2173018" cy="29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6123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6966</TotalTime>
  <Words>714</Words>
  <Application>Microsoft Office PowerPoint</Application>
  <PresentationFormat>On-screen Show (16:9)</PresentationFormat>
  <Paragraphs>154</Paragraphs>
  <Slides>39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Roboto Slab</vt:lpstr>
      <vt:lpstr>Wingdings</vt:lpstr>
      <vt:lpstr>Chivo</vt:lpstr>
      <vt:lpstr>Times New Roman</vt:lpstr>
      <vt:lpstr>Calibri</vt:lpstr>
      <vt:lpstr>Arial</vt:lpstr>
      <vt:lpstr>Macmorris template</vt:lpstr>
      <vt:lpstr>How to add reflection to your online math class</vt:lpstr>
      <vt:lpstr>Hello!</vt:lpstr>
      <vt:lpstr>Note to the wise: I am presenting six strategies.  Do not try more than one. </vt:lpstr>
      <vt:lpstr>PowerPoint Presentation</vt:lpstr>
      <vt:lpstr>A 2015 student example</vt:lpstr>
      <vt:lpstr>Reflection?</vt:lpstr>
      <vt:lpstr>In 1984, David Kolb proposed a model of experiential learning</vt:lpstr>
      <vt:lpstr>Reflection is easy to add</vt:lpstr>
      <vt:lpstr>PowerPoint Presentation</vt:lpstr>
      <vt:lpstr>1. Student-set learning goals</vt:lpstr>
      <vt:lpstr>2. Introduction + quiz for unit</vt:lpstr>
      <vt:lpstr>PowerPoint Presentation</vt:lpstr>
      <vt:lpstr>introductory quiz </vt:lpstr>
      <vt:lpstr>introductory quiz Q1 </vt:lpstr>
      <vt:lpstr>introductory quiz Q2 </vt:lpstr>
      <vt:lpstr>introductory quiz Q3</vt:lpstr>
      <vt:lpstr>PowerPoint Presentation</vt:lpstr>
      <vt:lpstr>Destigmatize failure -Joshua Eyler, How Humans Learn</vt:lpstr>
      <vt:lpstr>…and in the middle …</vt:lpstr>
      <vt:lpstr>3. Ask for personal experiences. </vt:lpstr>
      <vt:lpstr>PowerPoint Presentation</vt:lpstr>
      <vt:lpstr>PowerPoint Presentation</vt:lpstr>
      <vt:lpstr>4. Ask students for resources</vt:lpstr>
      <vt:lpstr>PowerPoint Presentation</vt:lpstr>
      <vt:lpstr>PowerPoint Presentation</vt:lpstr>
      <vt:lpstr>PowerPoint Presentation</vt:lpstr>
      <vt:lpstr>5a. Student goals</vt:lpstr>
      <vt:lpstr>PowerPoint Presentation</vt:lpstr>
      <vt:lpstr>6. At the end, what was the  Big idea?</vt:lpstr>
      <vt:lpstr>PowerPoint Presentation</vt:lpstr>
      <vt:lpstr>My example of a Big Idea</vt:lpstr>
      <vt:lpstr>Screencast-o-matic</vt:lpstr>
      <vt:lpstr>Camera phone</vt:lpstr>
      <vt:lpstr>Record your paper and talk</vt:lpstr>
      <vt:lpstr>Body language and fingers!</vt:lpstr>
      <vt:lpstr>Hold up a calculator</vt:lpstr>
      <vt:lpstr>A few more ideas 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 your presentation title up to three lines </dc:title>
  <dc:creator>crystine.chipman@aggiemail.usu.edu</dc:creator>
  <cp:lastModifiedBy>Tom Durrant</cp:lastModifiedBy>
  <cp:revision>3</cp:revision>
  <dcterms:modified xsi:type="dcterms:W3CDTF">2020-11-13T17:33:27Z</dcterms:modified>
</cp:coreProperties>
</file>